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handoutMasterIdLst>
    <p:handoutMasterId r:id="rId15"/>
  </p:handoutMasterIdLst>
  <p:sldIdLst>
    <p:sldId id="397" r:id="rId2"/>
    <p:sldId id="320" r:id="rId3"/>
    <p:sldId id="536" r:id="rId4"/>
    <p:sldId id="544" r:id="rId5"/>
    <p:sldId id="545" r:id="rId6"/>
    <p:sldId id="543" r:id="rId7"/>
    <p:sldId id="542" r:id="rId8"/>
    <p:sldId id="541" r:id="rId9"/>
    <p:sldId id="540" r:id="rId10"/>
    <p:sldId id="546" r:id="rId11"/>
    <p:sldId id="295" r:id="rId12"/>
    <p:sldId id="535" r:id="rId13"/>
  </p:sldIdLst>
  <p:sldSz cx="9144000" cy="6858000" type="screen4x3"/>
  <p:notesSz cx="6797675" cy="9926638"/>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2D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485" autoAdjust="0"/>
    <p:restoredTop sz="94660"/>
  </p:normalViewPr>
  <p:slideViewPr>
    <p:cSldViewPr>
      <p:cViewPr varScale="1">
        <p:scale>
          <a:sx n="84" d="100"/>
          <a:sy n="84" d="100"/>
        </p:scale>
        <p:origin x="-1848"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a:defRPr lang="zh-CN" sz="2160" b="1" i="0" u="none" strike="noStrike" kern="1200" baseline="0">
                <a:solidFill>
                  <a:schemeClr val="tx1"/>
                </a:solidFill>
                <a:latin typeface="微软雅黑" panose="020B0503020204020204" pitchFamily="34" charset="-122"/>
                <a:ea typeface="微软雅黑" panose="020B0503020204020204" pitchFamily="34" charset="-122"/>
                <a:cs typeface="+mn-cs"/>
              </a:defRPr>
            </a:pPr>
            <a:r>
              <a:rPr lang="en-US" altLang="zh-CN" dirty="0" smtClean="0">
                <a:latin typeface="微软雅黑" panose="020B0503020204020204" pitchFamily="34" charset="-122"/>
                <a:ea typeface="微软雅黑" panose="020B0503020204020204" pitchFamily="34" charset="-122"/>
              </a:rPr>
              <a:t>2017</a:t>
            </a:r>
            <a:r>
              <a:rPr lang="zh-CN" altLang="en-US" dirty="0" smtClean="0">
                <a:latin typeface="微软雅黑" panose="020B0503020204020204" pitchFamily="34" charset="-122"/>
                <a:ea typeface="微软雅黑" panose="020B0503020204020204" pitchFamily="34" charset="-122"/>
              </a:rPr>
              <a:t>年     致</a:t>
            </a:r>
            <a:r>
              <a:rPr lang="zh-CN" altLang="en-US" dirty="0">
                <a:latin typeface="微软雅黑" panose="020B0503020204020204" pitchFamily="34" charset="-122"/>
                <a:ea typeface="微软雅黑" panose="020B0503020204020204" pitchFamily="34" charset="-122"/>
              </a:rPr>
              <a:t>贫原因（</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a:t>
            </a:r>
          </a:p>
        </c:rich>
      </c:tx>
      <c:layout/>
      <c:overlay val="0"/>
    </c:title>
    <c:autoTitleDeleted val="0"/>
    <c:plotArea>
      <c:layout/>
      <c:pieChart>
        <c:varyColors val="1"/>
        <c:ser>
          <c:idx val="0"/>
          <c:order val="0"/>
          <c:tx>
            <c:strRef>
              <c:f>Sheet1!$B$1</c:f>
              <c:strCache>
                <c:ptCount val="1"/>
                <c:pt idx="0">
                  <c:v>致贫原因（%）</c:v>
                </c:pt>
              </c:strCache>
            </c:strRef>
          </c:tx>
          <c:explosion val="25"/>
          <c:dPt>
            <c:idx val="0"/>
            <c:bubble3D val="0"/>
          </c:dPt>
          <c:dPt>
            <c:idx val="1"/>
            <c:bubble3D val="0"/>
          </c:dPt>
          <c:dPt>
            <c:idx val="2"/>
            <c:bubble3D val="0"/>
          </c:dPt>
          <c:dPt>
            <c:idx val="3"/>
            <c:bubble3D val="0"/>
          </c:dPt>
          <c:dPt>
            <c:idx val="4"/>
            <c:bubble3D val="0"/>
          </c:dPt>
          <c:dPt>
            <c:idx val="5"/>
            <c:bubble3D val="0"/>
          </c:dPt>
          <c:dPt>
            <c:idx val="6"/>
            <c:bubble3D val="0"/>
          </c:dPt>
          <c:cat>
            <c:strRef>
              <c:f>Sheet1!$A$2:$A$8</c:f>
              <c:strCache>
                <c:ptCount val="7"/>
                <c:pt idx="0">
                  <c:v>因病</c:v>
                </c:pt>
                <c:pt idx="1">
                  <c:v>因学</c:v>
                </c:pt>
                <c:pt idx="2">
                  <c:v>因残</c:v>
                </c:pt>
                <c:pt idx="3">
                  <c:v>缺资金</c:v>
                </c:pt>
                <c:pt idx="4">
                  <c:v>缺技术</c:v>
                </c:pt>
                <c:pt idx="5">
                  <c:v>缺劳力</c:v>
                </c:pt>
                <c:pt idx="6">
                  <c:v>动力不足</c:v>
                </c:pt>
              </c:strCache>
            </c:strRef>
          </c:cat>
          <c:val>
            <c:numRef>
              <c:f>Sheet1!$B$2:$B$8</c:f>
              <c:numCache>
                <c:formatCode>General</c:formatCode>
                <c:ptCount val="7"/>
                <c:pt idx="0">
                  <c:v>51.81</c:v>
                </c:pt>
                <c:pt idx="1">
                  <c:v>13.01</c:v>
                </c:pt>
                <c:pt idx="2">
                  <c:v>10.39</c:v>
                </c:pt>
                <c:pt idx="3">
                  <c:v>4.16</c:v>
                </c:pt>
                <c:pt idx="4">
                  <c:v>4.24</c:v>
                </c:pt>
                <c:pt idx="5">
                  <c:v>7.56</c:v>
                </c:pt>
                <c:pt idx="6">
                  <c:v>5.66</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r"/>
      <c:layout/>
      <c:overlay val="0"/>
      <c:txPr>
        <a:bodyPr rot="0" spcFirstLastPara="0" vertOverflow="ellipsis" vert="horz" wrap="square" anchor="ctr" anchorCtr="1"/>
        <a:lstStyle/>
        <a:p>
          <a:pPr>
            <a:defRPr lang="zh-CN" sz="1800" b="0" i="0" u="none" strike="noStrike" kern="1200" baseline="0">
              <a:solidFill>
                <a:schemeClr val="tx1"/>
              </a:solidFill>
              <a:latin typeface="+mn-lt"/>
              <a:ea typeface="+mn-ea"/>
              <a:cs typeface="+mn-cs"/>
            </a:defRPr>
          </a:pPr>
          <a:endParaRPr lang="zh-CN"/>
        </a:p>
      </c:txPr>
    </c:legend>
    <c:plotVisOnly val="1"/>
    <c:dispBlanksAs val="gap"/>
    <c:showDLblsOverMax val="0"/>
  </c:chart>
  <c:txPr>
    <a:bodyPr/>
    <a:lstStyle/>
    <a:p>
      <a:pPr>
        <a:defRPr lang="zh-CN" sz="1800"/>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C1F7906C-0864-441C-A6B1-DBC30195E80F}" type="datetimeFigureOut">
              <a:rPr lang="zh-CN" altLang="en-US" smtClean="0"/>
              <a:t>2019/6/3</a:t>
            </a:fld>
            <a:endParaRPr lang="zh-CN" altLang="en-US"/>
          </a:p>
        </p:txBody>
      </p:sp>
      <p:sp>
        <p:nvSpPr>
          <p:cNvPr id="4" name="页脚占位符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9B64D887-F5E1-467D-8B63-2FB0C872F08C}" type="slidenum">
              <a:rPr lang="zh-CN" altLang="en-US" smtClean="0"/>
              <a:t>‹#›</a:t>
            </a:fld>
            <a:endParaRPr lang="zh-CN" altLang="en-US"/>
          </a:p>
        </p:txBody>
      </p:sp>
    </p:spTree>
    <p:extLst>
      <p:ext uri="{BB962C8B-B14F-4D97-AF65-F5344CB8AC3E}">
        <p14:creationId xmlns:p14="http://schemas.microsoft.com/office/powerpoint/2010/main" val="38122713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FF227124-E1B2-4DDD-89D9-997FA01780AA}" type="datetimeFigureOut">
              <a:rPr lang="zh-CN" altLang="en-US" smtClean="0"/>
              <a:t>2019/6/3</a:t>
            </a:fld>
            <a:endParaRPr lang="zh-CN" altLang="en-US"/>
          </a:p>
        </p:txBody>
      </p:sp>
      <p:sp>
        <p:nvSpPr>
          <p:cNvPr id="4" name="幻灯片图像占位符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92DDE100-0337-4F00-B4B1-01DB5385363B}" type="slidenum">
              <a:rPr lang="zh-CN" altLang="en-US" smtClean="0"/>
              <a:t>‹#›</a:t>
            </a:fld>
            <a:endParaRPr lang="zh-CN" altLang="en-US"/>
          </a:p>
        </p:txBody>
      </p:sp>
    </p:spTree>
    <p:extLst>
      <p:ext uri="{BB962C8B-B14F-4D97-AF65-F5344CB8AC3E}">
        <p14:creationId xmlns:p14="http://schemas.microsoft.com/office/powerpoint/2010/main" val="19458057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E4E0517-928E-4BC2-A185-FFF1F0D8184E}" type="datetimeFigureOut">
              <a:rPr lang="zh-CN" altLang="en-US" smtClean="0"/>
              <a:t>2019/6/3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1BF89A5-94A5-469E-A90F-FDF4089E598C}"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E4E0517-928E-4BC2-A185-FFF1F0D8184E}" type="datetimeFigureOut">
              <a:rPr lang="zh-CN" altLang="en-US" smtClean="0"/>
              <a:t>2019/6/3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1BF89A5-94A5-469E-A90F-FDF4089E598C}"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E4E0517-928E-4BC2-A185-FFF1F0D8184E}" type="datetimeFigureOut">
              <a:rPr lang="zh-CN" altLang="en-US" smtClean="0"/>
              <a:t>2019/6/3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1BF89A5-94A5-469E-A90F-FDF4089E598C}"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E4E0517-928E-4BC2-A185-FFF1F0D8184E}" type="datetimeFigureOut">
              <a:rPr lang="zh-CN" altLang="en-US" smtClean="0"/>
              <a:t>2019/6/3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1BF89A5-94A5-469E-A90F-FDF4089E598C}"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E4E0517-928E-4BC2-A185-FFF1F0D8184E}" type="datetimeFigureOut">
              <a:rPr lang="zh-CN" altLang="en-US" smtClean="0"/>
              <a:t>2019/6/3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1BF89A5-94A5-469E-A90F-FDF4089E598C}"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E4E0517-928E-4BC2-A185-FFF1F0D8184E}" type="datetimeFigureOut">
              <a:rPr lang="zh-CN" altLang="en-US" smtClean="0"/>
              <a:t>2019/6/3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1BF89A5-94A5-469E-A90F-FDF4089E598C}"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E4E0517-928E-4BC2-A185-FFF1F0D8184E}" type="datetimeFigureOut">
              <a:rPr lang="zh-CN" altLang="en-US" smtClean="0"/>
              <a:t>2019/6/3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1BF89A5-94A5-469E-A90F-FDF4089E598C}"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E4E0517-928E-4BC2-A185-FFF1F0D8184E}" type="datetimeFigureOut">
              <a:rPr lang="zh-CN" altLang="en-US" smtClean="0"/>
              <a:t>2019/6/3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1BF89A5-94A5-469E-A90F-FDF4089E598C}"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E4E0517-928E-4BC2-A185-FFF1F0D8184E}" type="datetimeFigureOut">
              <a:rPr lang="zh-CN" altLang="en-US" smtClean="0"/>
              <a:t>2019/6/3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1BF89A5-94A5-469E-A90F-FDF4089E598C}"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E4E0517-928E-4BC2-A185-FFF1F0D8184E}" type="datetimeFigureOut">
              <a:rPr lang="zh-CN" altLang="en-US" smtClean="0"/>
              <a:t>2019/6/3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1BF89A5-94A5-469E-A90F-FDF4089E598C}"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E4E0517-928E-4BC2-A185-FFF1F0D8184E}" type="datetimeFigureOut">
              <a:rPr lang="zh-CN" altLang="en-US" smtClean="0"/>
              <a:t>2019/6/3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1BF89A5-94A5-469E-A90F-FDF4089E598C}"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4E0517-928E-4BC2-A185-FFF1F0D8184E}" type="datetimeFigureOut">
              <a:rPr lang="zh-CN" altLang="en-US" smtClean="0"/>
              <a:t>2019/6/3</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BF89A5-94A5-469E-A90F-FDF4089E598C}" type="slidenum">
              <a:rPr lang="zh-CN" altLang="en-US" smtClean="0"/>
              <a:t>‹#›</a:t>
            </a:fld>
            <a:endParaRPr lang="zh-CN" altLang="en-US"/>
          </a:p>
        </p:txBody>
      </p:sp>
      <p:pic>
        <p:nvPicPr>
          <p:cNvPr id="7" name="Picture 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83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2636912"/>
            <a:ext cx="9144000" cy="259347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3971941" y="4377298"/>
            <a:ext cx="4128451" cy="707886"/>
          </a:xfrm>
          <a:prstGeom prst="rect">
            <a:avLst/>
          </a:prstGeom>
          <a:noFill/>
        </p:spPr>
        <p:txBody>
          <a:bodyPr wrap="square">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一把手工程</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3971941" y="2876196"/>
            <a:ext cx="4128451" cy="707886"/>
          </a:xfrm>
          <a:prstGeom prst="rect">
            <a:avLst/>
          </a:prstGeom>
          <a:noFill/>
        </p:spPr>
        <p:txBody>
          <a:bodyPr wrap="square">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摆在第一位</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3971941" y="3645024"/>
            <a:ext cx="4128451" cy="707886"/>
          </a:xfrm>
          <a:prstGeom prst="rect">
            <a:avLst/>
          </a:prstGeom>
          <a:noFill/>
        </p:spPr>
        <p:txBody>
          <a:bodyPr wrap="square">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第一民生工程</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1043608" y="597929"/>
            <a:ext cx="2808312" cy="4976388"/>
            <a:chOff x="1043608" y="597929"/>
            <a:chExt cx="2808312" cy="4976388"/>
          </a:xfrm>
        </p:grpSpPr>
        <p:pic>
          <p:nvPicPr>
            <p:cNvPr id="9" name="Picture 2" descr="http://down.tutu001.com/d/file/20110323/4bbba176749ed0f555ca02f50b_560.jpg"/>
            <p:cNvPicPr>
              <a:picLocks noChangeAspect="1" noChangeArrowheads="1"/>
            </p:cNvPicPr>
            <p:nvPr/>
          </p:nvPicPr>
          <p:blipFill rotWithShape="1">
            <a:blip r:embed="rId2">
              <a:extLst>
                <a:ext uri="{BEBA8EAE-BF5A-486C-A8C5-ECC9F3942E4B}">
                  <a14:imgProps xmlns:a14="http://schemas.microsoft.com/office/drawing/2010/main">
                    <a14:imgLayer r:embed="rId3">
                      <a14:imgEffect>
                        <a14:backgroundRemoval t="4286" b="90000" l="22679" r="90000"/>
                      </a14:imgEffect>
                    </a14:imgLayer>
                  </a14:imgProps>
                </a:ext>
                <a:ext uri="{28A0092B-C50C-407E-A947-70E740481C1C}">
                  <a14:useLocalDpi xmlns:a14="http://schemas.microsoft.com/office/drawing/2010/main" val="0"/>
                </a:ext>
              </a:extLst>
            </a:blip>
            <a:srcRect l="25070" r="25105" b="11708"/>
            <a:stretch>
              <a:fillRect/>
            </a:stretch>
          </p:blipFill>
          <p:spPr bwMode="auto">
            <a:xfrm>
              <a:off x="1043608" y="597929"/>
              <a:ext cx="2808312" cy="497638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0" name="矩形 25"/>
            <p:cNvSpPr>
              <a:spLocks noChangeArrowheads="1"/>
            </p:cNvSpPr>
            <p:nvPr/>
          </p:nvSpPr>
          <p:spPr bwMode="auto">
            <a:xfrm>
              <a:off x="2994327" y="3053472"/>
              <a:ext cx="677108" cy="1887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b="1" i="0" u="none" strike="noStrike" kern="0" cap="none" spc="300" normalizeH="0" noProof="0" dirty="0" smtClean="0">
                  <a:ln>
                    <a:noFill/>
                  </a:ln>
                  <a:solidFill>
                    <a:srgbClr val="FFFF00"/>
                  </a:solidFill>
                  <a:effectLst/>
                  <a:uLnTx/>
                  <a:uFillTx/>
                  <a:latin typeface="微软雅黑" panose="020B0503020204020204" pitchFamily="34" charset="-122"/>
                  <a:ea typeface="微软雅黑" panose="020B0503020204020204" pitchFamily="34" charset="-122"/>
                </a:rPr>
                <a:t>脱贫攻坚</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Effect transition="in" filter="fade">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075240" cy="634082"/>
          </a:xfrm>
        </p:spPr>
        <p:txBody>
          <a:bodyPr>
            <a:noAutofit/>
          </a:bodyPr>
          <a:lstStyle/>
          <a:p>
            <a:r>
              <a:rPr lang="zh-CN" altLang="en-US" sz="2800" dirty="0"/>
              <a:t>历年重庆市贫困人口、贫困标准及收入变化情况表</a:t>
            </a:r>
            <a:r>
              <a:rPr lang="zh-CN" altLang="en-US" sz="2800" b="1" dirty="0">
                <a:latin typeface="宋体"/>
              </a:rPr>
              <a:t/>
            </a:r>
            <a:br>
              <a:rPr lang="zh-CN" altLang="en-US" sz="2800" b="1" dirty="0">
                <a:latin typeface="宋体"/>
              </a:rPr>
            </a:br>
            <a:endParaRPr lang="zh-CN" altLang="en-US" sz="2800" dirty="0"/>
          </a:p>
        </p:txBody>
      </p:sp>
      <p:graphicFrame>
        <p:nvGraphicFramePr>
          <p:cNvPr id="4" name="内容占位符 3"/>
          <p:cNvGraphicFramePr>
            <a:graphicFrameLocks noGrp="1"/>
          </p:cNvGraphicFramePr>
          <p:nvPr>
            <p:ph idx="1"/>
            <p:extLst>
              <p:ext uri="{D42A27DB-BD31-4B8C-83A1-F6EECF244321}">
                <p14:modId xmlns:p14="http://schemas.microsoft.com/office/powerpoint/2010/main" val="2576656488"/>
              </p:ext>
            </p:extLst>
          </p:nvPr>
        </p:nvGraphicFramePr>
        <p:xfrm>
          <a:off x="539552" y="908720"/>
          <a:ext cx="7920881" cy="5802999"/>
        </p:xfrm>
        <a:graphic>
          <a:graphicData uri="http://schemas.openxmlformats.org/drawingml/2006/table">
            <a:tbl>
              <a:tblPr>
                <a:tableStyleId>{5C22544A-7EE6-4342-B048-85BDC9FD1C3A}</a:tableStyleId>
              </a:tblPr>
              <a:tblGrid>
                <a:gridCol w="740774"/>
                <a:gridCol w="941400"/>
                <a:gridCol w="941400"/>
                <a:gridCol w="1018565"/>
                <a:gridCol w="1018565"/>
                <a:gridCol w="914393"/>
                <a:gridCol w="833371"/>
                <a:gridCol w="679042"/>
                <a:gridCol w="833371"/>
              </a:tblGrid>
              <a:tr h="200603">
                <a:tc gridSpan="9">
                  <a:txBody>
                    <a:bodyPr/>
                    <a:lstStyle/>
                    <a:p>
                      <a:pPr algn="ctr" fontAlgn="b"/>
                      <a:endParaRPr lang="zh-CN" altLang="en-US" sz="1600" b="1" i="0" u="none" strike="noStrike" dirty="0">
                        <a:effectLst/>
                        <a:latin typeface="宋体"/>
                      </a:endParaRPr>
                    </a:p>
                  </a:txBody>
                  <a:tcPr marL="5298" marR="5298" marT="5298" marB="0" anchor="b"/>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162687">
                <a:tc>
                  <a:txBody>
                    <a:bodyPr/>
                    <a:lstStyle/>
                    <a:p>
                      <a:pPr algn="l" fontAlgn="ctr"/>
                      <a:endParaRPr lang="zh-CN" altLang="en-US" sz="700" b="0" i="0" u="none" strike="noStrike">
                        <a:effectLst/>
                        <a:latin typeface="宋体"/>
                      </a:endParaRPr>
                    </a:p>
                  </a:txBody>
                  <a:tcPr marL="5298" marR="5298" marT="5298" marB="0" anchor="ctr"/>
                </a:tc>
                <a:tc>
                  <a:txBody>
                    <a:bodyPr/>
                    <a:lstStyle/>
                    <a:p>
                      <a:pPr algn="l" fontAlgn="ctr"/>
                      <a:endParaRPr lang="zh-CN" altLang="en-US" sz="700" b="0" i="0" u="none" strike="noStrike">
                        <a:effectLst/>
                        <a:latin typeface="宋体"/>
                      </a:endParaRPr>
                    </a:p>
                  </a:txBody>
                  <a:tcPr marL="5298" marR="5298" marT="5298" marB="0" anchor="ctr"/>
                </a:tc>
                <a:tc>
                  <a:txBody>
                    <a:bodyPr/>
                    <a:lstStyle/>
                    <a:p>
                      <a:pPr algn="l" fontAlgn="ctr"/>
                      <a:endParaRPr lang="zh-CN" altLang="en-US" sz="1400" b="0" i="0" u="none" strike="noStrike">
                        <a:effectLst/>
                        <a:latin typeface="宋体"/>
                      </a:endParaRPr>
                    </a:p>
                  </a:txBody>
                  <a:tcPr marL="5298" marR="5298" marT="5298" marB="0" anchor="ctr"/>
                </a:tc>
                <a:tc>
                  <a:txBody>
                    <a:bodyPr/>
                    <a:lstStyle/>
                    <a:p>
                      <a:pPr algn="l" fontAlgn="ctr"/>
                      <a:endParaRPr lang="zh-CN" altLang="en-US" sz="1400" b="0" i="0" u="none" strike="noStrike" dirty="0">
                        <a:effectLst/>
                        <a:latin typeface="宋体"/>
                      </a:endParaRPr>
                    </a:p>
                  </a:txBody>
                  <a:tcPr marL="5298" marR="5298" marT="5298" marB="0" anchor="ctr"/>
                </a:tc>
                <a:tc gridSpan="5">
                  <a:txBody>
                    <a:bodyPr/>
                    <a:lstStyle/>
                    <a:p>
                      <a:pPr algn="ctr" fontAlgn="ctr"/>
                      <a:r>
                        <a:rPr lang="zh-CN" altLang="en-US" sz="1400" u="none" strike="noStrike" dirty="0">
                          <a:effectLst/>
                        </a:rPr>
                        <a:t>单位</a:t>
                      </a:r>
                      <a:r>
                        <a:rPr lang="en-US" altLang="zh-CN" sz="1400" u="none" strike="noStrike" dirty="0">
                          <a:effectLst/>
                        </a:rPr>
                        <a:t>:</a:t>
                      </a:r>
                      <a:r>
                        <a:rPr lang="zh-CN" altLang="en-US" sz="1400" u="none" strike="noStrike" dirty="0">
                          <a:effectLst/>
                        </a:rPr>
                        <a:t>万人、元</a:t>
                      </a:r>
                      <a:endParaRPr lang="zh-CN" altLang="en-US" sz="1400" b="0" i="0" u="none" strike="noStrike" dirty="0">
                        <a:effectLst/>
                        <a:latin typeface="宋体"/>
                      </a:endParaRPr>
                    </a:p>
                  </a:txBody>
                  <a:tcPr marL="5298" marR="5298" marT="5298"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412529">
                <a:tc rowSpan="2">
                  <a:txBody>
                    <a:bodyPr/>
                    <a:lstStyle/>
                    <a:p>
                      <a:pPr algn="ctr" fontAlgn="ctr"/>
                      <a:r>
                        <a:rPr lang="zh-CN" altLang="en-US" sz="800" u="none" strike="noStrike" dirty="0">
                          <a:effectLst/>
                        </a:rPr>
                        <a:t>年份</a:t>
                      </a:r>
                      <a:endParaRPr lang="zh-CN" altLang="en-US" sz="800" b="1" i="0" u="none" strike="noStrike" dirty="0">
                        <a:effectLst/>
                        <a:latin typeface="仿宋_GB2312"/>
                      </a:endParaRPr>
                    </a:p>
                  </a:txBody>
                  <a:tcPr marL="5298" marR="5298" marT="5298" marB="0" anchor="ctr"/>
                </a:tc>
                <a:tc gridSpan="3">
                  <a:txBody>
                    <a:bodyPr/>
                    <a:lstStyle/>
                    <a:p>
                      <a:pPr algn="ctr" fontAlgn="ctr"/>
                      <a:r>
                        <a:rPr lang="zh-CN" altLang="en-US" sz="1400" u="none" strike="noStrike" dirty="0">
                          <a:effectLst/>
                        </a:rPr>
                        <a:t>全市贫困人口数</a:t>
                      </a:r>
                      <a:endParaRPr lang="zh-CN" altLang="en-US" sz="1400" b="1" i="0" u="none" strike="noStrike" dirty="0">
                        <a:effectLst/>
                        <a:latin typeface="仿宋_GB2312"/>
                      </a:endParaRPr>
                    </a:p>
                  </a:txBody>
                  <a:tcPr marL="5298" marR="5298" marT="5298" marB="0" anchor="ctr"/>
                </a:tc>
                <a:tc hMerge="1">
                  <a:txBody>
                    <a:bodyPr/>
                    <a:lstStyle/>
                    <a:p>
                      <a:endParaRPr lang="zh-CN" altLang="en-US"/>
                    </a:p>
                  </a:txBody>
                  <a:tcPr/>
                </a:tc>
                <a:tc hMerge="1">
                  <a:txBody>
                    <a:bodyPr/>
                    <a:lstStyle/>
                    <a:p>
                      <a:endParaRPr lang="zh-CN" altLang="en-US"/>
                    </a:p>
                  </a:txBody>
                  <a:tcPr/>
                </a:tc>
                <a:tc gridSpan="2">
                  <a:txBody>
                    <a:bodyPr/>
                    <a:lstStyle/>
                    <a:p>
                      <a:pPr algn="ctr" fontAlgn="ctr"/>
                      <a:r>
                        <a:rPr lang="zh-CN" altLang="en-US" sz="1400" u="none" strike="noStrike">
                          <a:effectLst/>
                        </a:rPr>
                        <a:t>贫困标准</a:t>
                      </a:r>
                      <a:endParaRPr lang="zh-CN" altLang="en-US" sz="1400" b="1" i="0" u="none" strike="noStrike">
                        <a:effectLst/>
                        <a:latin typeface="仿宋_GB2312"/>
                      </a:endParaRPr>
                    </a:p>
                  </a:txBody>
                  <a:tcPr marL="5298" marR="5298" marT="5298" marB="0" anchor="ctr"/>
                </a:tc>
                <a:tc hMerge="1">
                  <a:txBody>
                    <a:bodyPr/>
                    <a:lstStyle/>
                    <a:p>
                      <a:endParaRPr lang="zh-CN" altLang="en-US"/>
                    </a:p>
                  </a:txBody>
                  <a:tcPr/>
                </a:tc>
                <a:tc rowSpan="2">
                  <a:txBody>
                    <a:bodyPr/>
                    <a:lstStyle/>
                    <a:p>
                      <a:pPr algn="ctr" fontAlgn="ctr"/>
                      <a:r>
                        <a:rPr lang="zh-CN" altLang="en-US" sz="1400" u="none" strike="noStrike">
                          <a:effectLst/>
                        </a:rPr>
                        <a:t>重点县农民人均纯收入</a:t>
                      </a:r>
                      <a:endParaRPr lang="zh-CN" altLang="en-US" sz="1400" b="1" i="0" u="none" strike="noStrike">
                        <a:effectLst/>
                        <a:latin typeface="仿宋_GB2312"/>
                      </a:endParaRPr>
                    </a:p>
                  </a:txBody>
                  <a:tcPr marL="5298" marR="5298" marT="5298" marB="0" anchor="ctr"/>
                </a:tc>
                <a:tc rowSpan="2">
                  <a:txBody>
                    <a:bodyPr/>
                    <a:lstStyle/>
                    <a:p>
                      <a:pPr algn="ctr" fontAlgn="ctr"/>
                      <a:r>
                        <a:rPr lang="zh-CN" altLang="en-US" sz="1400" u="none" strike="noStrike">
                          <a:effectLst/>
                        </a:rPr>
                        <a:t>比上年增长</a:t>
                      </a:r>
                      <a:r>
                        <a:rPr lang="en-US" altLang="zh-CN" sz="1400" u="none" strike="noStrike">
                          <a:effectLst/>
                        </a:rPr>
                        <a:t>%</a:t>
                      </a:r>
                      <a:endParaRPr lang="en-US" altLang="zh-CN" sz="1400" b="1" i="0" u="none" strike="noStrike">
                        <a:effectLst/>
                        <a:latin typeface="仿宋_GB2312"/>
                      </a:endParaRPr>
                    </a:p>
                  </a:txBody>
                  <a:tcPr marL="5298" marR="5298" marT="5298" marB="0" anchor="ctr"/>
                </a:tc>
                <a:tc rowSpan="2">
                  <a:txBody>
                    <a:bodyPr/>
                    <a:lstStyle/>
                    <a:p>
                      <a:pPr algn="ctr" fontAlgn="ctr"/>
                      <a:r>
                        <a:rPr lang="zh-CN" altLang="en-US" sz="1400" u="none" strike="noStrike">
                          <a:effectLst/>
                        </a:rPr>
                        <a:t>备注</a:t>
                      </a:r>
                      <a:endParaRPr lang="zh-CN" altLang="en-US" sz="1400" b="1" i="0" u="none" strike="noStrike">
                        <a:effectLst/>
                        <a:latin typeface="仿宋_GB2312"/>
                      </a:endParaRPr>
                    </a:p>
                  </a:txBody>
                  <a:tcPr marL="5298" marR="5298" marT="5298" marB="0" anchor="ctr"/>
                </a:tc>
              </a:tr>
              <a:tr h="284704">
                <a:tc vMerge="1">
                  <a:txBody>
                    <a:bodyPr/>
                    <a:lstStyle/>
                    <a:p>
                      <a:endParaRPr lang="zh-CN" altLang="en-US"/>
                    </a:p>
                  </a:txBody>
                  <a:tcPr/>
                </a:tc>
                <a:tc>
                  <a:txBody>
                    <a:bodyPr/>
                    <a:lstStyle/>
                    <a:p>
                      <a:pPr algn="ctr" fontAlgn="ctr"/>
                      <a:r>
                        <a:rPr lang="zh-CN" altLang="en-US" sz="800" u="none" strike="noStrike" dirty="0">
                          <a:effectLst/>
                        </a:rPr>
                        <a:t>合计</a:t>
                      </a:r>
                      <a:endParaRPr lang="zh-CN" altLang="en-US" sz="800" b="1" i="0" u="none" strike="noStrike" dirty="0">
                        <a:effectLst/>
                        <a:latin typeface="仿宋_GB2312"/>
                      </a:endParaRPr>
                    </a:p>
                  </a:txBody>
                  <a:tcPr marL="5298" marR="5298" marT="5298" marB="0" anchor="ctr"/>
                </a:tc>
                <a:tc>
                  <a:txBody>
                    <a:bodyPr/>
                    <a:lstStyle/>
                    <a:p>
                      <a:pPr algn="ctr" fontAlgn="ctr"/>
                      <a:r>
                        <a:rPr lang="zh-CN" altLang="en-US" sz="1400" u="none" strike="noStrike" dirty="0">
                          <a:effectLst/>
                        </a:rPr>
                        <a:t>绝对贫困人口</a:t>
                      </a:r>
                      <a:endParaRPr lang="zh-CN" altLang="en-US" sz="1400" b="1" i="0" u="none" strike="noStrike" dirty="0">
                        <a:effectLst/>
                        <a:latin typeface="仿宋_GB2312"/>
                      </a:endParaRPr>
                    </a:p>
                  </a:txBody>
                  <a:tcPr marL="5298" marR="5298" marT="5298" marB="0" anchor="ctr"/>
                </a:tc>
                <a:tc>
                  <a:txBody>
                    <a:bodyPr/>
                    <a:lstStyle/>
                    <a:p>
                      <a:pPr algn="ctr" fontAlgn="ctr"/>
                      <a:r>
                        <a:rPr lang="zh-CN" altLang="en-US" sz="1400" u="none" strike="noStrike" dirty="0">
                          <a:effectLst/>
                        </a:rPr>
                        <a:t>低收入人口</a:t>
                      </a:r>
                      <a:endParaRPr lang="zh-CN" altLang="en-US" sz="1400" b="1" i="0" u="none" strike="noStrike" dirty="0">
                        <a:effectLst/>
                        <a:latin typeface="仿宋_GB2312"/>
                      </a:endParaRPr>
                    </a:p>
                  </a:txBody>
                  <a:tcPr marL="5298" marR="5298" marT="5298" marB="0" anchor="ctr"/>
                </a:tc>
                <a:tc>
                  <a:txBody>
                    <a:bodyPr/>
                    <a:lstStyle/>
                    <a:p>
                      <a:pPr algn="ctr" fontAlgn="ctr"/>
                      <a:r>
                        <a:rPr lang="zh-CN" altLang="en-US" sz="1400" u="none" strike="noStrike">
                          <a:effectLst/>
                        </a:rPr>
                        <a:t>绝对贫困标准</a:t>
                      </a:r>
                      <a:endParaRPr lang="zh-CN" altLang="en-US" sz="1400" b="1" i="0" u="none" strike="noStrike">
                        <a:effectLst/>
                        <a:latin typeface="仿宋_GB2312"/>
                      </a:endParaRPr>
                    </a:p>
                  </a:txBody>
                  <a:tcPr marL="5298" marR="5298" marT="5298" marB="0" anchor="ctr"/>
                </a:tc>
                <a:tc>
                  <a:txBody>
                    <a:bodyPr/>
                    <a:lstStyle/>
                    <a:p>
                      <a:pPr algn="ctr" fontAlgn="ctr"/>
                      <a:r>
                        <a:rPr lang="zh-CN" altLang="en-US" sz="1400" u="none" strike="noStrike">
                          <a:effectLst/>
                        </a:rPr>
                        <a:t>低收入标准</a:t>
                      </a:r>
                      <a:endParaRPr lang="zh-CN" altLang="en-US" sz="1400" b="1" i="0" u="none" strike="noStrike">
                        <a:effectLst/>
                        <a:latin typeface="仿宋_GB2312"/>
                      </a:endParaRPr>
                    </a:p>
                  </a:txBody>
                  <a:tcPr marL="5298" marR="5298" marT="5298" marB="0" anchor="ct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r>
              <a:tr h="197549">
                <a:tc>
                  <a:txBody>
                    <a:bodyPr/>
                    <a:lstStyle/>
                    <a:p>
                      <a:pPr algn="ctr" fontAlgn="ctr"/>
                      <a:r>
                        <a:rPr lang="en-US" altLang="zh-CN" sz="700" u="none" strike="noStrike">
                          <a:effectLst/>
                        </a:rPr>
                        <a:t>1995</a:t>
                      </a:r>
                      <a:r>
                        <a:rPr lang="zh-CN" altLang="en-US" sz="700" u="none" strike="noStrike">
                          <a:effectLst/>
                        </a:rPr>
                        <a:t>年</a:t>
                      </a:r>
                      <a:endParaRPr lang="zh-CN" altLang="en-US" sz="700" b="1" i="0" u="none" strike="noStrike">
                        <a:effectLst/>
                        <a:latin typeface="宋体"/>
                      </a:endParaRPr>
                    </a:p>
                  </a:txBody>
                  <a:tcPr marL="5298" marR="5298" marT="5298" marB="0" anchor="ctr"/>
                </a:tc>
                <a:tc>
                  <a:txBody>
                    <a:bodyPr/>
                    <a:lstStyle/>
                    <a:p>
                      <a:pPr algn="ctr" fontAlgn="ctr"/>
                      <a:r>
                        <a:rPr lang="en-US" altLang="zh-CN" sz="700" u="none" strike="noStrike" dirty="0">
                          <a:effectLst/>
                        </a:rPr>
                        <a:t>366.4</a:t>
                      </a:r>
                      <a:endParaRPr lang="en-US" altLang="zh-CN" sz="700" b="1" i="0" u="none" strike="noStrike" dirty="0">
                        <a:effectLst/>
                        <a:latin typeface="宋体"/>
                      </a:endParaRPr>
                    </a:p>
                  </a:txBody>
                  <a:tcPr marL="5298" marR="5298" marT="5298" marB="0" anchor="ctr"/>
                </a:tc>
                <a:tc>
                  <a:txBody>
                    <a:bodyPr/>
                    <a:lstStyle/>
                    <a:p>
                      <a:pPr algn="ctr" fontAlgn="ctr"/>
                      <a:r>
                        <a:rPr lang="en-US" altLang="zh-CN" sz="1400" u="none" strike="noStrike" dirty="0">
                          <a:effectLst/>
                        </a:rPr>
                        <a:t>366.4</a:t>
                      </a:r>
                      <a:endParaRPr lang="en-US" altLang="zh-CN" sz="1400" b="1" i="0" u="none" strike="noStrike" dirty="0">
                        <a:effectLst/>
                        <a:latin typeface="宋体"/>
                      </a:endParaRPr>
                    </a:p>
                  </a:txBody>
                  <a:tcPr marL="5298" marR="5298" marT="5298" marB="0" anchor="ctr"/>
                </a:tc>
                <a:tc>
                  <a:txBody>
                    <a:bodyPr/>
                    <a:lstStyle/>
                    <a:p>
                      <a:pPr algn="ctr" fontAlgn="ctr"/>
                      <a:r>
                        <a:rPr lang="en-US" altLang="zh-CN" sz="1400" u="none" strike="noStrike" dirty="0">
                          <a:effectLst/>
                        </a:rPr>
                        <a:t>—</a:t>
                      </a:r>
                      <a:endParaRPr lang="en-US" altLang="zh-CN" sz="1400" b="1" i="0" u="none" strike="noStrike" dirty="0">
                        <a:effectLst/>
                        <a:latin typeface="宋体"/>
                      </a:endParaRPr>
                    </a:p>
                  </a:txBody>
                  <a:tcPr marL="5298" marR="5298" marT="5298" marB="0" anchor="ctr"/>
                </a:tc>
                <a:tc>
                  <a:txBody>
                    <a:bodyPr/>
                    <a:lstStyle/>
                    <a:p>
                      <a:pPr algn="ctr" fontAlgn="ctr"/>
                      <a:r>
                        <a:rPr lang="en-US" altLang="zh-CN" sz="1400" u="none" strike="noStrike" dirty="0">
                          <a:effectLst/>
                        </a:rPr>
                        <a:t>530</a:t>
                      </a:r>
                      <a:endParaRPr lang="en-US" altLang="zh-CN" sz="1400" b="1" i="0" u="none" strike="noStrike" dirty="0">
                        <a:effectLst/>
                        <a:latin typeface="宋体"/>
                      </a:endParaRPr>
                    </a:p>
                  </a:txBody>
                  <a:tcPr marL="5298" marR="5298" marT="5298" marB="0" anchor="ctr"/>
                </a:tc>
                <a:tc>
                  <a:txBody>
                    <a:bodyPr/>
                    <a:lstStyle/>
                    <a:p>
                      <a:pPr algn="ctr" fontAlgn="ctr"/>
                      <a:r>
                        <a:rPr lang="en-US" altLang="zh-CN" sz="1400" u="none" strike="noStrike">
                          <a:effectLst/>
                        </a:rPr>
                        <a:t>—</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a:t>
                      </a:r>
                      <a:endParaRPr lang="en-US" altLang="zh-CN" sz="1400" b="1" i="0" u="none" strike="noStrike">
                        <a:effectLst/>
                        <a:latin typeface="宋体"/>
                      </a:endParaRPr>
                    </a:p>
                  </a:txBody>
                  <a:tcPr marL="5298" marR="5298" marT="5298" marB="0" anchor="ctr"/>
                </a:tc>
                <a:tc>
                  <a:txBody>
                    <a:bodyPr/>
                    <a:lstStyle/>
                    <a:p>
                      <a:pPr algn="ctr" fontAlgn="ctr"/>
                      <a:r>
                        <a:rPr lang="zh-CN" altLang="en-US" sz="1400" u="none" strike="noStrike">
                          <a:effectLst/>
                        </a:rPr>
                        <a:t>　</a:t>
                      </a:r>
                      <a:endParaRPr lang="zh-CN" altLang="en-US" sz="1400" b="1" i="0" u="none" strike="noStrike">
                        <a:effectLst/>
                        <a:latin typeface="宋体"/>
                      </a:endParaRPr>
                    </a:p>
                  </a:txBody>
                  <a:tcPr marL="5298" marR="5298" marT="5298" marB="0" anchor="ctr"/>
                </a:tc>
                <a:tc>
                  <a:txBody>
                    <a:bodyPr/>
                    <a:lstStyle/>
                    <a:p>
                      <a:pPr algn="l" fontAlgn="ctr"/>
                      <a:r>
                        <a:rPr lang="zh-CN" altLang="en-US" sz="1400" u="none" strike="noStrike">
                          <a:effectLst/>
                        </a:rPr>
                        <a:t>国家标准</a:t>
                      </a:r>
                      <a:endParaRPr lang="zh-CN" altLang="en-US" sz="1400" b="0" i="0" u="none" strike="noStrike">
                        <a:effectLst/>
                        <a:latin typeface="宋体"/>
                      </a:endParaRPr>
                    </a:p>
                  </a:txBody>
                  <a:tcPr marL="5298" marR="5298" marT="5298" marB="0" anchor="ctr"/>
                </a:tc>
              </a:tr>
              <a:tr h="197549">
                <a:tc>
                  <a:txBody>
                    <a:bodyPr/>
                    <a:lstStyle/>
                    <a:p>
                      <a:pPr algn="ctr" fontAlgn="ctr"/>
                      <a:r>
                        <a:rPr lang="en-US" altLang="zh-CN" sz="700" u="none" strike="noStrike">
                          <a:effectLst/>
                        </a:rPr>
                        <a:t>1996</a:t>
                      </a:r>
                      <a:r>
                        <a:rPr lang="zh-CN" altLang="en-US" sz="700" u="none" strike="noStrike">
                          <a:effectLst/>
                        </a:rPr>
                        <a:t>年</a:t>
                      </a:r>
                      <a:endParaRPr lang="zh-CN" altLang="en-US" sz="700" b="1" i="0" u="none" strike="noStrike">
                        <a:effectLst/>
                        <a:latin typeface="宋体"/>
                      </a:endParaRPr>
                    </a:p>
                  </a:txBody>
                  <a:tcPr marL="5298" marR="5298" marT="5298" marB="0" anchor="ctr"/>
                </a:tc>
                <a:tc>
                  <a:txBody>
                    <a:bodyPr/>
                    <a:lstStyle/>
                    <a:p>
                      <a:pPr algn="ctr" fontAlgn="ctr"/>
                      <a:r>
                        <a:rPr lang="en-US" altLang="zh-CN" sz="700" u="none" strike="noStrike">
                          <a:effectLst/>
                        </a:rPr>
                        <a:t>276.6</a:t>
                      </a:r>
                      <a:endParaRPr lang="en-US" altLang="zh-CN" sz="700" b="1" i="0" u="none" strike="noStrike">
                        <a:effectLst/>
                        <a:latin typeface="宋体"/>
                      </a:endParaRPr>
                    </a:p>
                  </a:txBody>
                  <a:tcPr marL="5298" marR="5298" marT="5298" marB="0" anchor="ctr"/>
                </a:tc>
                <a:tc>
                  <a:txBody>
                    <a:bodyPr/>
                    <a:lstStyle/>
                    <a:p>
                      <a:pPr algn="ctr" fontAlgn="ctr"/>
                      <a:r>
                        <a:rPr lang="en-US" altLang="zh-CN" sz="1400" u="none" strike="noStrike" dirty="0">
                          <a:effectLst/>
                        </a:rPr>
                        <a:t>276.6</a:t>
                      </a:r>
                      <a:endParaRPr lang="en-US" altLang="zh-CN" sz="1400" b="1" i="0" u="none" strike="noStrike" dirty="0">
                        <a:effectLst/>
                        <a:latin typeface="宋体"/>
                      </a:endParaRPr>
                    </a:p>
                  </a:txBody>
                  <a:tcPr marL="5298" marR="5298" marT="5298" marB="0" anchor="ctr"/>
                </a:tc>
                <a:tc>
                  <a:txBody>
                    <a:bodyPr/>
                    <a:lstStyle/>
                    <a:p>
                      <a:pPr algn="ctr" fontAlgn="ctr"/>
                      <a:r>
                        <a:rPr lang="en-US" altLang="zh-CN" sz="1400" u="none" strike="noStrike">
                          <a:effectLst/>
                        </a:rPr>
                        <a:t>—</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dirty="0">
                          <a:effectLst/>
                        </a:rPr>
                        <a:t>580</a:t>
                      </a:r>
                      <a:endParaRPr lang="en-US" altLang="zh-CN" sz="1400" b="1" i="0" u="none" strike="noStrike" dirty="0">
                        <a:effectLst/>
                        <a:latin typeface="宋体"/>
                      </a:endParaRPr>
                    </a:p>
                  </a:txBody>
                  <a:tcPr marL="5298" marR="5298" marT="5298" marB="0" anchor="ctr"/>
                </a:tc>
                <a:tc>
                  <a:txBody>
                    <a:bodyPr/>
                    <a:lstStyle/>
                    <a:p>
                      <a:pPr algn="ctr" fontAlgn="ctr"/>
                      <a:r>
                        <a:rPr lang="en-US" altLang="zh-CN" sz="1400" u="none" strike="noStrike">
                          <a:effectLst/>
                        </a:rPr>
                        <a:t>—</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a:t>
                      </a:r>
                      <a:endParaRPr lang="en-US" altLang="zh-CN" sz="1400" b="1" i="0" u="none" strike="noStrike">
                        <a:effectLst/>
                        <a:latin typeface="宋体"/>
                      </a:endParaRPr>
                    </a:p>
                  </a:txBody>
                  <a:tcPr marL="5298" marR="5298" marT="5298" marB="0" anchor="ctr"/>
                </a:tc>
                <a:tc>
                  <a:txBody>
                    <a:bodyPr/>
                    <a:lstStyle/>
                    <a:p>
                      <a:pPr algn="ctr" fontAlgn="ctr"/>
                      <a:r>
                        <a:rPr lang="zh-CN" altLang="en-US" sz="1400" u="none" strike="noStrike">
                          <a:effectLst/>
                        </a:rPr>
                        <a:t>　</a:t>
                      </a:r>
                      <a:endParaRPr lang="zh-CN" altLang="en-US" sz="1400" b="1" i="0" u="none" strike="noStrike">
                        <a:effectLst/>
                        <a:latin typeface="宋体"/>
                      </a:endParaRPr>
                    </a:p>
                  </a:txBody>
                  <a:tcPr marL="5298" marR="5298" marT="5298" marB="0" anchor="ctr"/>
                </a:tc>
                <a:tc>
                  <a:txBody>
                    <a:bodyPr/>
                    <a:lstStyle/>
                    <a:p>
                      <a:pPr algn="l" fontAlgn="ctr"/>
                      <a:r>
                        <a:rPr lang="zh-CN" altLang="en-US" sz="1400" u="none" strike="noStrike">
                          <a:effectLst/>
                        </a:rPr>
                        <a:t>国家标准</a:t>
                      </a:r>
                      <a:endParaRPr lang="zh-CN" altLang="en-US" sz="1400" b="0" i="0" u="none" strike="noStrike">
                        <a:effectLst/>
                        <a:latin typeface="宋体"/>
                      </a:endParaRPr>
                    </a:p>
                  </a:txBody>
                  <a:tcPr marL="5298" marR="5298" marT="5298" marB="0" anchor="ctr"/>
                </a:tc>
              </a:tr>
              <a:tr h="197549">
                <a:tc>
                  <a:txBody>
                    <a:bodyPr/>
                    <a:lstStyle/>
                    <a:p>
                      <a:pPr algn="ctr" fontAlgn="ctr"/>
                      <a:r>
                        <a:rPr lang="en-US" altLang="zh-CN" sz="700" u="none" strike="noStrike">
                          <a:effectLst/>
                        </a:rPr>
                        <a:t>1997</a:t>
                      </a:r>
                      <a:r>
                        <a:rPr lang="zh-CN" altLang="en-US" sz="700" u="none" strike="noStrike">
                          <a:effectLst/>
                        </a:rPr>
                        <a:t>年</a:t>
                      </a:r>
                      <a:endParaRPr lang="zh-CN" altLang="en-US" sz="700" b="1" i="0" u="none" strike="noStrike">
                        <a:effectLst/>
                        <a:latin typeface="宋体"/>
                      </a:endParaRPr>
                    </a:p>
                  </a:txBody>
                  <a:tcPr marL="5298" marR="5298" marT="5298" marB="0" anchor="ctr"/>
                </a:tc>
                <a:tc>
                  <a:txBody>
                    <a:bodyPr/>
                    <a:lstStyle/>
                    <a:p>
                      <a:pPr algn="ctr" fontAlgn="ctr"/>
                      <a:r>
                        <a:rPr lang="en-US" altLang="zh-CN" sz="700" u="none" strike="noStrike">
                          <a:effectLst/>
                        </a:rPr>
                        <a:t>220</a:t>
                      </a:r>
                      <a:endParaRPr lang="en-US" altLang="zh-CN" sz="700" b="1" i="0" u="none" strike="noStrike">
                        <a:effectLst/>
                        <a:latin typeface="宋体"/>
                      </a:endParaRPr>
                    </a:p>
                  </a:txBody>
                  <a:tcPr marL="5298" marR="5298" marT="5298" marB="0" anchor="ctr"/>
                </a:tc>
                <a:tc>
                  <a:txBody>
                    <a:bodyPr/>
                    <a:lstStyle/>
                    <a:p>
                      <a:pPr algn="ctr" fontAlgn="ctr"/>
                      <a:r>
                        <a:rPr lang="en-US" altLang="zh-CN" sz="1400" u="none" strike="noStrike" dirty="0">
                          <a:effectLst/>
                        </a:rPr>
                        <a:t>220</a:t>
                      </a:r>
                      <a:endParaRPr lang="en-US" altLang="zh-CN" sz="1400" b="1" i="0" u="none" strike="noStrike" dirty="0">
                        <a:effectLst/>
                        <a:latin typeface="宋体"/>
                      </a:endParaRPr>
                    </a:p>
                  </a:txBody>
                  <a:tcPr marL="5298" marR="5298" marT="5298" marB="0" anchor="ctr"/>
                </a:tc>
                <a:tc>
                  <a:txBody>
                    <a:bodyPr/>
                    <a:lstStyle/>
                    <a:p>
                      <a:pPr algn="ctr" fontAlgn="ctr"/>
                      <a:r>
                        <a:rPr lang="en-US" altLang="zh-CN" sz="1400" u="none" strike="noStrike">
                          <a:effectLst/>
                        </a:rPr>
                        <a:t>—</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dirty="0">
                          <a:effectLst/>
                        </a:rPr>
                        <a:t>640</a:t>
                      </a:r>
                      <a:endParaRPr lang="en-US" altLang="zh-CN" sz="1400" b="1" i="0" u="none" strike="noStrike" dirty="0">
                        <a:effectLst/>
                        <a:latin typeface="宋体"/>
                      </a:endParaRPr>
                    </a:p>
                  </a:txBody>
                  <a:tcPr marL="5298" marR="5298" marT="5298" marB="0" anchor="ctr"/>
                </a:tc>
                <a:tc>
                  <a:txBody>
                    <a:bodyPr/>
                    <a:lstStyle/>
                    <a:p>
                      <a:pPr algn="ctr" fontAlgn="ctr"/>
                      <a:r>
                        <a:rPr lang="en-US" altLang="zh-CN" sz="1400" u="none" strike="noStrike">
                          <a:effectLst/>
                        </a:rPr>
                        <a:t>—</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1171</a:t>
                      </a:r>
                      <a:endParaRPr lang="en-US" altLang="zh-CN" sz="1400" b="1" i="0" u="none" strike="noStrike">
                        <a:effectLst/>
                        <a:latin typeface="宋体"/>
                      </a:endParaRPr>
                    </a:p>
                  </a:txBody>
                  <a:tcPr marL="5298" marR="5298" marT="5298" marB="0" anchor="ctr"/>
                </a:tc>
                <a:tc>
                  <a:txBody>
                    <a:bodyPr/>
                    <a:lstStyle/>
                    <a:p>
                      <a:pPr algn="ctr" fontAlgn="ctr"/>
                      <a:r>
                        <a:rPr lang="zh-CN" altLang="en-US" sz="1400" u="none" strike="noStrike">
                          <a:effectLst/>
                        </a:rPr>
                        <a:t>　</a:t>
                      </a:r>
                      <a:endParaRPr lang="zh-CN" altLang="en-US" sz="1400" b="1" i="0" u="none" strike="noStrike">
                        <a:effectLst/>
                        <a:latin typeface="宋体"/>
                      </a:endParaRPr>
                    </a:p>
                  </a:txBody>
                  <a:tcPr marL="5298" marR="5298" marT="5298" marB="0" anchor="ctr"/>
                </a:tc>
                <a:tc>
                  <a:txBody>
                    <a:bodyPr/>
                    <a:lstStyle/>
                    <a:p>
                      <a:pPr algn="l" fontAlgn="ctr"/>
                      <a:r>
                        <a:rPr lang="zh-CN" altLang="en-US" sz="1400" u="none" strike="noStrike" dirty="0">
                          <a:effectLst/>
                        </a:rPr>
                        <a:t>国家标准</a:t>
                      </a:r>
                      <a:endParaRPr lang="zh-CN" altLang="en-US" sz="1400" b="0" i="0" u="none" strike="noStrike" dirty="0">
                        <a:effectLst/>
                        <a:latin typeface="宋体"/>
                      </a:endParaRPr>
                    </a:p>
                  </a:txBody>
                  <a:tcPr marL="5298" marR="5298" marT="5298" marB="0" anchor="ctr"/>
                </a:tc>
              </a:tr>
              <a:tr h="197549">
                <a:tc>
                  <a:txBody>
                    <a:bodyPr/>
                    <a:lstStyle/>
                    <a:p>
                      <a:pPr algn="ctr" fontAlgn="ctr"/>
                      <a:r>
                        <a:rPr lang="en-US" altLang="zh-CN" sz="700" u="none" strike="noStrike">
                          <a:effectLst/>
                        </a:rPr>
                        <a:t>1998</a:t>
                      </a:r>
                      <a:r>
                        <a:rPr lang="zh-CN" altLang="en-US" sz="700" u="none" strike="noStrike">
                          <a:effectLst/>
                        </a:rPr>
                        <a:t>年</a:t>
                      </a:r>
                      <a:endParaRPr lang="zh-CN" altLang="en-US" sz="700" b="1" i="0" u="none" strike="noStrike">
                        <a:effectLst/>
                        <a:latin typeface="宋体"/>
                      </a:endParaRPr>
                    </a:p>
                  </a:txBody>
                  <a:tcPr marL="5298" marR="5298" marT="5298" marB="0" anchor="ctr"/>
                </a:tc>
                <a:tc>
                  <a:txBody>
                    <a:bodyPr/>
                    <a:lstStyle/>
                    <a:p>
                      <a:pPr algn="ctr" fontAlgn="ctr"/>
                      <a:r>
                        <a:rPr lang="en-US" altLang="zh-CN" sz="700" u="none" strike="noStrike">
                          <a:effectLst/>
                        </a:rPr>
                        <a:t>173</a:t>
                      </a:r>
                      <a:endParaRPr lang="en-US" altLang="zh-CN" sz="700" b="1" i="0" u="none" strike="noStrike">
                        <a:effectLst/>
                        <a:latin typeface="宋体"/>
                      </a:endParaRPr>
                    </a:p>
                  </a:txBody>
                  <a:tcPr marL="5298" marR="5298" marT="5298" marB="0" anchor="ctr"/>
                </a:tc>
                <a:tc>
                  <a:txBody>
                    <a:bodyPr/>
                    <a:lstStyle/>
                    <a:p>
                      <a:pPr algn="ctr" fontAlgn="ctr"/>
                      <a:r>
                        <a:rPr lang="en-US" altLang="zh-CN" sz="1400" u="none" strike="noStrike">
                          <a:effectLst/>
                        </a:rPr>
                        <a:t>173</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dirty="0">
                          <a:effectLst/>
                        </a:rPr>
                        <a:t>—</a:t>
                      </a:r>
                      <a:endParaRPr lang="en-US" altLang="zh-CN" sz="1400" b="1" i="0" u="none" strike="noStrike" dirty="0">
                        <a:effectLst/>
                        <a:latin typeface="宋体"/>
                      </a:endParaRPr>
                    </a:p>
                  </a:txBody>
                  <a:tcPr marL="5298" marR="5298" marT="5298" marB="0" anchor="ctr"/>
                </a:tc>
                <a:tc>
                  <a:txBody>
                    <a:bodyPr/>
                    <a:lstStyle/>
                    <a:p>
                      <a:pPr algn="ctr" fontAlgn="ctr"/>
                      <a:r>
                        <a:rPr lang="en-US" altLang="zh-CN" sz="1400" u="none" strike="noStrike" dirty="0">
                          <a:effectLst/>
                        </a:rPr>
                        <a:t>635</a:t>
                      </a:r>
                      <a:endParaRPr lang="en-US" altLang="zh-CN" sz="1400" b="1" i="0" u="none" strike="noStrike" dirty="0">
                        <a:effectLst/>
                        <a:latin typeface="宋体"/>
                      </a:endParaRPr>
                    </a:p>
                  </a:txBody>
                  <a:tcPr marL="5298" marR="5298" marT="5298" marB="0" anchor="ctr"/>
                </a:tc>
                <a:tc>
                  <a:txBody>
                    <a:bodyPr/>
                    <a:lstStyle/>
                    <a:p>
                      <a:pPr algn="ctr" fontAlgn="ctr"/>
                      <a:r>
                        <a:rPr lang="en-US" altLang="zh-CN" sz="1400" u="none" strike="noStrike" dirty="0">
                          <a:effectLst/>
                        </a:rPr>
                        <a:t>—</a:t>
                      </a:r>
                      <a:endParaRPr lang="en-US" altLang="zh-CN" sz="1400" b="1" i="0" u="none" strike="noStrike" dirty="0">
                        <a:effectLst/>
                        <a:latin typeface="宋体"/>
                      </a:endParaRPr>
                    </a:p>
                  </a:txBody>
                  <a:tcPr marL="5298" marR="5298" marT="5298" marB="0" anchor="ctr"/>
                </a:tc>
                <a:tc>
                  <a:txBody>
                    <a:bodyPr/>
                    <a:lstStyle/>
                    <a:p>
                      <a:pPr algn="ctr" fontAlgn="ctr"/>
                      <a:r>
                        <a:rPr lang="en-US" altLang="zh-CN" sz="1400" u="none" strike="noStrike">
                          <a:effectLst/>
                        </a:rPr>
                        <a:t>1329</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13.5%</a:t>
                      </a:r>
                      <a:endParaRPr lang="en-US" altLang="zh-CN" sz="1400" b="1" i="0" u="none" strike="noStrike">
                        <a:effectLst/>
                        <a:latin typeface="宋体"/>
                      </a:endParaRPr>
                    </a:p>
                  </a:txBody>
                  <a:tcPr marL="5298" marR="5298" marT="5298" marB="0" anchor="ctr"/>
                </a:tc>
                <a:tc>
                  <a:txBody>
                    <a:bodyPr/>
                    <a:lstStyle/>
                    <a:p>
                      <a:pPr algn="l" fontAlgn="ctr"/>
                      <a:r>
                        <a:rPr lang="zh-CN" altLang="en-US" sz="1400" u="none" strike="noStrike">
                          <a:effectLst/>
                        </a:rPr>
                        <a:t>国家标准</a:t>
                      </a:r>
                      <a:endParaRPr lang="zh-CN" altLang="en-US" sz="1400" b="0" i="0" u="none" strike="noStrike">
                        <a:effectLst/>
                        <a:latin typeface="宋体"/>
                      </a:endParaRPr>
                    </a:p>
                  </a:txBody>
                  <a:tcPr marL="5298" marR="5298" marT="5298" marB="0" anchor="ctr"/>
                </a:tc>
              </a:tr>
              <a:tr h="197549">
                <a:tc>
                  <a:txBody>
                    <a:bodyPr/>
                    <a:lstStyle/>
                    <a:p>
                      <a:pPr algn="ctr" fontAlgn="ctr"/>
                      <a:r>
                        <a:rPr lang="en-US" altLang="zh-CN" sz="700" u="none" strike="noStrike">
                          <a:effectLst/>
                        </a:rPr>
                        <a:t>1999</a:t>
                      </a:r>
                      <a:r>
                        <a:rPr lang="zh-CN" altLang="en-US" sz="700" u="none" strike="noStrike">
                          <a:effectLst/>
                        </a:rPr>
                        <a:t>年</a:t>
                      </a:r>
                      <a:endParaRPr lang="zh-CN" altLang="en-US" sz="700" b="1" i="0" u="none" strike="noStrike">
                        <a:effectLst/>
                        <a:latin typeface="宋体"/>
                      </a:endParaRPr>
                    </a:p>
                  </a:txBody>
                  <a:tcPr marL="5298" marR="5298" marT="5298" marB="0" anchor="ctr"/>
                </a:tc>
                <a:tc>
                  <a:txBody>
                    <a:bodyPr/>
                    <a:lstStyle/>
                    <a:p>
                      <a:pPr algn="ctr" fontAlgn="ctr"/>
                      <a:r>
                        <a:rPr lang="en-US" altLang="zh-CN" sz="700" u="none" strike="noStrike">
                          <a:effectLst/>
                        </a:rPr>
                        <a:t>158</a:t>
                      </a:r>
                      <a:endParaRPr lang="en-US" altLang="zh-CN" sz="700" b="1" i="0" u="none" strike="noStrike">
                        <a:effectLst/>
                        <a:latin typeface="宋体"/>
                      </a:endParaRPr>
                    </a:p>
                  </a:txBody>
                  <a:tcPr marL="5298" marR="5298" marT="5298" marB="0" anchor="ctr"/>
                </a:tc>
                <a:tc>
                  <a:txBody>
                    <a:bodyPr/>
                    <a:lstStyle/>
                    <a:p>
                      <a:pPr algn="ctr" fontAlgn="ctr"/>
                      <a:r>
                        <a:rPr lang="en-US" altLang="zh-CN" sz="1400" u="none" strike="noStrike">
                          <a:effectLst/>
                        </a:rPr>
                        <a:t>158</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dirty="0">
                          <a:effectLst/>
                        </a:rPr>
                        <a:t>—</a:t>
                      </a:r>
                      <a:endParaRPr lang="en-US" altLang="zh-CN" sz="1400" b="1" i="0" u="none" strike="noStrike" dirty="0">
                        <a:effectLst/>
                        <a:latin typeface="宋体"/>
                      </a:endParaRPr>
                    </a:p>
                  </a:txBody>
                  <a:tcPr marL="5298" marR="5298" marT="5298" marB="0" anchor="ctr"/>
                </a:tc>
                <a:tc>
                  <a:txBody>
                    <a:bodyPr/>
                    <a:lstStyle/>
                    <a:p>
                      <a:pPr algn="ctr" fontAlgn="ctr"/>
                      <a:r>
                        <a:rPr lang="en-US" altLang="zh-CN" sz="1400" u="none" strike="noStrike" dirty="0">
                          <a:effectLst/>
                        </a:rPr>
                        <a:t>625</a:t>
                      </a:r>
                      <a:endParaRPr lang="en-US" altLang="zh-CN" sz="1400" b="1" i="0" u="none" strike="noStrike" dirty="0">
                        <a:effectLst/>
                        <a:latin typeface="宋体"/>
                      </a:endParaRPr>
                    </a:p>
                  </a:txBody>
                  <a:tcPr marL="5298" marR="5298" marT="5298" marB="0" anchor="ctr"/>
                </a:tc>
                <a:tc>
                  <a:txBody>
                    <a:bodyPr/>
                    <a:lstStyle/>
                    <a:p>
                      <a:pPr algn="ctr" fontAlgn="ctr"/>
                      <a:r>
                        <a:rPr lang="en-US" altLang="zh-CN" sz="1400" u="none" strike="noStrike">
                          <a:effectLst/>
                        </a:rPr>
                        <a:t>—</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1363</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2.6%</a:t>
                      </a:r>
                      <a:endParaRPr lang="en-US" altLang="zh-CN" sz="1400" b="1" i="0" u="none" strike="noStrike">
                        <a:effectLst/>
                        <a:latin typeface="宋体"/>
                      </a:endParaRPr>
                    </a:p>
                  </a:txBody>
                  <a:tcPr marL="5298" marR="5298" marT="5298" marB="0" anchor="ctr"/>
                </a:tc>
                <a:tc>
                  <a:txBody>
                    <a:bodyPr/>
                    <a:lstStyle/>
                    <a:p>
                      <a:pPr algn="l" fontAlgn="ctr"/>
                      <a:r>
                        <a:rPr lang="zh-CN" altLang="en-US" sz="1400" u="none" strike="noStrike">
                          <a:effectLst/>
                        </a:rPr>
                        <a:t>国家标准</a:t>
                      </a:r>
                      <a:endParaRPr lang="zh-CN" altLang="en-US" sz="1400" b="0" i="0" u="none" strike="noStrike">
                        <a:effectLst/>
                        <a:latin typeface="宋体"/>
                      </a:endParaRPr>
                    </a:p>
                  </a:txBody>
                  <a:tcPr marL="5298" marR="5298" marT="5298" marB="0" anchor="ctr"/>
                </a:tc>
              </a:tr>
              <a:tr h="197549">
                <a:tc>
                  <a:txBody>
                    <a:bodyPr/>
                    <a:lstStyle/>
                    <a:p>
                      <a:pPr algn="ctr" fontAlgn="ctr"/>
                      <a:r>
                        <a:rPr lang="en-US" altLang="zh-CN" sz="700" u="none" strike="noStrike">
                          <a:effectLst/>
                        </a:rPr>
                        <a:t>2000</a:t>
                      </a:r>
                      <a:r>
                        <a:rPr lang="zh-CN" altLang="en-US" sz="700" u="none" strike="noStrike">
                          <a:effectLst/>
                        </a:rPr>
                        <a:t>年</a:t>
                      </a:r>
                      <a:endParaRPr lang="zh-CN" altLang="en-US" sz="700" b="1" i="0" u="none" strike="noStrike">
                        <a:effectLst/>
                        <a:latin typeface="宋体"/>
                      </a:endParaRPr>
                    </a:p>
                  </a:txBody>
                  <a:tcPr marL="5298" marR="5298" marT="5298" marB="0" anchor="ctr"/>
                </a:tc>
                <a:tc>
                  <a:txBody>
                    <a:bodyPr/>
                    <a:lstStyle/>
                    <a:p>
                      <a:pPr algn="ctr" fontAlgn="ctr"/>
                      <a:r>
                        <a:rPr lang="en-US" altLang="zh-CN" sz="700" u="none" strike="noStrike">
                          <a:effectLst/>
                        </a:rPr>
                        <a:t>412.4</a:t>
                      </a:r>
                      <a:endParaRPr lang="en-US" altLang="zh-CN" sz="700" b="1" i="0" u="none" strike="noStrike">
                        <a:effectLst/>
                        <a:latin typeface="宋体"/>
                      </a:endParaRPr>
                    </a:p>
                  </a:txBody>
                  <a:tcPr marL="5298" marR="5298" marT="5298" marB="0" anchor="ctr"/>
                </a:tc>
                <a:tc>
                  <a:txBody>
                    <a:bodyPr/>
                    <a:lstStyle/>
                    <a:p>
                      <a:pPr algn="ctr" fontAlgn="ctr"/>
                      <a:r>
                        <a:rPr lang="en-US" altLang="zh-CN" sz="1400" u="none" strike="noStrike">
                          <a:effectLst/>
                        </a:rPr>
                        <a:t>139.9</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dirty="0">
                          <a:effectLst/>
                        </a:rPr>
                        <a:t>272.5</a:t>
                      </a:r>
                      <a:endParaRPr lang="en-US" altLang="zh-CN" sz="1400" b="1" i="0" u="none" strike="noStrike" dirty="0">
                        <a:effectLst/>
                        <a:latin typeface="宋体"/>
                      </a:endParaRPr>
                    </a:p>
                  </a:txBody>
                  <a:tcPr marL="5298" marR="5298" marT="5298" marB="0" anchor="ctr"/>
                </a:tc>
                <a:tc>
                  <a:txBody>
                    <a:bodyPr/>
                    <a:lstStyle/>
                    <a:p>
                      <a:pPr algn="ctr" fontAlgn="ctr"/>
                      <a:r>
                        <a:rPr lang="en-US" altLang="zh-CN" sz="1400" u="none" strike="noStrike" dirty="0">
                          <a:effectLst/>
                        </a:rPr>
                        <a:t>625</a:t>
                      </a:r>
                      <a:endParaRPr lang="en-US" altLang="zh-CN" sz="1400" b="1" i="0" u="none" strike="noStrike" dirty="0">
                        <a:effectLst/>
                        <a:latin typeface="宋体"/>
                      </a:endParaRPr>
                    </a:p>
                  </a:txBody>
                  <a:tcPr marL="5298" marR="5298" marT="5298" marB="0" anchor="ctr"/>
                </a:tc>
                <a:tc>
                  <a:txBody>
                    <a:bodyPr/>
                    <a:lstStyle/>
                    <a:p>
                      <a:pPr algn="ctr" fontAlgn="ctr"/>
                      <a:r>
                        <a:rPr lang="en-US" altLang="zh-CN" sz="1400" u="none" strike="noStrike">
                          <a:effectLst/>
                        </a:rPr>
                        <a:t>865</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1397</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2.5%</a:t>
                      </a:r>
                      <a:endParaRPr lang="en-US" altLang="zh-CN" sz="1400" b="1" i="0" u="none" strike="noStrike">
                        <a:effectLst/>
                        <a:latin typeface="宋体"/>
                      </a:endParaRPr>
                    </a:p>
                  </a:txBody>
                  <a:tcPr marL="5298" marR="5298" marT="5298" marB="0" anchor="ctr"/>
                </a:tc>
                <a:tc>
                  <a:txBody>
                    <a:bodyPr/>
                    <a:lstStyle/>
                    <a:p>
                      <a:pPr algn="l" fontAlgn="ctr"/>
                      <a:r>
                        <a:rPr lang="zh-CN" altLang="en-US" sz="1400" u="none" strike="noStrike">
                          <a:effectLst/>
                        </a:rPr>
                        <a:t>国家标准</a:t>
                      </a:r>
                      <a:endParaRPr lang="zh-CN" altLang="en-US" sz="1400" b="0" i="0" u="none" strike="noStrike">
                        <a:effectLst/>
                        <a:latin typeface="宋体"/>
                      </a:endParaRPr>
                    </a:p>
                  </a:txBody>
                  <a:tcPr marL="5298" marR="5298" marT="5298" marB="0" anchor="ctr"/>
                </a:tc>
              </a:tr>
              <a:tr h="197549">
                <a:tc>
                  <a:txBody>
                    <a:bodyPr/>
                    <a:lstStyle/>
                    <a:p>
                      <a:pPr algn="ctr" fontAlgn="ctr"/>
                      <a:r>
                        <a:rPr lang="en-US" altLang="zh-CN" sz="700" u="none" strike="noStrike">
                          <a:effectLst/>
                        </a:rPr>
                        <a:t>2001</a:t>
                      </a:r>
                      <a:r>
                        <a:rPr lang="zh-CN" altLang="en-US" sz="700" u="none" strike="noStrike">
                          <a:effectLst/>
                        </a:rPr>
                        <a:t>年</a:t>
                      </a:r>
                      <a:endParaRPr lang="zh-CN" altLang="en-US" sz="700" b="1" i="0" u="none" strike="noStrike">
                        <a:effectLst/>
                        <a:latin typeface="宋体"/>
                      </a:endParaRPr>
                    </a:p>
                  </a:txBody>
                  <a:tcPr marL="5298" marR="5298" marT="5298" marB="0" anchor="ctr"/>
                </a:tc>
                <a:tc>
                  <a:txBody>
                    <a:bodyPr/>
                    <a:lstStyle/>
                    <a:p>
                      <a:pPr algn="ctr" fontAlgn="ctr"/>
                      <a:r>
                        <a:rPr lang="en-US" altLang="zh-CN" sz="700" u="none" strike="noStrike">
                          <a:effectLst/>
                        </a:rPr>
                        <a:t>368.9</a:t>
                      </a:r>
                      <a:endParaRPr lang="en-US" altLang="zh-CN" sz="700" b="1" i="0" u="none" strike="noStrike">
                        <a:effectLst/>
                        <a:latin typeface="宋体"/>
                      </a:endParaRPr>
                    </a:p>
                  </a:txBody>
                  <a:tcPr marL="5298" marR="5298" marT="5298" marB="0" anchor="ctr"/>
                </a:tc>
                <a:tc>
                  <a:txBody>
                    <a:bodyPr/>
                    <a:lstStyle/>
                    <a:p>
                      <a:pPr algn="ctr" fontAlgn="ctr"/>
                      <a:r>
                        <a:rPr lang="en-US" altLang="zh-CN" sz="1400" u="none" strike="noStrike">
                          <a:effectLst/>
                        </a:rPr>
                        <a:t>108.9</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260</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dirty="0">
                          <a:effectLst/>
                        </a:rPr>
                        <a:t>630</a:t>
                      </a:r>
                      <a:endParaRPr lang="en-US" altLang="zh-CN" sz="1400" b="1" i="0" u="none" strike="noStrike" dirty="0">
                        <a:effectLst/>
                        <a:latin typeface="宋体"/>
                      </a:endParaRPr>
                    </a:p>
                  </a:txBody>
                  <a:tcPr marL="5298" marR="5298" marT="5298" marB="0" anchor="ctr"/>
                </a:tc>
                <a:tc>
                  <a:txBody>
                    <a:bodyPr/>
                    <a:lstStyle/>
                    <a:p>
                      <a:pPr algn="ctr" fontAlgn="ctr"/>
                      <a:r>
                        <a:rPr lang="en-US" altLang="zh-CN" sz="1400" u="none" strike="noStrike" dirty="0">
                          <a:effectLst/>
                        </a:rPr>
                        <a:t>872</a:t>
                      </a:r>
                      <a:endParaRPr lang="en-US" altLang="zh-CN" sz="1400" b="1" i="0" u="none" strike="noStrike" dirty="0">
                        <a:effectLst/>
                        <a:latin typeface="宋体"/>
                      </a:endParaRPr>
                    </a:p>
                  </a:txBody>
                  <a:tcPr marL="5298" marR="5298" marT="5298" marB="0" anchor="ctr"/>
                </a:tc>
                <a:tc>
                  <a:txBody>
                    <a:bodyPr/>
                    <a:lstStyle/>
                    <a:p>
                      <a:pPr algn="ctr" fontAlgn="ctr"/>
                      <a:r>
                        <a:rPr lang="en-US" altLang="zh-CN" sz="1400" u="none" strike="noStrike">
                          <a:effectLst/>
                        </a:rPr>
                        <a:t>1475</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5.6%</a:t>
                      </a:r>
                      <a:endParaRPr lang="en-US" altLang="zh-CN" sz="1400" b="1" i="0" u="none" strike="noStrike">
                        <a:effectLst/>
                        <a:latin typeface="宋体"/>
                      </a:endParaRPr>
                    </a:p>
                  </a:txBody>
                  <a:tcPr marL="5298" marR="5298" marT="5298" marB="0" anchor="ctr"/>
                </a:tc>
                <a:tc>
                  <a:txBody>
                    <a:bodyPr/>
                    <a:lstStyle/>
                    <a:p>
                      <a:pPr algn="l" fontAlgn="ctr"/>
                      <a:r>
                        <a:rPr lang="zh-CN" altLang="en-US" sz="1400" u="none" strike="noStrike">
                          <a:effectLst/>
                        </a:rPr>
                        <a:t>国家标准</a:t>
                      </a:r>
                      <a:endParaRPr lang="zh-CN" altLang="en-US" sz="1400" b="0" i="0" u="none" strike="noStrike">
                        <a:effectLst/>
                        <a:latin typeface="宋体"/>
                      </a:endParaRPr>
                    </a:p>
                  </a:txBody>
                  <a:tcPr marL="5298" marR="5298" marT="5298" marB="0" anchor="ctr"/>
                </a:tc>
              </a:tr>
              <a:tr h="197549">
                <a:tc>
                  <a:txBody>
                    <a:bodyPr/>
                    <a:lstStyle/>
                    <a:p>
                      <a:pPr algn="ctr" fontAlgn="ctr"/>
                      <a:r>
                        <a:rPr lang="en-US" altLang="zh-CN" sz="700" u="none" strike="noStrike">
                          <a:effectLst/>
                        </a:rPr>
                        <a:t>2002</a:t>
                      </a:r>
                      <a:r>
                        <a:rPr lang="zh-CN" altLang="en-US" sz="700" u="none" strike="noStrike">
                          <a:effectLst/>
                        </a:rPr>
                        <a:t>年</a:t>
                      </a:r>
                      <a:endParaRPr lang="zh-CN" altLang="en-US" sz="700" b="1" i="0" u="none" strike="noStrike">
                        <a:effectLst/>
                        <a:latin typeface="宋体"/>
                      </a:endParaRPr>
                    </a:p>
                  </a:txBody>
                  <a:tcPr marL="5298" marR="5298" marT="5298" marB="0" anchor="ctr"/>
                </a:tc>
                <a:tc>
                  <a:txBody>
                    <a:bodyPr/>
                    <a:lstStyle/>
                    <a:p>
                      <a:pPr algn="ctr" fontAlgn="ctr"/>
                      <a:r>
                        <a:rPr lang="en-US" altLang="zh-CN" sz="700" u="none" strike="noStrike">
                          <a:effectLst/>
                        </a:rPr>
                        <a:t>332.6</a:t>
                      </a:r>
                      <a:endParaRPr lang="en-US" altLang="zh-CN" sz="700" b="1" i="0" u="none" strike="noStrike">
                        <a:effectLst/>
                        <a:latin typeface="宋体"/>
                      </a:endParaRPr>
                    </a:p>
                  </a:txBody>
                  <a:tcPr marL="5298" marR="5298" marT="5298" marB="0" anchor="ctr"/>
                </a:tc>
                <a:tc>
                  <a:txBody>
                    <a:bodyPr/>
                    <a:lstStyle/>
                    <a:p>
                      <a:pPr algn="ctr" fontAlgn="ctr"/>
                      <a:r>
                        <a:rPr lang="en-US" altLang="zh-CN" sz="1400" u="none" strike="noStrike">
                          <a:effectLst/>
                        </a:rPr>
                        <a:t>93.6</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239</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627</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dirty="0">
                          <a:effectLst/>
                        </a:rPr>
                        <a:t>869</a:t>
                      </a:r>
                      <a:endParaRPr lang="en-US" altLang="zh-CN" sz="1400" b="1" i="0" u="none" strike="noStrike" dirty="0">
                        <a:effectLst/>
                        <a:latin typeface="宋体"/>
                      </a:endParaRPr>
                    </a:p>
                  </a:txBody>
                  <a:tcPr marL="5298" marR="5298" marT="5298" marB="0" anchor="ctr"/>
                </a:tc>
                <a:tc>
                  <a:txBody>
                    <a:bodyPr/>
                    <a:lstStyle/>
                    <a:p>
                      <a:pPr algn="ctr" fontAlgn="ctr"/>
                      <a:r>
                        <a:rPr lang="en-US" altLang="zh-CN" sz="1400" u="none" strike="noStrike">
                          <a:effectLst/>
                        </a:rPr>
                        <a:t>1608</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9.0%</a:t>
                      </a:r>
                      <a:endParaRPr lang="en-US" altLang="zh-CN" sz="1400" b="1" i="0" u="none" strike="noStrike">
                        <a:effectLst/>
                        <a:latin typeface="宋体"/>
                      </a:endParaRPr>
                    </a:p>
                  </a:txBody>
                  <a:tcPr marL="5298" marR="5298" marT="5298" marB="0" anchor="ctr"/>
                </a:tc>
                <a:tc>
                  <a:txBody>
                    <a:bodyPr/>
                    <a:lstStyle/>
                    <a:p>
                      <a:pPr algn="l" fontAlgn="ctr"/>
                      <a:r>
                        <a:rPr lang="zh-CN" altLang="en-US" sz="1400" u="none" strike="noStrike">
                          <a:effectLst/>
                        </a:rPr>
                        <a:t>国家标准</a:t>
                      </a:r>
                      <a:endParaRPr lang="zh-CN" altLang="en-US" sz="1400" b="0" i="0" u="none" strike="noStrike">
                        <a:effectLst/>
                        <a:latin typeface="宋体"/>
                      </a:endParaRPr>
                    </a:p>
                  </a:txBody>
                  <a:tcPr marL="5298" marR="5298" marT="5298" marB="0" anchor="ctr"/>
                </a:tc>
              </a:tr>
              <a:tr h="197549">
                <a:tc>
                  <a:txBody>
                    <a:bodyPr/>
                    <a:lstStyle/>
                    <a:p>
                      <a:pPr algn="ctr" fontAlgn="ctr"/>
                      <a:r>
                        <a:rPr lang="en-US" altLang="zh-CN" sz="700" u="none" strike="noStrike">
                          <a:effectLst/>
                        </a:rPr>
                        <a:t>2003</a:t>
                      </a:r>
                      <a:r>
                        <a:rPr lang="zh-CN" altLang="en-US" sz="700" u="none" strike="noStrike">
                          <a:effectLst/>
                        </a:rPr>
                        <a:t>年</a:t>
                      </a:r>
                      <a:endParaRPr lang="zh-CN" altLang="en-US" sz="700" b="1" i="0" u="none" strike="noStrike">
                        <a:effectLst/>
                        <a:latin typeface="宋体"/>
                      </a:endParaRPr>
                    </a:p>
                  </a:txBody>
                  <a:tcPr marL="5298" marR="5298" marT="5298" marB="0" anchor="ctr"/>
                </a:tc>
                <a:tc>
                  <a:txBody>
                    <a:bodyPr/>
                    <a:lstStyle/>
                    <a:p>
                      <a:pPr algn="ctr" fontAlgn="ctr"/>
                      <a:r>
                        <a:rPr lang="en-US" altLang="zh-CN" sz="700" u="none" strike="noStrike">
                          <a:effectLst/>
                        </a:rPr>
                        <a:t>293.5</a:t>
                      </a:r>
                      <a:endParaRPr lang="en-US" altLang="zh-CN" sz="700" b="1" i="0" u="none" strike="noStrike">
                        <a:effectLst/>
                        <a:latin typeface="宋体"/>
                      </a:endParaRPr>
                    </a:p>
                  </a:txBody>
                  <a:tcPr marL="5298" marR="5298" marT="5298" marB="0" anchor="ctr"/>
                </a:tc>
                <a:tc>
                  <a:txBody>
                    <a:bodyPr/>
                    <a:lstStyle/>
                    <a:p>
                      <a:pPr algn="ctr" fontAlgn="ctr"/>
                      <a:r>
                        <a:rPr lang="en-US" altLang="zh-CN" sz="1400" u="none" strike="noStrike">
                          <a:effectLst/>
                        </a:rPr>
                        <a:t>80.5</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213</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637</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dirty="0">
                          <a:effectLst/>
                        </a:rPr>
                        <a:t>882</a:t>
                      </a:r>
                      <a:endParaRPr lang="en-US" altLang="zh-CN" sz="1400" b="1" i="0" u="none" strike="noStrike" dirty="0">
                        <a:effectLst/>
                        <a:latin typeface="宋体"/>
                      </a:endParaRPr>
                    </a:p>
                  </a:txBody>
                  <a:tcPr marL="5298" marR="5298" marT="5298" marB="0" anchor="ctr"/>
                </a:tc>
                <a:tc>
                  <a:txBody>
                    <a:bodyPr/>
                    <a:lstStyle/>
                    <a:p>
                      <a:pPr algn="ctr" fontAlgn="ctr"/>
                      <a:r>
                        <a:rPr lang="en-US" altLang="zh-CN" sz="1400" u="none" strike="noStrike">
                          <a:effectLst/>
                        </a:rPr>
                        <a:t>1720</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7.0%</a:t>
                      </a:r>
                      <a:endParaRPr lang="en-US" altLang="zh-CN" sz="1400" b="1" i="0" u="none" strike="noStrike">
                        <a:effectLst/>
                        <a:latin typeface="宋体"/>
                      </a:endParaRPr>
                    </a:p>
                  </a:txBody>
                  <a:tcPr marL="5298" marR="5298" marT="5298" marB="0" anchor="ctr"/>
                </a:tc>
                <a:tc>
                  <a:txBody>
                    <a:bodyPr/>
                    <a:lstStyle/>
                    <a:p>
                      <a:pPr algn="l" fontAlgn="ctr"/>
                      <a:r>
                        <a:rPr lang="zh-CN" altLang="en-US" sz="1400" u="none" strike="noStrike">
                          <a:effectLst/>
                        </a:rPr>
                        <a:t>国家标准</a:t>
                      </a:r>
                      <a:endParaRPr lang="zh-CN" altLang="en-US" sz="1400" b="0" i="0" u="none" strike="noStrike">
                        <a:effectLst/>
                        <a:latin typeface="宋体"/>
                      </a:endParaRPr>
                    </a:p>
                  </a:txBody>
                  <a:tcPr marL="5298" marR="5298" marT="5298" marB="0" anchor="ctr"/>
                </a:tc>
              </a:tr>
              <a:tr h="197549">
                <a:tc>
                  <a:txBody>
                    <a:bodyPr/>
                    <a:lstStyle/>
                    <a:p>
                      <a:pPr algn="ctr" fontAlgn="ctr"/>
                      <a:r>
                        <a:rPr lang="en-US" altLang="zh-CN" sz="700" u="none" strike="noStrike">
                          <a:effectLst/>
                        </a:rPr>
                        <a:t>2004</a:t>
                      </a:r>
                      <a:r>
                        <a:rPr lang="zh-CN" altLang="en-US" sz="700" u="none" strike="noStrike">
                          <a:effectLst/>
                        </a:rPr>
                        <a:t>年</a:t>
                      </a:r>
                      <a:endParaRPr lang="zh-CN" altLang="en-US" sz="700" b="1" i="0" u="none" strike="noStrike">
                        <a:effectLst/>
                        <a:latin typeface="宋体"/>
                      </a:endParaRPr>
                    </a:p>
                  </a:txBody>
                  <a:tcPr marL="5298" marR="5298" marT="5298" marB="0" anchor="ctr"/>
                </a:tc>
                <a:tc>
                  <a:txBody>
                    <a:bodyPr/>
                    <a:lstStyle/>
                    <a:p>
                      <a:pPr algn="ctr" fontAlgn="ctr"/>
                      <a:r>
                        <a:rPr lang="en-US" altLang="zh-CN" sz="700" u="none" strike="noStrike">
                          <a:effectLst/>
                        </a:rPr>
                        <a:t>248.5</a:t>
                      </a:r>
                      <a:endParaRPr lang="en-US" altLang="zh-CN" sz="700" b="1" i="0" u="none" strike="noStrike">
                        <a:effectLst/>
                        <a:latin typeface="宋体"/>
                      </a:endParaRPr>
                    </a:p>
                  </a:txBody>
                  <a:tcPr marL="5298" marR="5298" marT="5298" marB="0" anchor="ctr"/>
                </a:tc>
                <a:tc>
                  <a:txBody>
                    <a:bodyPr/>
                    <a:lstStyle/>
                    <a:p>
                      <a:pPr algn="ctr" fontAlgn="ctr"/>
                      <a:r>
                        <a:rPr lang="en-US" altLang="zh-CN" sz="1400" u="none" strike="noStrike">
                          <a:effectLst/>
                        </a:rPr>
                        <a:t>65.5</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183</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668</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dirty="0">
                          <a:effectLst/>
                        </a:rPr>
                        <a:t>924</a:t>
                      </a:r>
                      <a:endParaRPr lang="en-US" altLang="zh-CN" sz="1400" b="1" i="0" u="none" strike="noStrike" dirty="0">
                        <a:effectLst/>
                        <a:latin typeface="宋体"/>
                      </a:endParaRPr>
                    </a:p>
                  </a:txBody>
                  <a:tcPr marL="5298" marR="5298" marT="5298" marB="0" anchor="ctr"/>
                </a:tc>
                <a:tc>
                  <a:txBody>
                    <a:bodyPr/>
                    <a:lstStyle/>
                    <a:p>
                      <a:pPr algn="ctr" fontAlgn="ctr"/>
                      <a:r>
                        <a:rPr lang="en-US" altLang="zh-CN" sz="1400" u="none" strike="noStrike" dirty="0">
                          <a:effectLst/>
                        </a:rPr>
                        <a:t>1990</a:t>
                      </a:r>
                      <a:endParaRPr lang="en-US" altLang="zh-CN" sz="1400" b="1" i="0" u="none" strike="noStrike" dirty="0">
                        <a:effectLst/>
                        <a:latin typeface="宋体"/>
                      </a:endParaRPr>
                    </a:p>
                  </a:txBody>
                  <a:tcPr marL="5298" marR="5298" marT="5298" marB="0" anchor="ctr"/>
                </a:tc>
                <a:tc>
                  <a:txBody>
                    <a:bodyPr/>
                    <a:lstStyle/>
                    <a:p>
                      <a:pPr algn="ctr" fontAlgn="ctr"/>
                      <a:r>
                        <a:rPr lang="en-US" altLang="zh-CN" sz="1400" u="none" strike="noStrike">
                          <a:effectLst/>
                        </a:rPr>
                        <a:t>15.7%</a:t>
                      </a:r>
                      <a:endParaRPr lang="en-US" altLang="zh-CN" sz="1400" b="1" i="0" u="none" strike="noStrike">
                        <a:effectLst/>
                        <a:latin typeface="宋体"/>
                      </a:endParaRPr>
                    </a:p>
                  </a:txBody>
                  <a:tcPr marL="5298" marR="5298" marT="5298" marB="0" anchor="ctr"/>
                </a:tc>
                <a:tc>
                  <a:txBody>
                    <a:bodyPr/>
                    <a:lstStyle/>
                    <a:p>
                      <a:pPr algn="l" fontAlgn="ctr"/>
                      <a:r>
                        <a:rPr lang="zh-CN" altLang="en-US" sz="1400" u="none" strike="noStrike">
                          <a:effectLst/>
                        </a:rPr>
                        <a:t>国家标准</a:t>
                      </a:r>
                      <a:endParaRPr lang="zh-CN" altLang="en-US" sz="1400" b="0" i="0" u="none" strike="noStrike">
                        <a:effectLst/>
                        <a:latin typeface="宋体"/>
                      </a:endParaRPr>
                    </a:p>
                  </a:txBody>
                  <a:tcPr marL="5298" marR="5298" marT="5298" marB="0" anchor="ctr"/>
                </a:tc>
              </a:tr>
              <a:tr h="197549">
                <a:tc>
                  <a:txBody>
                    <a:bodyPr/>
                    <a:lstStyle/>
                    <a:p>
                      <a:pPr algn="ctr" fontAlgn="ctr"/>
                      <a:r>
                        <a:rPr lang="en-US" altLang="zh-CN" sz="700" u="none" strike="noStrike">
                          <a:effectLst/>
                        </a:rPr>
                        <a:t>2005</a:t>
                      </a:r>
                      <a:r>
                        <a:rPr lang="zh-CN" altLang="en-US" sz="700" u="none" strike="noStrike">
                          <a:effectLst/>
                        </a:rPr>
                        <a:t>年</a:t>
                      </a:r>
                      <a:endParaRPr lang="zh-CN" altLang="en-US" sz="700" b="1" i="0" u="none" strike="noStrike">
                        <a:effectLst/>
                        <a:latin typeface="宋体"/>
                      </a:endParaRPr>
                    </a:p>
                  </a:txBody>
                  <a:tcPr marL="5298" marR="5298" marT="5298" marB="0" anchor="ctr"/>
                </a:tc>
                <a:tc>
                  <a:txBody>
                    <a:bodyPr/>
                    <a:lstStyle/>
                    <a:p>
                      <a:pPr algn="ctr" fontAlgn="ctr"/>
                      <a:r>
                        <a:rPr lang="en-US" altLang="zh-CN" sz="700" u="none" strike="noStrike">
                          <a:effectLst/>
                        </a:rPr>
                        <a:t>206</a:t>
                      </a:r>
                      <a:endParaRPr lang="en-US" altLang="zh-CN" sz="700" b="1" i="0" u="none" strike="noStrike">
                        <a:effectLst/>
                        <a:latin typeface="宋体"/>
                      </a:endParaRPr>
                    </a:p>
                  </a:txBody>
                  <a:tcPr marL="5298" marR="5298" marT="5298" marB="0" anchor="ctr"/>
                </a:tc>
                <a:tc>
                  <a:txBody>
                    <a:bodyPr/>
                    <a:lstStyle/>
                    <a:p>
                      <a:pPr algn="ctr" fontAlgn="ctr"/>
                      <a:r>
                        <a:rPr lang="en-US" altLang="zh-CN" sz="1400" u="none" strike="noStrike">
                          <a:effectLst/>
                        </a:rPr>
                        <a:t>55</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151</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683</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dirty="0">
                          <a:effectLst/>
                        </a:rPr>
                        <a:t>944</a:t>
                      </a:r>
                      <a:endParaRPr lang="en-US" altLang="zh-CN" sz="1400" b="1" i="0" u="none" strike="noStrike" dirty="0">
                        <a:effectLst/>
                        <a:latin typeface="宋体"/>
                      </a:endParaRPr>
                    </a:p>
                  </a:txBody>
                  <a:tcPr marL="5298" marR="5298" marT="5298" marB="0" anchor="ctr"/>
                </a:tc>
                <a:tc>
                  <a:txBody>
                    <a:bodyPr/>
                    <a:lstStyle/>
                    <a:p>
                      <a:pPr algn="ctr" fontAlgn="ctr"/>
                      <a:r>
                        <a:rPr lang="en-US" altLang="zh-CN" sz="1400" u="none" strike="noStrike">
                          <a:effectLst/>
                        </a:rPr>
                        <a:t>2160</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8.5%</a:t>
                      </a:r>
                      <a:endParaRPr lang="en-US" altLang="zh-CN" sz="1400" b="1" i="0" u="none" strike="noStrike">
                        <a:effectLst/>
                        <a:latin typeface="宋体"/>
                      </a:endParaRPr>
                    </a:p>
                  </a:txBody>
                  <a:tcPr marL="5298" marR="5298" marT="5298" marB="0" anchor="ctr"/>
                </a:tc>
                <a:tc>
                  <a:txBody>
                    <a:bodyPr/>
                    <a:lstStyle/>
                    <a:p>
                      <a:pPr algn="l" fontAlgn="ctr"/>
                      <a:r>
                        <a:rPr lang="zh-CN" altLang="en-US" sz="1400" u="none" strike="noStrike">
                          <a:effectLst/>
                        </a:rPr>
                        <a:t>国家标准</a:t>
                      </a:r>
                      <a:endParaRPr lang="zh-CN" altLang="en-US" sz="1400" b="0" i="0" u="none" strike="noStrike">
                        <a:effectLst/>
                        <a:latin typeface="宋体"/>
                      </a:endParaRPr>
                    </a:p>
                  </a:txBody>
                  <a:tcPr marL="5298" marR="5298" marT="5298" marB="0" anchor="ctr"/>
                </a:tc>
              </a:tr>
              <a:tr h="197549">
                <a:tc>
                  <a:txBody>
                    <a:bodyPr/>
                    <a:lstStyle/>
                    <a:p>
                      <a:pPr algn="ctr" fontAlgn="ctr"/>
                      <a:r>
                        <a:rPr lang="en-US" altLang="zh-CN" sz="700" u="none" strike="noStrike">
                          <a:effectLst/>
                        </a:rPr>
                        <a:t>2006</a:t>
                      </a:r>
                      <a:r>
                        <a:rPr lang="zh-CN" altLang="en-US" sz="700" u="none" strike="noStrike">
                          <a:effectLst/>
                        </a:rPr>
                        <a:t>年</a:t>
                      </a:r>
                      <a:endParaRPr lang="zh-CN" altLang="en-US" sz="700" b="1" i="0" u="none" strike="noStrike">
                        <a:effectLst/>
                        <a:latin typeface="宋体"/>
                      </a:endParaRPr>
                    </a:p>
                  </a:txBody>
                  <a:tcPr marL="5298" marR="5298" marT="5298" marB="0" anchor="ctr"/>
                </a:tc>
                <a:tc>
                  <a:txBody>
                    <a:bodyPr/>
                    <a:lstStyle/>
                    <a:p>
                      <a:pPr algn="ctr" fontAlgn="ctr"/>
                      <a:r>
                        <a:rPr lang="en-US" altLang="zh-CN" sz="700" u="none" strike="noStrike">
                          <a:effectLst/>
                        </a:rPr>
                        <a:t>191</a:t>
                      </a:r>
                      <a:endParaRPr lang="en-US" altLang="zh-CN" sz="700" b="1" i="0" u="none" strike="noStrike">
                        <a:effectLst/>
                        <a:latin typeface="宋体"/>
                      </a:endParaRPr>
                    </a:p>
                  </a:txBody>
                  <a:tcPr marL="5298" marR="5298" marT="5298" marB="0" anchor="ctr"/>
                </a:tc>
                <a:tc>
                  <a:txBody>
                    <a:bodyPr/>
                    <a:lstStyle/>
                    <a:p>
                      <a:pPr algn="ctr" fontAlgn="ctr"/>
                      <a:r>
                        <a:rPr lang="en-US" altLang="zh-CN" sz="1400" u="none" strike="noStrike">
                          <a:effectLst/>
                        </a:rPr>
                        <a:t>53.2</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137.8</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693</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dirty="0">
                          <a:effectLst/>
                        </a:rPr>
                        <a:t>958</a:t>
                      </a:r>
                      <a:endParaRPr lang="en-US" altLang="zh-CN" sz="1400" b="1" i="0" u="none" strike="noStrike" dirty="0">
                        <a:effectLst/>
                        <a:latin typeface="宋体"/>
                      </a:endParaRPr>
                    </a:p>
                  </a:txBody>
                  <a:tcPr marL="5298" marR="5298" marT="5298" marB="0" anchor="ctr"/>
                </a:tc>
                <a:tc>
                  <a:txBody>
                    <a:bodyPr/>
                    <a:lstStyle/>
                    <a:p>
                      <a:pPr algn="ctr" fontAlgn="ctr"/>
                      <a:r>
                        <a:rPr lang="en-US" altLang="zh-CN" sz="1400" u="none" strike="noStrike">
                          <a:effectLst/>
                        </a:rPr>
                        <a:t>2277</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5.4%</a:t>
                      </a:r>
                      <a:endParaRPr lang="en-US" altLang="zh-CN" sz="1400" b="1" i="0" u="none" strike="noStrike">
                        <a:effectLst/>
                        <a:latin typeface="宋体"/>
                      </a:endParaRPr>
                    </a:p>
                  </a:txBody>
                  <a:tcPr marL="5298" marR="5298" marT="5298" marB="0" anchor="ctr"/>
                </a:tc>
                <a:tc>
                  <a:txBody>
                    <a:bodyPr/>
                    <a:lstStyle/>
                    <a:p>
                      <a:pPr algn="l" fontAlgn="ctr"/>
                      <a:r>
                        <a:rPr lang="zh-CN" altLang="en-US" sz="1400" u="none" strike="noStrike">
                          <a:effectLst/>
                        </a:rPr>
                        <a:t>国家标准</a:t>
                      </a:r>
                      <a:endParaRPr lang="zh-CN" altLang="en-US" sz="1400" b="0" i="0" u="none" strike="noStrike">
                        <a:effectLst/>
                        <a:latin typeface="宋体"/>
                      </a:endParaRPr>
                    </a:p>
                  </a:txBody>
                  <a:tcPr marL="5298" marR="5298" marT="5298" marB="0" anchor="ctr"/>
                </a:tc>
              </a:tr>
              <a:tr h="197549">
                <a:tc>
                  <a:txBody>
                    <a:bodyPr/>
                    <a:lstStyle/>
                    <a:p>
                      <a:pPr algn="ctr" fontAlgn="ctr"/>
                      <a:r>
                        <a:rPr lang="en-US" altLang="zh-CN" sz="700" u="none" strike="noStrike">
                          <a:effectLst/>
                        </a:rPr>
                        <a:t>2007</a:t>
                      </a:r>
                      <a:r>
                        <a:rPr lang="zh-CN" altLang="en-US" sz="700" u="none" strike="noStrike">
                          <a:effectLst/>
                        </a:rPr>
                        <a:t>年</a:t>
                      </a:r>
                      <a:endParaRPr lang="zh-CN" altLang="en-US" sz="700" b="1" i="0" u="none" strike="noStrike">
                        <a:effectLst/>
                        <a:latin typeface="宋体"/>
                      </a:endParaRPr>
                    </a:p>
                  </a:txBody>
                  <a:tcPr marL="5298" marR="5298" marT="5298" marB="0" anchor="ctr"/>
                </a:tc>
                <a:tc>
                  <a:txBody>
                    <a:bodyPr/>
                    <a:lstStyle/>
                    <a:p>
                      <a:pPr algn="ctr" fontAlgn="ctr"/>
                      <a:r>
                        <a:rPr lang="en-US" altLang="zh-CN" sz="700" u="none" strike="noStrike">
                          <a:effectLst/>
                        </a:rPr>
                        <a:t>160.5</a:t>
                      </a:r>
                      <a:endParaRPr lang="en-US" altLang="zh-CN" sz="700" b="1" i="0" u="none" strike="noStrike">
                        <a:effectLst/>
                        <a:latin typeface="宋体"/>
                      </a:endParaRPr>
                    </a:p>
                  </a:txBody>
                  <a:tcPr marL="5298" marR="5298" marT="5298" marB="0" anchor="ctr"/>
                </a:tc>
                <a:tc>
                  <a:txBody>
                    <a:bodyPr/>
                    <a:lstStyle/>
                    <a:p>
                      <a:pPr algn="ctr" fontAlgn="ctr"/>
                      <a:r>
                        <a:rPr lang="en-US" altLang="zh-CN" sz="1400" u="none" strike="noStrike">
                          <a:effectLst/>
                        </a:rPr>
                        <a:t>50.4</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110.1</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785</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dirty="0">
                          <a:effectLst/>
                        </a:rPr>
                        <a:t>1067</a:t>
                      </a:r>
                      <a:endParaRPr lang="en-US" altLang="zh-CN" sz="1400" b="1" i="0" u="none" strike="noStrike" dirty="0">
                        <a:effectLst/>
                        <a:latin typeface="宋体"/>
                      </a:endParaRPr>
                    </a:p>
                  </a:txBody>
                  <a:tcPr marL="5298" marR="5298" marT="5298" marB="0" anchor="ctr"/>
                </a:tc>
                <a:tc>
                  <a:txBody>
                    <a:bodyPr/>
                    <a:lstStyle/>
                    <a:p>
                      <a:pPr algn="ctr" fontAlgn="ctr"/>
                      <a:r>
                        <a:rPr lang="en-US" altLang="zh-CN" sz="1400" u="none" strike="noStrike">
                          <a:effectLst/>
                        </a:rPr>
                        <a:t>2736</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20.2%</a:t>
                      </a:r>
                      <a:endParaRPr lang="en-US" altLang="zh-CN" sz="1400" b="1" i="0" u="none" strike="noStrike">
                        <a:effectLst/>
                        <a:latin typeface="宋体"/>
                      </a:endParaRPr>
                    </a:p>
                  </a:txBody>
                  <a:tcPr marL="5298" marR="5298" marT="5298" marB="0" anchor="ctr"/>
                </a:tc>
                <a:tc>
                  <a:txBody>
                    <a:bodyPr/>
                    <a:lstStyle/>
                    <a:p>
                      <a:pPr algn="l" fontAlgn="ctr"/>
                      <a:r>
                        <a:rPr lang="zh-CN" altLang="en-US" sz="1400" u="none" strike="noStrike">
                          <a:effectLst/>
                        </a:rPr>
                        <a:t>国家标准</a:t>
                      </a:r>
                      <a:endParaRPr lang="zh-CN" altLang="en-US" sz="1400" b="0" i="0" u="none" strike="noStrike">
                        <a:effectLst/>
                        <a:latin typeface="宋体"/>
                      </a:endParaRPr>
                    </a:p>
                  </a:txBody>
                  <a:tcPr marL="5298" marR="5298" marT="5298" marB="0" anchor="ctr"/>
                </a:tc>
              </a:tr>
              <a:tr h="197549">
                <a:tc>
                  <a:txBody>
                    <a:bodyPr/>
                    <a:lstStyle/>
                    <a:p>
                      <a:pPr algn="ctr" fontAlgn="ctr"/>
                      <a:r>
                        <a:rPr lang="en-US" altLang="zh-CN" sz="700" u="none" strike="noStrike">
                          <a:effectLst/>
                        </a:rPr>
                        <a:t>2008</a:t>
                      </a:r>
                      <a:r>
                        <a:rPr lang="zh-CN" altLang="en-US" sz="700" u="none" strike="noStrike">
                          <a:effectLst/>
                        </a:rPr>
                        <a:t>年</a:t>
                      </a:r>
                      <a:endParaRPr lang="zh-CN" altLang="en-US" sz="700" b="1" i="0" u="none" strike="noStrike">
                        <a:effectLst/>
                        <a:latin typeface="宋体"/>
                      </a:endParaRPr>
                    </a:p>
                  </a:txBody>
                  <a:tcPr marL="5298" marR="5298" marT="5298" marB="0" anchor="ctr"/>
                </a:tc>
                <a:tc>
                  <a:txBody>
                    <a:bodyPr/>
                    <a:lstStyle/>
                    <a:p>
                      <a:pPr algn="ctr" fontAlgn="ctr"/>
                      <a:r>
                        <a:rPr lang="en-US" altLang="zh-CN" sz="700" u="none" strike="noStrike">
                          <a:effectLst/>
                        </a:rPr>
                        <a:t>142.2</a:t>
                      </a:r>
                      <a:endParaRPr lang="en-US" altLang="zh-CN" sz="700" b="1" i="0" u="none" strike="noStrike">
                        <a:effectLst/>
                        <a:latin typeface="宋体"/>
                      </a:endParaRPr>
                    </a:p>
                  </a:txBody>
                  <a:tcPr marL="5298" marR="5298" marT="5298" marB="0" anchor="ctr"/>
                </a:tc>
                <a:tc>
                  <a:txBody>
                    <a:bodyPr/>
                    <a:lstStyle/>
                    <a:p>
                      <a:pPr algn="ctr" fontAlgn="ctr"/>
                      <a:r>
                        <a:rPr lang="en-US" altLang="zh-CN" sz="1400" u="none" strike="noStrike">
                          <a:effectLst/>
                        </a:rPr>
                        <a:t>—</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142.2</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1196</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dirty="0">
                          <a:effectLst/>
                        </a:rPr>
                        <a:t>3261</a:t>
                      </a:r>
                      <a:endParaRPr lang="en-US" altLang="zh-CN" sz="1400" b="1" i="0" u="none" strike="noStrike" dirty="0">
                        <a:effectLst/>
                        <a:latin typeface="宋体"/>
                      </a:endParaRPr>
                    </a:p>
                  </a:txBody>
                  <a:tcPr marL="5298" marR="5298" marT="5298" marB="0" anchor="ctr"/>
                </a:tc>
                <a:tc>
                  <a:txBody>
                    <a:bodyPr/>
                    <a:lstStyle/>
                    <a:p>
                      <a:pPr algn="ctr" fontAlgn="ctr"/>
                      <a:r>
                        <a:rPr lang="en-US" altLang="zh-CN" sz="1400" u="none" strike="noStrike">
                          <a:effectLst/>
                        </a:rPr>
                        <a:t>19.2%</a:t>
                      </a:r>
                      <a:endParaRPr lang="en-US" altLang="zh-CN" sz="1400" b="1" i="0" u="none" strike="noStrike">
                        <a:effectLst/>
                        <a:latin typeface="宋体"/>
                      </a:endParaRPr>
                    </a:p>
                  </a:txBody>
                  <a:tcPr marL="5298" marR="5298" marT="5298" marB="0" anchor="ctr"/>
                </a:tc>
                <a:tc>
                  <a:txBody>
                    <a:bodyPr/>
                    <a:lstStyle/>
                    <a:p>
                      <a:pPr algn="l" fontAlgn="ctr"/>
                      <a:r>
                        <a:rPr lang="zh-CN" altLang="en-US" sz="1400" u="none" strike="noStrike">
                          <a:effectLst/>
                        </a:rPr>
                        <a:t>国家标准</a:t>
                      </a:r>
                      <a:endParaRPr lang="zh-CN" altLang="en-US" sz="1400" b="0" i="0" u="none" strike="noStrike">
                        <a:effectLst/>
                        <a:latin typeface="宋体"/>
                      </a:endParaRPr>
                    </a:p>
                  </a:txBody>
                  <a:tcPr marL="5298" marR="5298" marT="5298" marB="0" anchor="ctr"/>
                </a:tc>
              </a:tr>
              <a:tr h="197549">
                <a:tc>
                  <a:txBody>
                    <a:bodyPr/>
                    <a:lstStyle/>
                    <a:p>
                      <a:pPr algn="ctr" fontAlgn="ctr"/>
                      <a:r>
                        <a:rPr lang="en-US" altLang="zh-CN" sz="700" u="none" strike="noStrike">
                          <a:effectLst/>
                        </a:rPr>
                        <a:t>2009</a:t>
                      </a:r>
                      <a:r>
                        <a:rPr lang="zh-CN" altLang="en-US" sz="700" u="none" strike="noStrike">
                          <a:effectLst/>
                        </a:rPr>
                        <a:t>年</a:t>
                      </a:r>
                      <a:endParaRPr lang="zh-CN" altLang="en-US" sz="700" b="1" i="0" u="none" strike="noStrike">
                        <a:effectLst/>
                        <a:latin typeface="宋体"/>
                      </a:endParaRPr>
                    </a:p>
                  </a:txBody>
                  <a:tcPr marL="5298" marR="5298" marT="5298" marB="0" anchor="ctr"/>
                </a:tc>
                <a:tc>
                  <a:txBody>
                    <a:bodyPr/>
                    <a:lstStyle/>
                    <a:p>
                      <a:pPr algn="ctr" fontAlgn="ctr"/>
                      <a:r>
                        <a:rPr lang="en-US" altLang="zh-CN" sz="600" u="none" strike="noStrike">
                          <a:effectLst/>
                        </a:rPr>
                        <a:t>127.2</a:t>
                      </a:r>
                      <a:endParaRPr lang="en-US" altLang="zh-CN" sz="600" b="1" i="0" u="none" strike="noStrike">
                        <a:effectLst/>
                        <a:latin typeface="宋体"/>
                      </a:endParaRPr>
                    </a:p>
                  </a:txBody>
                  <a:tcPr marL="5298" marR="5298" marT="5298" marB="0" anchor="ctr"/>
                </a:tc>
                <a:tc>
                  <a:txBody>
                    <a:bodyPr/>
                    <a:lstStyle/>
                    <a:p>
                      <a:pPr algn="ctr" fontAlgn="ctr"/>
                      <a:r>
                        <a:rPr lang="en-US" altLang="zh-CN" sz="1400" u="none" strike="noStrike">
                          <a:effectLst/>
                        </a:rPr>
                        <a:t>—</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127.2</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1196</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dirty="0">
                          <a:effectLst/>
                        </a:rPr>
                        <a:t>3552</a:t>
                      </a:r>
                      <a:endParaRPr lang="en-US" altLang="zh-CN" sz="1400" b="1" i="0" u="none" strike="noStrike" dirty="0">
                        <a:effectLst/>
                        <a:latin typeface="宋体"/>
                      </a:endParaRPr>
                    </a:p>
                  </a:txBody>
                  <a:tcPr marL="5298" marR="5298" marT="5298" marB="0" anchor="ctr"/>
                </a:tc>
                <a:tc>
                  <a:txBody>
                    <a:bodyPr/>
                    <a:lstStyle/>
                    <a:p>
                      <a:pPr algn="ctr" fontAlgn="ctr"/>
                      <a:r>
                        <a:rPr lang="en-US" altLang="zh-CN" sz="1400" u="none" strike="noStrike">
                          <a:effectLst/>
                        </a:rPr>
                        <a:t>8.9%</a:t>
                      </a:r>
                      <a:endParaRPr lang="en-US" altLang="zh-CN" sz="1400" b="1" i="0" u="none" strike="noStrike">
                        <a:effectLst/>
                        <a:latin typeface="宋体"/>
                      </a:endParaRPr>
                    </a:p>
                  </a:txBody>
                  <a:tcPr marL="5298" marR="5298" marT="5298" marB="0" anchor="ctr"/>
                </a:tc>
                <a:tc>
                  <a:txBody>
                    <a:bodyPr/>
                    <a:lstStyle/>
                    <a:p>
                      <a:pPr algn="l" fontAlgn="ctr"/>
                      <a:r>
                        <a:rPr lang="zh-CN" altLang="en-US" sz="1400" u="none" strike="noStrike">
                          <a:effectLst/>
                        </a:rPr>
                        <a:t>国家标准</a:t>
                      </a:r>
                      <a:endParaRPr lang="zh-CN" altLang="en-US" sz="1400" b="0" i="0" u="none" strike="noStrike">
                        <a:effectLst/>
                        <a:latin typeface="宋体"/>
                      </a:endParaRPr>
                    </a:p>
                  </a:txBody>
                  <a:tcPr marL="5298" marR="5298" marT="5298" marB="0" anchor="ctr"/>
                </a:tc>
              </a:tr>
              <a:tr h="197549">
                <a:tc>
                  <a:txBody>
                    <a:bodyPr/>
                    <a:lstStyle/>
                    <a:p>
                      <a:pPr algn="ctr" fontAlgn="ctr"/>
                      <a:r>
                        <a:rPr lang="en-US" altLang="zh-CN" sz="700" u="none" strike="noStrike">
                          <a:effectLst/>
                        </a:rPr>
                        <a:t>2010</a:t>
                      </a:r>
                      <a:r>
                        <a:rPr lang="zh-CN" altLang="en-US" sz="700" u="none" strike="noStrike">
                          <a:effectLst/>
                        </a:rPr>
                        <a:t>年</a:t>
                      </a:r>
                      <a:endParaRPr lang="zh-CN" altLang="en-US" sz="700" b="1" i="0" u="none" strike="noStrike">
                        <a:effectLst/>
                        <a:latin typeface="宋体"/>
                      </a:endParaRPr>
                    </a:p>
                  </a:txBody>
                  <a:tcPr marL="5298" marR="5298" marT="5298" marB="0" anchor="ctr"/>
                </a:tc>
                <a:tc>
                  <a:txBody>
                    <a:bodyPr/>
                    <a:lstStyle/>
                    <a:p>
                      <a:pPr algn="ctr" fontAlgn="ctr"/>
                      <a:r>
                        <a:rPr lang="en-US" altLang="zh-CN" sz="700" u="none" strike="noStrike">
                          <a:effectLst/>
                        </a:rPr>
                        <a:t>145.3</a:t>
                      </a:r>
                      <a:endParaRPr lang="en-US" altLang="zh-CN" sz="700" b="1" i="0" u="none" strike="noStrike">
                        <a:effectLst/>
                        <a:latin typeface="宋体"/>
                      </a:endParaRPr>
                    </a:p>
                  </a:txBody>
                  <a:tcPr marL="5298" marR="5298" marT="5298" marB="0" anchor="ctr"/>
                </a:tc>
                <a:tc>
                  <a:txBody>
                    <a:bodyPr/>
                    <a:lstStyle/>
                    <a:p>
                      <a:pPr algn="ctr" fontAlgn="ctr"/>
                      <a:r>
                        <a:rPr lang="en-US" altLang="zh-CN" sz="1400" u="none" strike="noStrike">
                          <a:effectLst/>
                        </a:rPr>
                        <a:t>—</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145.3</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1400</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dirty="0">
                          <a:effectLst/>
                        </a:rPr>
                        <a:t>4235</a:t>
                      </a:r>
                      <a:endParaRPr lang="en-US" altLang="zh-CN" sz="1400" b="1" i="0" u="none" strike="noStrike" dirty="0">
                        <a:effectLst/>
                        <a:latin typeface="宋体"/>
                      </a:endParaRPr>
                    </a:p>
                  </a:txBody>
                  <a:tcPr marL="5298" marR="5298" marT="5298" marB="0" anchor="ctr"/>
                </a:tc>
                <a:tc>
                  <a:txBody>
                    <a:bodyPr/>
                    <a:lstStyle/>
                    <a:p>
                      <a:pPr algn="ctr" fontAlgn="ctr"/>
                      <a:r>
                        <a:rPr lang="en-US" altLang="zh-CN" sz="1400" u="none" strike="noStrike">
                          <a:effectLst/>
                        </a:rPr>
                        <a:t>19.2%</a:t>
                      </a:r>
                      <a:endParaRPr lang="en-US" altLang="zh-CN" sz="1400" b="1" i="0" u="none" strike="noStrike">
                        <a:effectLst/>
                        <a:latin typeface="宋体"/>
                      </a:endParaRPr>
                    </a:p>
                  </a:txBody>
                  <a:tcPr marL="5298" marR="5298" marT="5298" marB="0" anchor="ctr"/>
                </a:tc>
                <a:tc>
                  <a:txBody>
                    <a:bodyPr/>
                    <a:lstStyle/>
                    <a:p>
                      <a:pPr algn="l" fontAlgn="ctr"/>
                      <a:r>
                        <a:rPr lang="zh-CN" altLang="en-US" sz="1400" u="none" strike="noStrike">
                          <a:effectLst/>
                        </a:rPr>
                        <a:t>重庆标准</a:t>
                      </a:r>
                      <a:endParaRPr lang="zh-CN" altLang="en-US" sz="1400" b="0" i="0" u="none" strike="noStrike">
                        <a:effectLst/>
                        <a:latin typeface="宋体"/>
                      </a:endParaRPr>
                    </a:p>
                  </a:txBody>
                  <a:tcPr marL="5298" marR="5298" marT="5298" marB="0" anchor="ctr"/>
                </a:tc>
              </a:tr>
              <a:tr h="197549">
                <a:tc>
                  <a:txBody>
                    <a:bodyPr/>
                    <a:lstStyle/>
                    <a:p>
                      <a:pPr algn="ctr" fontAlgn="ctr"/>
                      <a:r>
                        <a:rPr lang="en-US" altLang="zh-CN" sz="700" u="none" strike="noStrike">
                          <a:effectLst/>
                        </a:rPr>
                        <a:t>2011</a:t>
                      </a:r>
                      <a:r>
                        <a:rPr lang="zh-CN" altLang="en-US" sz="700" u="none" strike="noStrike">
                          <a:effectLst/>
                        </a:rPr>
                        <a:t>年</a:t>
                      </a:r>
                      <a:endParaRPr lang="zh-CN" altLang="en-US" sz="700" b="1" i="0" u="none" strike="noStrike">
                        <a:effectLst/>
                        <a:latin typeface="宋体"/>
                      </a:endParaRPr>
                    </a:p>
                  </a:txBody>
                  <a:tcPr marL="5298" marR="5298" marT="5298" marB="0" anchor="ctr"/>
                </a:tc>
                <a:tc>
                  <a:txBody>
                    <a:bodyPr/>
                    <a:lstStyle/>
                    <a:p>
                      <a:pPr algn="ctr" fontAlgn="ctr"/>
                      <a:r>
                        <a:rPr lang="en-US" altLang="zh-CN" sz="700" u="none" strike="noStrike">
                          <a:effectLst/>
                        </a:rPr>
                        <a:t>146.2</a:t>
                      </a:r>
                      <a:endParaRPr lang="en-US" altLang="zh-CN" sz="700" b="1" i="0" u="none" strike="noStrike">
                        <a:effectLst/>
                        <a:latin typeface="宋体"/>
                      </a:endParaRPr>
                    </a:p>
                  </a:txBody>
                  <a:tcPr marL="5298" marR="5298" marT="5298" marB="0" anchor="ctr"/>
                </a:tc>
                <a:tc>
                  <a:txBody>
                    <a:bodyPr/>
                    <a:lstStyle/>
                    <a:p>
                      <a:pPr algn="ctr" fontAlgn="ctr"/>
                      <a:r>
                        <a:rPr lang="en-US" altLang="zh-CN" sz="1400" u="none" strike="noStrike">
                          <a:effectLst/>
                        </a:rPr>
                        <a:t>—</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146.2</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1944</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dirty="0">
                          <a:effectLst/>
                        </a:rPr>
                        <a:t>5284</a:t>
                      </a:r>
                      <a:endParaRPr lang="en-US" altLang="zh-CN" sz="1400" b="1" i="0" u="none" strike="noStrike" dirty="0">
                        <a:effectLst/>
                        <a:latin typeface="宋体"/>
                      </a:endParaRPr>
                    </a:p>
                  </a:txBody>
                  <a:tcPr marL="5298" marR="5298" marT="5298" marB="0" anchor="ctr"/>
                </a:tc>
                <a:tc>
                  <a:txBody>
                    <a:bodyPr/>
                    <a:lstStyle/>
                    <a:p>
                      <a:pPr algn="ctr" fontAlgn="ctr"/>
                      <a:r>
                        <a:rPr lang="en-US" altLang="zh-CN" sz="1400" u="none" strike="noStrike" dirty="0">
                          <a:effectLst/>
                        </a:rPr>
                        <a:t>24.8%</a:t>
                      </a:r>
                      <a:endParaRPr lang="en-US" altLang="zh-CN" sz="1400" b="1" i="0" u="none" strike="noStrike" dirty="0">
                        <a:effectLst/>
                        <a:latin typeface="宋体"/>
                      </a:endParaRPr>
                    </a:p>
                  </a:txBody>
                  <a:tcPr marL="5298" marR="5298" marT="5298" marB="0" anchor="ctr"/>
                </a:tc>
                <a:tc>
                  <a:txBody>
                    <a:bodyPr/>
                    <a:lstStyle/>
                    <a:p>
                      <a:pPr algn="l" fontAlgn="ctr"/>
                      <a:r>
                        <a:rPr lang="zh-CN" altLang="en-US" sz="1400" u="none" strike="noStrike">
                          <a:effectLst/>
                        </a:rPr>
                        <a:t>重庆标准</a:t>
                      </a:r>
                      <a:endParaRPr lang="zh-CN" altLang="en-US" sz="1400" b="0" i="0" u="none" strike="noStrike">
                        <a:effectLst/>
                        <a:latin typeface="宋体"/>
                      </a:endParaRPr>
                    </a:p>
                  </a:txBody>
                  <a:tcPr marL="5298" marR="5298" marT="5298" marB="0" anchor="ctr"/>
                </a:tc>
              </a:tr>
              <a:tr h="197549">
                <a:tc>
                  <a:txBody>
                    <a:bodyPr/>
                    <a:lstStyle/>
                    <a:p>
                      <a:pPr algn="ctr" fontAlgn="ctr"/>
                      <a:r>
                        <a:rPr lang="en-US" altLang="zh-CN" sz="700" u="none" strike="noStrike">
                          <a:effectLst/>
                        </a:rPr>
                        <a:t>2012</a:t>
                      </a:r>
                      <a:r>
                        <a:rPr lang="zh-CN" altLang="en-US" sz="700" u="none" strike="noStrike">
                          <a:effectLst/>
                        </a:rPr>
                        <a:t>年</a:t>
                      </a:r>
                      <a:endParaRPr lang="zh-CN" altLang="en-US" sz="700" b="1" i="0" u="none" strike="noStrike">
                        <a:effectLst/>
                        <a:latin typeface="宋体"/>
                      </a:endParaRPr>
                    </a:p>
                  </a:txBody>
                  <a:tcPr marL="5298" marR="5298" marT="5298" marB="0" anchor="ctr"/>
                </a:tc>
                <a:tc>
                  <a:txBody>
                    <a:bodyPr/>
                    <a:lstStyle/>
                    <a:p>
                      <a:pPr algn="ctr" fontAlgn="ctr"/>
                      <a:r>
                        <a:rPr lang="en-US" altLang="zh-CN" sz="700" u="none" strike="noStrike">
                          <a:effectLst/>
                        </a:rPr>
                        <a:t>202</a:t>
                      </a:r>
                      <a:endParaRPr lang="en-US" altLang="zh-CN" sz="700" b="1" i="0" u="none" strike="noStrike">
                        <a:effectLst/>
                        <a:latin typeface="宋体"/>
                      </a:endParaRPr>
                    </a:p>
                  </a:txBody>
                  <a:tcPr marL="5298" marR="5298" marT="5298" marB="0" anchor="ctr"/>
                </a:tc>
                <a:tc>
                  <a:txBody>
                    <a:bodyPr/>
                    <a:lstStyle/>
                    <a:p>
                      <a:pPr algn="ctr" fontAlgn="ctr"/>
                      <a:r>
                        <a:rPr lang="en-US" altLang="zh-CN" sz="1400" u="none" strike="noStrike">
                          <a:effectLst/>
                        </a:rPr>
                        <a:t>—</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202</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a:t>
                      </a:r>
                      <a:endParaRPr lang="en-US" altLang="zh-CN" sz="1400" b="1" i="0" u="none" strike="noStrike">
                        <a:effectLst/>
                        <a:latin typeface="宋体"/>
                      </a:endParaRPr>
                    </a:p>
                  </a:txBody>
                  <a:tcPr marL="5298" marR="5298" marT="5298" marB="0" anchor="ctr"/>
                </a:tc>
                <a:tc>
                  <a:txBody>
                    <a:bodyPr/>
                    <a:lstStyle/>
                    <a:p>
                      <a:pPr algn="ctr" fontAlgn="ctr"/>
                      <a:r>
                        <a:rPr lang="en-US" altLang="zh-CN" sz="1400" u="none" strike="noStrike">
                          <a:effectLst/>
                        </a:rPr>
                        <a:t>2300</a:t>
                      </a:r>
                      <a:endParaRPr lang="en-US" altLang="zh-CN" sz="1400" b="1" i="0" u="none" strike="noStrike">
                        <a:effectLst/>
                        <a:latin typeface="宋体"/>
                      </a:endParaRPr>
                    </a:p>
                  </a:txBody>
                  <a:tcPr marL="5298" marR="5298" marT="5298" marB="0" anchor="ctr"/>
                </a:tc>
                <a:tc>
                  <a:txBody>
                    <a:bodyPr/>
                    <a:lstStyle/>
                    <a:p>
                      <a:pPr algn="ctr" fontAlgn="ctr"/>
                      <a:r>
                        <a:rPr lang="zh-CN" altLang="en-US" sz="1400" u="none" strike="noStrike">
                          <a:effectLst/>
                        </a:rPr>
                        <a:t>　</a:t>
                      </a:r>
                      <a:endParaRPr lang="zh-CN" altLang="en-US" sz="1400" b="1" i="0" u="none" strike="noStrike">
                        <a:effectLst/>
                        <a:latin typeface="宋体"/>
                      </a:endParaRPr>
                    </a:p>
                  </a:txBody>
                  <a:tcPr marL="5298" marR="5298" marT="5298" marB="0" anchor="ctr"/>
                </a:tc>
                <a:tc>
                  <a:txBody>
                    <a:bodyPr/>
                    <a:lstStyle/>
                    <a:p>
                      <a:pPr algn="ctr" fontAlgn="ctr"/>
                      <a:r>
                        <a:rPr lang="zh-CN" altLang="en-US" sz="1400" u="none" strike="noStrike" dirty="0">
                          <a:effectLst/>
                        </a:rPr>
                        <a:t>　</a:t>
                      </a:r>
                      <a:endParaRPr lang="zh-CN" altLang="en-US" sz="1400" b="1" i="0" u="none" strike="noStrike" dirty="0">
                        <a:effectLst/>
                        <a:latin typeface="宋体"/>
                      </a:endParaRPr>
                    </a:p>
                  </a:txBody>
                  <a:tcPr marL="5298" marR="5298" marT="5298" marB="0" anchor="ctr"/>
                </a:tc>
                <a:tc>
                  <a:txBody>
                    <a:bodyPr/>
                    <a:lstStyle/>
                    <a:p>
                      <a:pPr algn="l" fontAlgn="ctr"/>
                      <a:r>
                        <a:rPr lang="zh-CN" altLang="en-US" sz="1400" u="none" strike="noStrike" dirty="0">
                          <a:effectLst/>
                        </a:rPr>
                        <a:t>国家标准</a:t>
                      </a:r>
                      <a:endParaRPr lang="zh-CN" altLang="en-US" sz="1400" b="0" i="0" u="none" strike="noStrike" dirty="0">
                        <a:effectLst/>
                        <a:latin typeface="宋体"/>
                      </a:endParaRPr>
                    </a:p>
                  </a:txBody>
                  <a:tcPr marL="5298" marR="5298" marT="5298" marB="0" anchor="ctr"/>
                </a:tc>
              </a:tr>
              <a:tr h="255652">
                <a:tc gridSpan="9">
                  <a:txBody>
                    <a:bodyPr/>
                    <a:lstStyle/>
                    <a:p>
                      <a:pPr algn="ctr" fontAlgn="ctr"/>
                      <a:r>
                        <a:rPr lang="zh-CN" altLang="en-US" sz="1400" u="none" strike="noStrike" dirty="0">
                          <a:effectLst/>
                        </a:rPr>
                        <a:t>注：</a:t>
                      </a:r>
                      <a:r>
                        <a:rPr lang="en-US" altLang="zh-CN" sz="1400" u="none" strike="noStrike" dirty="0">
                          <a:effectLst/>
                        </a:rPr>
                        <a:t>2012</a:t>
                      </a:r>
                      <a:r>
                        <a:rPr lang="zh-CN" altLang="en-US" sz="1400" u="none" strike="noStrike" dirty="0">
                          <a:effectLst/>
                        </a:rPr>
                        <a:t>年，按照国家</a:t>
                      </a:r>
                      <a:r>
                        <a:rPr lang="en-US" altLang="zh-CN" sz="1400" u="none" strike="noStrike" dirty="0">
                          <a:effectLst/>
                        </a:rPr>
                        <a:t>2300</a:t>
                      </a:r>
                      <a:r>
                        <a:rPr lang="zh-CN" altLang="en-US" sz="1400" u="none" strike="noStrike" dirty="0">
                          <a:effectLst/>
                        </a:rPr>
                        <a:t>元的扶贫新标准，全国有贫困人口</a:t>
                      </a:r>
                      <a:r>
                        <a:rPr lang="en-US" altLang="zh-CN" sz="1400" u="none" strike="noStrike" dirty="0">
                          <a:effectLst/>
                        </a:rPr>
                        <a:t>1.28</a:t>
                      </a:r>
                      <a:r>
                        <a:rPr lang="zh-CN" altLang="en-US" sz="1400" u="none" strike="noStrike" dirty="0">
                          <a:effectLst/>
                        </a:rPr>
                        <a:t>亿人，贫困发生率</a:t>
                      </a:r>
                      <a:r>
                        <a:rPr lang="en-US" altLang="zh-CN" sz="1400" u="none" strike="noStrike" dirty="0">
                          <a:effectLst/>
                        </a:rPr>
                        <a:t>13.2%</a:t>
                      </a:r>
                      <a:r>
                        <a:rPr lang="zh-CN" altLang="en-US" sz="1400" u="none" strike="noStrike" dirty="0">
                          <a:effectLst/>
                        </a:rPr>
                        <a:t>；我市有贫困人口</a:t>
                      </a:r>
                      <a:r>
                        <a:rPr lang="en-US" altLang="zh-CN" sz="1400" u="none" strike="noStrike" dirty="0">
                          <a:effectLst/>
                        </a:rPr>
                        <a:t>202</a:t>
                      </a:r>
                      <a:r>
                        <a:rPr lang="zh-CN" altLang="en-US" sz="1400" u="none" strike="noStrike" dirty="0">
                          <a:effectLst/>
                        </a:rPr>
                        <a:t>万人，贫困发生率</a:t>
                      </a:r>
                      <a:r>
                        <a:rPr lang="en-US" altLang="zh-CN" sz="1400" u="none" strike="noStrike" dirty="0">
                          <a:effectLst/>
                        </a:rPr>
                        <a:t>8.5%</a:t>
                      </a:r>
                      <a:r>
                        <a:rPr lang="zh-CN" altLang="en-US" sz="1400" u="none" strike="noStrike" dirty="0">
                          <a:effectLst/>
                        </a:rPr>
                        <a:t>。</a:t>
                      </a:r>
                      <a:endParaRPr lang="zh-CN" altLang="en-US" sz="1400" b="1" i="0" u="none" strike="noStrike" dirty="0">
                        <a:effectLst/>
                        <a:latin typeface="宋体"/>
                      </a:endParaRPr>
                    </a:p>
                  </a:txBody>
                  <a:tcPr marL="5298" marR="5298" marT="5298"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122794">
                <a:tc>
                  <a:txBody>
                    <a:bodyPr/>
                    <a:lstStyle/>
                    <a:p>
                      <a:pPr algn="l" fontAlgn="ctr"/>
                      <a:endParaRPr lang="zh-CN" altLang="en-US" sz="700" b="0" i="0" u="none" strike="noStrike">
                        <a:effectLst/>
                        <a:latin typeface="宋体"/>
                      </a:endParaRPr>
                    </a:p>
                  </a:txBody>
                  <a:tcPr marL="5298" marR="5298" marT="5298" marB="0" anchor="ctr"/>
                </a:tc>
                <a:tc>
                  <a:txBody>
                    <a:bodyPr/>
                    <a:lstStyle/>
                    <a:p>
                      <a:pPr algn="l" fontAlgn="ctr"/>
                      <a:endParaRPr lang="zh-CN" altLang="en-US" sz="700" b="0" i="0" u="none" strike="noStrike">
                        <a:effectLst/>
                        <a:latin typeface="宋体"/>
                      </a:endParaRPr>
                    </a:p>
                  </a:txBody>
                  <a:tcPr marL="5298" marR="5298" marT="5298" marB="0" anchor="ctr"/>
                </a:tc>
                <a:tc>
                  <a:txBody>
                    <a:bodyPr/>
                    <a:lstStyle/>
                    <a:p>
                      <a:pPr algn="l" fontAlgn="ctr"/>
                      <a:endParaRPr lang="zh-CN" altLang="en-US" sz="700" b="0" i="0" u="none" strike="noStrike">
                        <a:effectLst/>
                        <a:latin typeface="宋体"/>
                      </a:endParaRPr>
                    </a:p>
                  </a:txBody>
                  <a:tcPr marL="5298" marR="5298" marT="5298" marB="0" anchor="ctr"/>
                </a:tc>
                <a:tc>
                  <a:txBody>
                    <a:bodyPr/>
                    <a:lstStyle/>
                    <a:p>
                      <a:pPr algn="l" fontAlgn="ctr"/>
                      <a:endParaRPr lang="zh-CN" altLang="en-US" sz="700" b="0" i="0" u="none" strike="noStrike">
                        <a:effectLst/>
                        <a:latin typeface="宋体"/>
                      </a:endParaRPr>
                    </a:p>
                  </a:txBody>
                  <a:tcPr marL="5298" marR="5298" marT="5298" marB="0" anchor="ctr"/>
                </a:tc>
                <a:tc>
                  <a:txBody>
                    <a:bodyPr/>
                    <a:lstStyle/>
                    <a:p>
                      <a:pPr algn="l" fontAlgn="ctr"/>
                      <a:endParaRPr lang="zh-CN" altLang="en-US" sz="700" b="0" i="0" u="none" strike="noStrike">
                        <a:effectLst/>
                        <a:latin typeface="宋体"/>
                      </a:endParaRPr>
                    </a:p>
                  </a:txBody>
                  <a:tcPr marL="5298" marR="5298" marT="5298" marB="0" anchor="ctr"/>
                </a:tc>
                <a:tc>
                  <a:txBody>
                    <a:bodyPr/>
                    <a:lstStyle/>
                    <a:p>
                      <a:pPr algn="l" fontAlgn="ctr"/>
                      <a:endParaRPr lang="zh-CN" altLang="en-US" sz="700" b="0" i="0" u="none" strike="noStrike">
                        <a:effectLst/>
                        <a:latin typeface="宋体"/>
                      </a:endParaRPr>
                    </a:p>
                  </a:txBody>
                  <a:tcPr marL="5298" marR="5298" marT="5298" marB="0" anchor="ctr"/>
                </a:tc>
                <a:tc>
                  <a:txBody>
                    <a:bodyPr/>
                    <a:lstStyle/>
                    <a:p>
                      <a:pPr algn="l" fontAlgn="ctr"/>
                      <a:endParaRPr lang="zh-CN" altLang="en-US" sz="700" b="0" i="0" u="none" strike="noStrike">
                        <a:effectLst/>
                        <a:latin typeface="宋体"/>
                      </a:endParaRPr>
                    </a:p>
                  </a:txBody>
                  <a:tcPr marL="5298" marR="5298" marT="5298" marB="0" anchor="ctr"/>
                </a:tc>
                <a:tc>
                  <a:txBody>
                    <a:bodyPr/>
                    <a:lstStyle/>
                    <a:p>
                      <a:pPr algn="l" fontAlgn="ctr"/>
                      <a:endParaRPr lang="zh-CN" altLang="en-US" sz="700" b="0" i="0" u="none" strike="noStrike">
                        <a:effectLst/>
                        <a:latin typeface="宋体"/>
                      </a:endParaRPr>
                    </a:p>
                  </a:txBody>
                  <a:tcPr marL="5298" marR="5298" marT="5298" marB="0" anchor="ctr"/>
                </a:tc>
                <a:tc>
                  <a:txBody>
                    <a:bodyPr/>
                    <a:lstStyle/>
                    <a:p>
                      <a:pPr algn="l" fontAlgn="ctr"/>
                      <a:endParaRPr lang="zh-CN" altLang="en-US" sz="700" b="0" i="0" u="none" strike="noStrike" dirty="0">
                        <a:effectLst/>
                        <a:latin typeface="宋体"/>
                      </a:endParaRPr>
                    </a:p>
                  </a:txBody>
                  <a:tcPr marL="5298" marR="5298" marT="5298" marB="0" anchor="ctr"/>
                </a:tc>
              </a:tr>
            </a:tbl>
          </a:graphicData>
        </a:graphic>
      </p:graphicFrame>
    </p:spTree>
    <p:extLst>
      <p:ext uri="{BB962C8B-B14F-4D97-AF65-F5344CB8AC3E}">
        <p14:creationId xmlns:p14="http://schemas.microsoft.com/office/powerpoint/2010/main" val="3226626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835696" y="677447"/>
            <a:ext cx="6696744" cy="5199825"/>
            <a:chOff x="2411760" y="1124744"/>
            <a:chExt cx="6120680" cy="4752528"/>
          </a:xfrm>
        </p:grpSpPr>
        <p:sp>
          <p:nvSpPr>
            <p:cNvPr id="5" name="矩形 4"/>
            <p:cNvSpPr/>
            <p:nvPr/>
          </p:nvSpPr>
          <p:spPr>
            <a:xfrm>
              <a:off x="2411760" y="1124744"/>
              <a:ext cx="6120680" cy="475252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2621343" y="1418154"/>
              <a:ext cx="5701515" cy="4315102"/>
              <a:chOff x="683568" y="579360"/>
              <a:chExt cx="8887196" cy="6726135"/>
            </a:xfrm>
            <a:effectLst/>
          </p:grpSpPr>
          <p:pic>
            <p:nvPicPr>
              <p:cNvPr id="3073" name="Picture 1" descr="C:\Users\Hewlett-Packard\Documents\Tencent Files\250751693\Image\C2C\@J8V4(4)~2Z_CHY(GWT9D1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579361"/>
                <a:ext cx="4464496" cy="3477519"/>
              </a:xfrm>
              <a:prstGeom prst="rect">
                <a:avLst/>
              </a:prstGeom>
              <a:ln>
                <a:noFill/>
              </a:ln>
              <a:effectLst/>
              <a:extLst>
                <a:ext uri="{909E8E84-426E-40DD-AFC4-6F175D3DCCD1}">
                  <a14:hiddenFill xmlns:a14="http://schemas.microsoft.com/office/drawing/2010/main">
                    <a:solidFill>
                      <a:srgbClr val="FFFFFF"/>
                    </a:solidFill>
                  </a14:hiddenFill>
                </a:ext>
              </a:extLst>
            </p:spPr>
          </p:pic>
          <p:pic>
            <p:nvPicPr>
              <p:cNvPr id="3074" name="Picture 2" descr="C:\Users\Hewlett-Packard\Documents\Tencent Files\250751693\Image\C2C\U`O6~APOYU{0CVRCYQBHWXS.jpg"/>
              <p:cNvPicPr>
                <a:picLocks noChangeAspect="1" noChangeArrowheads="1"/>
              </p:cNvPicPr>
              <p:nvPr/>
            </p:nvPicPr>
            <p:blipFill rotWithShape="1">
              <a:blip r:embed="rId3">
                <a:extLst>
                  <a:ext uri="{28A0092B-C50C-407E-A947-70E740481C1C}">
                    <a14:useLocalDpi xmlns:a14="http://schemas.microsoft.com/office/drawing/2010/main" val="0"/>
                  </a:ext>
                </a:extLst>
              </a:blip>
              <a:srcRect l="4781" t="25504" r="2015" b="23719"/>
              <a:stretch>
                <a:fillRect/>
              </a:stretch>
            </p:blipFill>
            <p:spPr bwMode="auto">
              <a:xfrm>
                <a:off x="683568" y="4079701"/>
                <a:ext cx="8887196" cy="3225794"/>
              </a:xfrm>
              <a:prstGeom prst="rect">
                <a:avLst/>
              </a:prstGeom>
              <a:ln>
                <a:noFill/>
              </a:ln>
              <a:effectLst/>
              <a:extLst>
                <a:ext uri="{909E8E84-426E-40DD-AFC4-6F175D3DCCD1}">
                  <a14:hiddenFill xmlns:a14="http://schemas.microsoft.com/office/drawing/2010/main">
                    <a:solidFill>
                      <a:srgbClr val="FFFFFF"/>
                    </a:solidFill>
                  </a14:hiddenFill>
                </a:ext>
              </a:extLst>
            </p:spPr>
          </p:pic>
          <p:pic>
            <p:nvPicPr>
              <p:cNvPr id="3075" name="Picture 3" descr="C:\Users\Hewlett-Packard\Documents\Tencent Files\250751693\Image\C2C\O7XQ1)RH`TJ7VQK5RE}GHB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78276" y="579360"/>
                <a:ext cx="4392488" cy="3469134"/>
              </a:xfrm>
              <a:prstGeom prst="rect">
                <a:avLst/>
              </a:prstGeom>
              <a:ln>
                <a:noFill/>
              </a:ln>
              <a:effectLst/>
              <a:extLst>
                <a:ext uri="{909E8E84-426E-40DD-AFC4-6F175D3DCCD1}">
                  <a14:hiddenFill xmlns:a14="http://schemas.microsoft.com/office/drawing/2010/main">
                    <a:solidFill>
                      <a:srgbClr val="FFFFFF"/>
                    </a:solidFill>
                  </a14:hiddenFill>
                </a:ext>
              </a:extLst>
            </p:spPr>
          </p:pic>
        </p:grpSp>
      </p:grpSp>
      <p:grpSp>
        <p:nvGrpSpPr>
          <p:cNvPr id="9" name="组合 8"/>
          <p:cNvGrpSpPr/>
          <p:nvPr/>
        </p:nvGrpSpPr>
        <p:grpSpPr>
          <a:xfrm>
            <a:off x="179512" y="3573016"/>
            <a:ext cx="2952328" cy="2952328"/>
            <a:chOff x="179512" y="3573016"/>
            <a:chExt cx="2952328" cy="2952328"/>
          </a:xfrm>
        </p:grpSpPr>
        <p:sp>
          <p:nvSpPr>
            <p:cNvPr id="7" name="椭圆 6"/>
            <p:cNvSpPr/>
            <p:nvPr/>
          </p:nvSpPr>
          <p:spPr>
            <a:xfrm>
              <a:off x="179512" y="3573016"/>
              <a:ext cx="2952328" cy="2952328"/>
            </a:xfrm>
            <a:prstGeom prst="ellipse">
              <a:avLst/>
            </a:prstGeom>
            <a:solidFill>
              <a:schemeClr val="bg1">
                <a:alpha val="86000"/>
              </a:scheme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323528" y="4264405"/>
              <a:ext cx="2627784" cy="1569660"/>
            </a:xfrm>
            <a:prstGeom prst="rect">
              <a:avLst/>
            </a:prstGeom>
          </p:spPr>
          <p:txBody>
            <a:bodyPr wrap="square">
              <a:spAutoFit/>
            </a:bodyPr>
            <a:lstStyle/>
            <a:p>
              <a:r>
                <a:rPr lang="en-US" altLang="zh-CN" sz="2400" b="1" dirty="0" smtClean="0">
                  <a:solidFill>
                    <a:srgbClr val="0070C0"/>
                  </a:solidFill>
                  <a:latin typeface="微软雅黑" panose="020B0503020204020204" pitchFamily="34" charset="-122"/>
                  <a:ea typeface="微软雅黑" panose="020B0503020204020204" pitchFamily="34" charset="-122"/>
                </a:rPr>
                <a:t>      18</a:t>
              </a:r>
              <a:r>
                <a:rPr lang="zh-CN" altLang="en-US" sz="2400" b="1" dirty="0">
                  <a:solidFill>
                    <a:srgbClr val="0070C0"/>
                  </a:solidFill>
                  <a:latin typeface="微软雅黑" panose="020B0503020204020204" pitchFamily="34" charset="-122"/>
                  <a:ea typeface="微软雅黑" panose="020B0503020204020204" pitchFamily="34" charset="-122"/>
                </a:rPr>
                <a:t>个深度贫困乡镇脱贫规划，涉及项目</a:t>
              </a:r>
              <a:r>
                <a:rPr lang="en-US" altLang="zh-CN" sz="2400" b="1" dirty="0">
                  <a:solidFill>
                    <a:srgbClr val="C00000"/>
                  </a:solidFill>
                  <a:latin typeface="微软雅黑" panose="020B0503020204020204" pitchFamily="34" charset="-122"/>
                  <a:ea typeface="微软雅黑" panose="020B0503020204020204" pitchFamily="34" charset="-122"/>
                </a:rPr>
                <a:t>2372</a:t>
              </a:r>
              <a:r>
                <a:rPr lang="zh-CN" altLang="en-US" sz="2400" b="1" dirty="0">
                  <a:solidFill>
                    <a:srgbClr val="0070C0"/>
                  </a:solidFill>
                  <a:latin typeface="微软雅黑" panose="020B0503020204020204" pitchFamily="34" charset="-122"/>
                  <a:ea typeface="微软雅黑" panose="020B0503020204020204" pitchFamily="34" charset="-122"/>
                </a:rPr>
                <a:t>个，总投资</a:t>
              </a:r>
              <a:r>
                <a:rPr lang="en-US" altLang="zh-CN" sz="2400" b="1" dirty="0">
                  <a:solidFill>
                    <a:srgbClr val="C00000"/>
                  </a:solidFill>
                  <a:latin typeface="微软雅黑" panose="020B0503020204020204" pitchFamily="34" charset="-122"/>
                  <a:ea typeface="微软雅黑" panose="020B0503020204020204" pitchFamily="34" charset="-122"/>
                </a:rPr>
                <a:t>162</a:t>
              </a:r>
              <a:r>
                <a:rPr lang="zh-CN" altLang="en-US" sz="2400" b="1" dirty="0">
                  <a:solidFill>
                    <a:srgbClr val="C00000"/>
                  </a:solidFill>
                  <a:latin typeface="微软雅黑" panose="020B0503020204020204" pitchFamily="34" charset="-122"/>
                  <a:ea typeface="微软雅黑" panose="020B0503020204020204" pitchFamily="34" charset="-122"/>
                </a:rPr>
                <a:t>亿</a:t>
              </a:r>
              <a:r>
                <a:rPr lang="zh-CN" altLang="en-US" sz="2400" b="1" dirty="0">
                  <a:solidFill>
                    <a:srgbClr val="0070C0"/>
                  </a:solidFill>
                  <a:latin typeface="微软雅黑" panose="020B0503020204020204" pitchFamily="34" charset="-122"/>
                  <a:ea typeface="微软雅黑" panose="020B0503020204020204" pitchFamily="34" charset="-122"/>
                </a:rPr>
                <a:t>元</a:t>
              </a:r>
              <a:endParaRPr lang="zh-CN" altLang="en-US" sz="2400"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sxfx.gov.cn/uploadfile/image/20170621/201706211023382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4810" y="3571876"/>
            <a:ext cx="3857653" cy="2518206"/>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6" name="Picture 2" descr="脱贫攻坚"/>
          <p:cNvPicPr>
            <a:picLocks noChangeAspect="1" noChangeArrowheads="1"/>
          </p:cNvPicPr>
          <p:nvPr/>
        </p:nvPicPr>
        <p:blipFill rotWithShape="1">
          <a:blip r:embed="rId3"/>
          <a:srcRect b="10319"/>
          <a:stretch>
            <a:fillRect/>
          </a:stretch>
        </p:blipFill>
        <p:spPr bwMode="auto">
          <a:xfrm>
            <a:off x="4213470" y="764704"/>
            <a:ext cx="3857652" cy="2518206"/>
          </a:xfrm>
          <a:prstGeom prst="rect">
            <a:avLst/>
          </a:prstGeom>
          <a:noFill/>
          <a:effectLst>
            <a:outerShdw blurRad="63500" sx="102000" sy="102000" algn="ctr" rotWithShape="0">
              <a:prstClr val="black">
                <a:alpha val="40000"/>
              </a:prstClr>
            </a:outerShdw>
          </a:effectLst>
        </p:spPr>
      </p:pic>
      <p:sp>
        <p:nvSpPr>
          <p:cNvPr id="7" name="矩形 6"/>
          <p:cNvSpPr/>
          <p:nvPr/>
        </p:nvSpPr>
        <p:spPr>
          <a:xfrm>
            <a:off x="216024" y="1894180"/>
            <a:ext cx="3851920" cy="3046988"/>
          </a:xfrm>
          <a:prstGeom prst="rect">
            <a:avLst/>
          </a:prstGeom>
        </p:spPr>
        <p:txBody>
          <a:bodyPr wrap="square">
            <a:spAutoFit/>
          </a:bodyPr>
          <a:lstStyle/>
          <a:p>
            <a:pPr algn="ctr"/>
            <a:r>
              <a:rPr lang="zh-CN" altLang="zh-CN" sz="9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志智</a:t>
            </a:r>
            <a:endParaRPr lang="en-US" altLang="zh-CN" sz="9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r>
              <a:rPr lang="zh-CN" altLang="zh-CN" sz="9600" b="1" dirty="0">
                <a:solidFill>
                  <a:srgbClr val="92D05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双扶</a:t>
            </a:r>
            <a:endParaRPr lang="zh-CN" altLang="en-US" sz="9600" b="1" dirty="0">
              <a:solidFill>
                <a:srgbClr val="92D05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8" name="矩形 7"/>
          <p:cNvSpPr/>
          <p:nvPr/>
        </p:nvSpPr>
        <p:spPr>
          <a:xfrm>
            <a:off x="6312892" y="0"/>
            <a:ext cx="2827040" cy="523220"/>
          </a:xfrm>
          <a:prstGeom prst="rect">
            <a:avLst/>
          </a:prstGeom>
          <a:solidFill>
            <a:srgbClr val="C00000"/>
          </a:solidFill>
        </p:spPr>
        <p:txBody>
          <a:bodyPr wrap="square">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激发内生动力</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2878044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750" fill="hold"/>
                                        <p:tgtEl>
                                          <p:spTgt spid="7"/>
                                        </p:tgtEl>
                                        <p:attrNameLst>
                                          <p:attrName>ppt_w</p:attrName>
                                        </p:attrNameLst>
                                      </p:cBhvr>
                                      <p:tavLst>
                                        <p:tav tm="0">
                                          <p:val>
                                            <p:strVal val="4*#ppt_w"/>
                                          </p:val>
                                        </p:tav>
                                        <p:tav tm="100000">
                                          <p:val>
                                            <p:strVal val="#ppt_w"/>
                                          </p:val>
                                        </p:tav>
                                      </p:tavLst>
                                    </p:anim>
                                    <p:anim calcmode="lin" valueType="num">
                                      <p:cBhvr>
                                        <p:cTn id="8" dur="750" fill="hold"/>
                                        <p:tgtEl>
                                          <p:spTgt spid="7"/>
                                        </p:tgtEl>
                                        <p:attrNameLst>
                                          <p:attrName>ppt_h</p:attrName>
                                        </p:attrNameLst>
                                      </p:cBhvr>
                                      <p:tavLst>
                                        <p:tav tm="0">
                                          <p:val>
                                            <p:strVal val="4*#ppt_h"/>
                                          </p:val>
                                        </p:tav>
                                        <p:tav tm="100000">
                                          <p:val>
                                            <p:strVal val="#ppt_h"/>
                                          </p:val>
                                        </p:tav>
                                      </p:tavLst>
                                    </p:anim>
                                  </p:childTnLst>
                                </p:cTn>
                              </p:par>
                            </p:childTnLst>
                          </p:cTn>
                        </p:par>
                        <p:par>
                          <p:cTn id="9" fill="hold">
                            <p:stCondLst>
                              <p:cond delay="1000"/>
                            </p:stCondLst>
                            <p:childTnLst>
                              <p:par>
                                <p:cTn id="10" presetID="29"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ppt_x</p:attrName>
                                        </p:attrNameLst>
                                      </p:cBhvr>
                                      <p:tavLst>
                                        <p:tav tm="0">
                                          <p:val>
                                            <p:strVal val="#ppt_x-.2"/>
                                          </p:val>
                                        </p:tav>
                                        <p:tav tm="100000">
                                          <p:val>
                                            <p:strVal val="#ppt_x"/>
                                          </p:val>
                                        </p:tav>
                                      </p:tavLst>
                                    </p:anim>
                                    <p:anim calcmode="lin" valueType="num">
                                      <p:cBhvr>
                                        <p:cTn id="13"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4" dur="1000"/>
                                        <p:tgtEl>
                                          <p:spTgt spid="5"/>
                                        </p:tgtEl>
                                      </p:cBhvr>
                                    </p:animEffect>
                                  </p:childTnLst>
                                </p:cTn>
                              </p:par>
                              <p:par>
                                <p:cTn id="15" presetID="29"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ppt_x</p:attrName>
                                        </p:attrNameLst>
                                      </p:cBhvr>
                                      <p:tavLst>
                                        <p:tav tm="0">
                                          <p:val>
                                            <p:strVal val="#ppt_x-.2"/>
                                          </p:val>
                                        </p:tav>
                                        <p:tav tm="100000">
                                          <p:val>
                                            <p:strVal val="#ppt_x"/>
                                          </p:val>
                                        </p:tav>
                                      </p:tavLst>
                                    </p:anim>
                                    <p:anim calcmode="lin" valueType="num">
                                      <p:cBhvr>
                                        <p:cTn id="1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1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Freeform 26"/>
          <p:cNvSpPr/>
          <p:nvPr/>
        </p:nvSpPr>
        <p:spPr bwMode="auto">
          <a:xfrm>
            <a:off x="2013749" y="116632"/>
            <a:ext cx="6446683" cy="6299124"/>
          </a:xfrm>
          <a:custGeom>
            <a:avLst/>
            <a:gdLst>
              <a:gd name="T0" fmla="*/ 2839 w 3791"/>
              <a:gd name="T1" fmla="*/ 214 h 3582"/>
              <a:gd name="T2" fmla="*/ 2559 w 3791"/>
              <a:gd name="T3" fmla="*/ 65 h 3582"/>
              <a:gd name="T4" fmla="*/ 2346 w 3791"/>
              <a:gd name="T5" fmla="*/ 181 h 3582"/>
              <a:gd name="T6" fmla="*/ 2485 w 3791"/>
              <a:gd name="T7" fmla="*/ 502 h 3582"/>
              <a:gd name="T8" fmla="*/ 2280 w 3791"/>
              <a:gd name="T9" fmla="*/ 707 h 3582"/>
              <a:gd name="T10" fmla="*/ 2148 w 3791"/>
              <a:gd name="T11" fmla="*/ 905 h 3582"/>
              <a:gd name="T12" fmla="*/ 2156 w 3791"/>
              <a:gd name="T13" fmla="*/ 1028 h 3582"/>
              <a:gd name="T14" fmla="*/ 2033 w 3791"/>
              <a:gd name="T15" fmla="*/ 1226 h 3582"/>
              <a:gd name="T16" fmla="*/ 1876 w 3791"/>
              <a:gd name="T17" fmla="*/ 1201 h 3582"/>
              <a:gd name="T18" fmla="*/ 1704 w 3791"/>
              <a:gd name="T19" fmla="*/ 1291 h 3582"/>
              <a:gd name="T20" fmla="*/ 1720 w 3791"/>
              <a:gd name="T21" fmla="*/ 1464 h 3582"/>
              <a:gd name="T22" fmla="*/ 1597 w 3791"/>
              <a:gd name="T23" fmla="*/ 1629 h 3582"/>
              <a:gd name="T24" fmla="*/ 1399 w 3791"/>
              <a:gd name="T25" fmla="*/ 1925 h 3582"/>
              <a:gd name="T26" fmla="*/ 1070 w 3791"/>
              <a:gd name="T27" fmla="*/ 1835 h 3582"/>
              <a:gd name="T28" fmla="*/ 873 w 3791"/>
              <a:gd name="T29" fmla="*/ 1769 h 3582"/>
              <a:gd name="T30" fmla="*/ 700 w 3791"/>
              <a:gd name="T31" fmla="*/ 1777 h 3582"/>
              <a:gd name="T32" fmla="*/ 568 w 3791"/>
              <a:gd name="T33" fmla="*/ 1662 h 3582"/>
              <a:gd name="T34" fmla="*/ 264 w 3791"/>
              <a:gd name="T35" fmla="*/ 1752 h 3582"/>
              <a:gd name="T36" fmla="*/ 190 w 3791"/>
              <a:gd name="T37" fmla="*/ 1843 h 3582"/>
              <a:gd name="T38" fmla="*/ 247 w 3791"/>
              <a:gd name="T39" fmla="*/ 2139 h 3582"/>
              <a:gd name="T40" fmla="*/ 42 w 3791"/>
              <a:gd name="T41" fmla="*/ 2328 h 3582"/>
              <a:gd name="T42" fmla="*/ 83 w 3791"/>
              <a:gd name="T43" fmla="*/ 2608 h 3582"/>
              <a:gd name="T44" fmla="*/ 371 w 3791"/>
              <a:gd name="T45" fmla="*/ 2880 h 3582"/>
              <a:gd name="T46" fmla="*/ 782 w 3791"/>
              <a:gd name="T47" fmla="*/ 3085 h 3582"/>
              <a:gd name="T48" fmla="*/ 980 w 3791"/>
              <a:gd name="T49" fmla="*/ 3299 h 3582"/>
              <a:gd name="T50" fmla="*/ 1194 w 3791"/>
              <a:gd name="T51" fmla="*/ 3250 h 3582"/>
              <a:gd name="T52" fmla="*/ 1383 w 3791"/>
              <a:gd name="T53" fmla="*/ 2995 h 3582"/>
              <a:gd name="T54" fmla="*/ 1654 w 3791"/>
              <a:gd name="T55" fmla="*/ 3044 h 3582"/>
              <a:gd name="T56" fmla="*/ 1654 w 3791"/>
              <a:gd name="T57" fmla="*/ 2880 h 3582"/>
              <a:gd name="T58" fmla="*/ 1786 w 3791"/>
              <a:gd name="T59" fmla="*/ 2723 h 3582"/>
              <a:gd name="T60" fmla="*/ 2099 w 3791"/>
              <a:gd name="T61" fmla="*/ 2871 h 3582"/>
              <a:gd name="T62" fmla="*/ 2271 w 3791"/>
              <a:gd name="T63" fmla="*/ 2822 h 3582"/>
              <a:gd name="T64" fmla="*/ 2485 w 3791"/>
              <a:gd name="T65" fmla="*/ 3200 h 3582"/>
              <a:gd name="T66" fmla="*/ 2584 w 3791"/>
              <a:gd name="T67" fmla="*/ 3299 h 3582"/>
              <a:gd name="T68" fmla="*/ 2724 w 3791"/>
              <a:gd name="T69" fmla="*/ 3365 h 3582"/>
              <a:gd name="T70" fmla="*/ 2815 w 3791"/>
              <a:gd name="T71" fmla="*/ 3530 h 3582"/>
              <a:gd name="T72" fmla="*/ 3004 w 3791"/>
              <a:gd name="T73" fmla="*/ 3521 h 3582"/>
              <a:gd name="T74" fmla="*/ 3177 w 3791"/>
              <a:gd name="T75" fmla="*/ 3176 h 3582"/>
              <a:gd name="T76" fmla="*/ 3152 w 3791"/>
              <a:gd name="T77" fmla="*/ 2880 h 3582"/>
              <a:gd name="T78" fmla="*/ 3144 w 3791"/>
              <a:gd name="T79" fmla="*/ 2773 h 3582"/>
              <a:gd name="T80" fmla="*/ 2938 w 3791"/>
              <a:gd name="T81" fmla="*/ 2518 h 3582"/>
              <a:gd name="T82" fmla="*/ 2806 w 3791"/>
              <a:gd name="T83" fmla="*/ 2452 h 3582"/>
              <a:gd name="T84" fmla="*/ 2716 w 3791"/>
              <a:gd name="T85" fmla="*/ 2254 h 3582"/>
              <a:gd name="T86" fmla="*/ 2551 w 3791"/>
              <a:gd name="T87" fmla="*/ 2147 h 3582"/>
              <a:gd name="T88" fmla="*/ 2436 w 3791"/>
              <a:gd name="T89" fmla="*/ 2139 h 3582"/>
              <a:gd name="T90" fmla="*/ 2527 w 3791"/>
              <a:gd name="T91" fmla="*/ 1909 h 3582"/>
              <a:gd name="T92" fmla="*/ 2527 w 3791"/>
              <a:gd name="T93" fmla="*/ 1703 h 3582"/>
              <a:gd name="T94" fmla="*/ 2642 w 3791"/>
              <a:gd name="T95" fmla="*/ 1489 h 3582"/>
              <a:gd name="T96" fmla="*/ 2806 w 3791"/>
              <a:gd name="T97" fmla="*/ 1522 h 3582"/>
              <a:gd name="T98" fmla="*/ 3012 w 3791"/>
              <a:gd name="T99" fmla="*/ 1489 h 3582"/>
              <a:gd name="T100" fmla="*/ 3177 w 3791"/>
              <a:gd name="T101" fmla="*/ 1505 h 3582"/>
              <a:gd name="T102" fmla="*/ 3325 w 3791"/>
              <a:gd name="T103" fmla="*/ 1374 h 3582"/>
              <a:gd name="T104" fmla="*/ 3481 w 3791"/>
              <a:gd name="T105" fmla="*/ 1184 h 3582"/>
              <a:gd name="T106" fmla="*/ 3777 w 3791"/>
              <a:gd name="T107" fmla="*/ 1102 h 3582"/>
              <a:gd name="T108" fmla="*/ 3744 w 3791"/>
              <a:gd name="T109" fmla="*/ 707 h 3582"/>
              <a:gd name="T110" fmla="*/ 3448 w 3791"/>
              <a:gd name="T111" fmla="*/ 551 h 3582"/>
              <a:gd name="T112" fmla="*/ 3037 w 3791"/>
              <a:gd name="T113" fmla="*/ 362 h 3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91" h="3582">
                <a:moveTo>
                  <a:pt x="3078" y="345"/>
                </a:moveTo>
                <a:cubicBezTo>
                  <a:pt x="3037" y="339"/>
                  <a:pt x="3015" y="340"/>
                  <a:pt x="2987" y="312"/>
                </a:cubicBezTo>
                <a:cubicBezTo>
                  <a:pt x="2982" y="296"/>
                  <a:pt x="2985" y="273"/>
                  <a:pt x="2971" y="263"/>
                </a:cubicBezTo>
                <a:cubicBezTo>
                  <a:pt x="2930" y="235"/>
                  <a:pt x="2885" y="229"/>
                  <a:pt x="2839" y="214"/>
                </a:cubicBezTo>
                <a:cubicBezTo>
                  <a:pt x="2795" y="167"/>
                  <a:pt x="2738" y="138"/>
                  <a:pt x="2675" y="123"/>
                </a:cubicBezTo>
                <a:cubicBezTo>
                  <a:pt x="2669" y="118"/>
                  <a:pt x="2662" y="114"/>
                  <a:pt x="2658" y="107"/>
                </a:cubicBezTo>
                <a:cubicBezTo>
                  <a:pt x="2653" y="100"/>
                  <a:pt x="2656" y="88"/>
                  <a:pt x="2650" y="82"/>
                </a:cubicBezTo>
                <a:cubicBezTo>
                  <a:pt x="2628" y="60"/>
                  <a:pt x="2590" y="69"/>
                  <a:pt x="2559" y="65"/>
                </a:cubicBezTo>
                <a:cubicBezTo>
                  <a:pt x="2522" y="9"/>
                  <a:pt x="2546" y="22"/>
                  <a:pt x="2502" y="8"/>
                </a:cubicBezTo>
                <a:cubicBezTo>
                  <a:pt x="2392" y="16"/>
                  <a:pt x="2341" y="0"/>
                  <a:pt x="2411" y="74"/>
                </a:cubicBezTo>
                <a:cubicBezTo>
                  <a:pt x="2426" y="113"/>
                  <a:pt x="2414" y="111"/>
                  <a:pt x="2378" y="123"/>
                </a:cubicBezTo>
                <a:cubicBezTo>
                  <a:pt x="2345" y="145"/>
                  <a:pt x="2331" y="141"/>
                  <a:pt x="2346" y="181"/>
                </a:cubicBezTo>
                <a:cubicBezTo>
                  <a:pt x="2295" y="197"/>
                  <a:pt x="2290" y="214"/>
                  <a:pt x="2329" y="255"/>
                </a:cubicBezTo>
                <a:cubicBezTo>
                  <a:pt x="2343" y="298"/>
                  <a:pt x="2330" y="274"/>
                  <a:pt x="2387" y="312"/>
                </a:cubicBezTo>
                <a:cubicBezTo>
                  <a:pt x="2420" y="334"/>
                  <a:pt x="2450" y="366"/>
                  <a:pt x="2477" y="395"/>
                </a:cubicBezTo>
                <a:cubicBezTo>
                  <a:pt x="2489" y="430"/>
                  <a:pt x="2509" y="464"/>
                  <a:pt x="2485" y="502"/>
                </a:cubicBezTo>
                <a:cubicBezTo>
                  <a:pt x="2479" y="512"/>
                  <a:pt x="2463" y="507"/>
                  <a:pt x="2452" y="510"/>
                </a:cubicBezTo>
                <a:cubicBezTo>
                  <a:pt x="2429" y="525"/>
                  <a:pt x="2410" y="544"/>
                  <a:pt x="2387" y="559"/>
                </a:cubicBezTo>
                <a:cubicBezTo>
                  <a:pt x="2364" y="645"/>
                  <a:pt x="2339" y="633"/>
                  <a:pt x="2263" y="641"/>
                </a:cubicBezTo>
                <a:cubicBezTo>
                  <a:pt x="2253" y="673"/>
                  <a:pt x="2256" y="684"/>
                  <a:pt x="2280" y="707"/>
                </a:cubicBezTo>
                <a:cubicBezTo>
                  <a:pt x="2255" y="778"/>
                  <a:pt x="2292" y="693"/>
                  <a:pt x="2247" y="740"/>
                </a:cubicBezTo>
                <a:cubicBezTo>
                  <a:pt x="2233" y="754"/>
                  <a:pt x="2240" y="781"/>
                  <a:pt x="2230" y="798"/>
                </a:cubicBezTo>
                <a:cubicBezTo>
                  <a:pt x="2214" y="826"/>
                  <a:pt x="2167" y="853"/>
                  <a:pt x="2140" y="872"/>
                </a:cubicBezTo>
                <a:cubicBezTo>
                  <a:pt x="2143" y="883"/>
                  <a:pt x="2142" y="896"/>
                  <a:pt x="2148" y="905"/>
                </a:cubicBezTo>
                <a:cubicBezTo>
                  <a:pt x="2154" y="913"/>
                  <a:pt x="2169" y="912"/>
                  <a:pt x="2173" y="921"/>
                </a:cubicBezTo>
                <a:cubicBezTo>
                  <a:pt x="2183" y="947"/>
                  <a:pt x="2123" y="987"/>
                  <a:pt x="2123" y="987"/>
                </a:cubicBezTo>
                <a:cubicBezTo>
                  <a:pt x="2126" y="998"/>
                  <a:pt x="2125" y="1011"/>
                  <a:pt x="2132" y="1020"/>
                </a:cubicBezTo>
                <a:cubicBezTo>
                  <a:pt x="2137" y="1027"/>
                  <a:pt x="2150" y="1022"/>
                  <a:pt x="2156" y="1028"/>
                </a:cubicBezTo>
                <a:cubicBezTo>
                  <a:pt x="2162" y="1034"/>
                  <a:pt x="2161" y="1045"/>
                  <a:pt x="2164" y="1053"/>
                </a:cubicBezTo>
                <a:cubicBezTo>
                  <a:pt x="2112" y="1070"/>
                  <a:pt x="2117" y="1069"/>
                  <a:pt x="2082" y="1102"/>
                </a:cubicBezTo>
                <a:cubicBezTo>
                  <a:pt x="2071" y="1138"/>
                  <a:pt x="2072" y="1166"/>
                  <a:pt x="2099" y="1193"/>
                </a:cubicBezTo>
                <a:cubicBezTo>
                  <a:pt x="2042" y="1211"/>
                  <a:pt x="2061" y="1196"/>
                  <a:pt x="2033" y="1226"/>
                </a:cubicBezTo>
                <a:cubicBezTo>
                  <a:pt x="2024" y="1265"/>
                  <a:pt x="2020" y="1271"/>
                  <a:pt x="1983" y="1283"/>
                </a:cubicBezTo>
                <a:cubicBezTo>
                  <a:pt x="1972" y="1251"/>
                  <a:pt x="1966" y="1244"/>
                  <a:pt x="1934" y="1234"/>
                </a:cubicBezTo>
                <a:cubicBezTo>
                  <a:pt x="1929" y="1228"/>
                  <a:pt x="1919" y="1225"/>
                  <a:pt x="1918" y="1217"/>
                </a:cubicBezTo>
                <a:cubicBezTo>
                  <a:pt x="1911" y="1180"/>
                  <a:pt x="1975" y="1185"/>
                  <a:pt x="1876" y="1201"/>
                </a:cubicBezTo>
                <a:cubicBezTo>
                  <a:pt x="1869" y="1211"/>
                  <a:pt x="1849" y="1248"/>
                  <a:pt x="1835" y="1250"/>
                </a:cubicBezTo>
                <a:cubicBezTo>
                  <a:pt x="1826" y="1252"/>
                  <a:pt x="1820" y="1238"/>
                  <a:pt x="1811" y="1234"/>
                </a:cubicBezTo>
                <a:cubicBezTo>
                  <a:pt x="1795" y="1226"/>
                  <a:pt x="1778" y="1223"/>
                  <a:pt x="1761" y="1217"/>
                </a:cubicBezTo>
                <a:cubicBezTo>
                  <a:pt x="1696" y="1235"/>
                  <a:pt x="1726" y="1239"/>
                  <a:pt x="1704" y="1291"/>
                </a:cubicBezTo>
                <a:cubicBezTo>
                  <a:pt x="1697" y="1307"/>
                  <a:pt x="1681" y="1318"/>
                  <a:pt x="1671" y="1333"/>
                </a:cubicBezTo>
                <a:cubicBezTo>
                  <a:pt x="1681" y="1348"/>
                  <a:pt x="1695" y="1359"/>
                  <a:pt x="1704" y="1374"/>
                </a:cubicBezTo>
                <a:cubicBezTo>
                  <a:pt x="1739" y="1432"/>
                  <a:pt x="1683" y="1368"/>
                  <a:pt x="1728" y="1415"/>
                </a:cubicBezTo>
                <a:cubicBezTo>
                  <a:pt x="1725" y="1431"/>
                  <a:pt x="1728" y="1450"/>
                  <a:pt x="1720" y="1464"/>
                </a:cubicBezTo>
                <a:cubicBezTo>
                  <a:pt x="1716" y="1472"/>
                  <a:pt x="1702" y="1467"/>
                  <a:pt x="1695" y="1472"/>
                </a:cubicBezTo>
                <a:cubicBezTo>
                  <a:pt x="1685" y="1478"/>
                  <a:pt x="1668" y="1505"/>
                  <a:pt x="1663" y="1514"/>
                </a:cubicBezTo>
                <a:cubicBezTo>
                  <a:pt x="1633" y="1574"/>
                  <a:pt x="1675" y="1502"/>
                  <a:pt x="1646" y="1563"/>
                </a:cubicBezTo>
                <a:cubicBezTo>
                  <a:pt x="1633" y="1590"/>
                  <a:pt x="1609" y="1602"/>
                  <a:pt x="1597" y="1629"/>
                </a:cubicBezTo>
                <a:cubicBezTo>
                  <a:pt x="1577" y="1674"/>
                  <a:pt x="1565" y="1732"/>
                  <a:pt x="1531" y="1769"/>
                </a:cubicBezTo>
                <a:cubicBezTo>
                  <a:pt x="1525" y="1785"/>
                  <a:pt x="1520" y="1802"/>
                  <a:pt x="1514" y="1818"/>
                </a:cubicBezTo>
                <a:cubicBezTo>
                  <a:pt x="1508" y="1836"/>
                  <a:pt x="1487" y="1845"/>
                  <a:pt x="1473" y="1859"/>
                </a:cubicBezTo>
                <a:cubicBezTo>
                  <a:pt x="1450" y="1882"/>
                  <a:pt x="1423" y="1903"/>
                  <a:pt x="1399" y="1925"/>
                </a:cubicBezTo>
                <a:cubicBezTo>
                  <a:pt x="1376" y="1889"/>
                  <a:pt x="1381" y="1874"/>
                  <a:pt x="1342" y="1900"/>
                </a:cubicBezTo>
                <a:cubicBezTo>
                  <a:pt x="1318" y="1968"/>
                  <a:pt x="1239" y="1954"/>
                  <a:pt x="1177" y="1974"/>
                </a:cubicBezTo>
                <a:cubicBezTo>
                  <a:pt x="1147" y="1955"/>
                  <a:pt x="1128" y="1926"/>
                  <a:pt x="1103" y="1900"/>
                </a:cubicBezTo>
                <a:cubicBezTo>
                  <a:pt x="1085" y="1844"/>
                  <a:pt x="1100" y="1863"/>
                  <a:pt x="1070" y="1835"/>
                </a:cubicBezTo>
                <a:cubicBezTo>
                  <a:pt x="1054" y="1785"/>
                  <a:pt x="1036" y="1769"/>
                  <a:pt x="1087" y="1736"/>
                </a:cubicBezTo>
                <a:cubicBezTo>
                  <a:pt x="1075" y="1703"/>
                  <a:pt x="1063" y="1689"/>
                  <a:pt x="1029" y="1678"/>
                </a:cubicBezTo>
                <a:cubicBezTo>
                  <a:pt x="988" y="1691"/>
                  <a:pt x="971" y="1731"/>
                  <a:pt x="930" y="1744"/>
                </a:cubicBezTo>
                <a:cubicBezTo>
                  <a:pt x="875" y="1726"/>
                  <a:pt x="907" y="1756"/>
                  <a:pt x="873" y="1769"/>
                </a:cubicBezTo>
                <a:cubicBezTo>
                  <a:pt x="847" y="1779"/>
                  <a:pt x="817" y="1778"/>
                  <a:pt x="790" y="1785"/>
                </a:cubicBezTo>
                <a:cubicBezTo>
                  <a:pt x="781" y="1791"/>
                  <a:pt x="755" y="1813"/>
                  <a:pt x="741" y="1810"/>
                </a:cubicBezTo>
                <a:cubicBezTo>
                  <a:pt x="733" y="1808"/>
                  <a:pt x="730" y="1798"/>
                  <a:pt x="724" y="1793"/>
                </a:cubicBezTo>
                <a:cubicBezTo>
                  <a:pt x="717" y="1787"/>
                  <a:pt x="708" y="1782"/>
                  <a:pt x="700" y="1777"/>
                </a:cubicBezTo>
                <a:cubicBezTo>
                  <a:pt x="683" y="1724"/>
                  <a:pt x="687" y="1728"/>
                  <a:pt x="634" y="1711"/>
                </a:cubicBezTo>
                <a:cubicBezTo>
                  <a:pt x="631" y="1703"/>
                  <a:pt x="633" y="1691"/>
                  <a:pt x="626" y="1686"/>
                </a:cubicBezTo>
                <a:cubicBezTo>
                  <a:pt x="617" y="1679"/>
                  <a:pt x="603" y="1682"/>
                  <a:pt x="593" y="1678"/>
                </a:cubicBezTo>
                <a:cubicBezTo>
                  <a:pt x="584" y="1674"/>
                  <a:pt x="577" y="1666"/>
                  <a:pt x="568" y="1662"/>
                </a:cubicBezTo>
                <a:cubicBezTo>
                  <a:pt x="537" y="1647"/>
                  <a:pt x="501" y="1647"/>
                  <a:pt x="469" y="1637"/>
                </a:cubicBezTo>
                <a:cubicBezTo>
                  <a:pt x="439" y="1617"/>
                  <a:pt x="422" y="1608"/>
                  <a:pt x="387" y="1621"/>
                </a:cubicBezTo>
                <a:cubicBezTo>
                  <a:pt x="378" y="1648"/>
                  <a:pt x="362" y="1662"/>
                  <a:pt x="346" y="1686"/>
                </a:cubicBezTo>
                <a:cubicBezTo>
                  <a:pt x="320" y="1767"/>
                  <a:pt x="399" y="1739"/>
                  <a:pt x="264" y="1752"/>
                </a:cubicBezTo>
                <a:cubicBezTo>
                  <a:pt x="261" y="1760"/>
                  <a:pt x="255" y="1768"/>
                  <a:pt x="255" y="1777"/>
                </a:cubicBezTo>
                <a:cubicBezTo>
                  <a:pt x="255" y="1788"/>
                  <a:pt x="271" y="1801"/>
                  <a:pt x="264" y="1810"/>
                </a:cubicBezTo>
                <a:cubicBezTo>
                  <a:pt x="253" y="1823"/>
                  <a:pt x="214" y="1826"/>
                  <a:pt x="214" y="1826"/>
                </a:cubicBezTo>
                <a:cubicBezTo>
                  <a:pt x="206" y="1832"/>
                  <a:pt x="191" y="1833"/>
                  <a:pt x="190" y="1843"/>
                </a:cubicBezTo>
                <a:cubicBezTo>
                  <a:pt x="182" y="1906"/>
                  <a:pt x="255" y="1927"/>
                  <a:pt x="297" y="1942"/>
                </a:cubicBezTo>
                <a:cubicBezTo>
                  <a:pt x="321" y="1966"/>
                  <a:pt x="343" y="1975"/>
                  <a:pt x="354" y="2007"/>
                </a:cubicBezTo>
                <a:cubicBezTo>
                  <a:pt x="345" y="2034"/>
                  <a:pt x="331" y="2055"/>
                  <a:pt x="321" y="2081"/>
                </a:cubicBezTo>
                <a:cubicBezTo>
                  <a:pt x="341" y="2138"/>
                  <a:pt x="289" y="2126"/>
                  <a:pt x="247" y="2139"/>
                </a:cubicBezTo>
                <a:cubicBezTo>
                  <a:pt x="219" y="2158"/>
                  <a:pt x="208" y="2165"/>
                  <a:pt x="198" y="2197"/>
                </a:cubicBezTo>
                <a:cubicBezTo>
                  <a:pt x="184" y="2314"/>
                  <a:pt x="212" y="2234"/>
                  <a:pt x="148" y="2254"/>
                </a:cubicBezTo>
                <a:cubicBezTo>
                  <a:pt x="116" y="2304"/>
                  <a:pt x="153" y="2260"/>
                  <a:pt x="74" y="2287"/>
                </a:cubicBezTo>
                <a:cubicBezTo>
                  <a:pt x="65" y="2290"/>
                  <a:pt x="46" y="2323"/>
                  <a:pt x="42" y="2328"/>
                </a:cubicBezTo>
                <a:cubicBezTo>
                  <a:pt x="23" y="2351"/>
                  <a:pt x="10" y="2365"/>
                  <a:pt x="0" y="2394"/>
                </a:cubicBezTo>
                <a:cubicBezTo>
                  <a:pt x="7" y="2427"/>
                  <a:pt x="17" y="2499"/>
                  <a:pt x="33" y="2526"/>
                </a:cubicBezTo>
                <a:cubicBezTo>
                  <a:pt x="41" y="2539"/>
                  <a:pt x="55" y="2548"/>
                  <a:pt x="66" y="2559"/>
                </a:cubicBezTo>
                <a:cubicBezTo>
                  <a:pt x="72" y="2575"/>
                  <a:pt x="69" y="2598"/>
                  <a:pt x="83" y="2608"/>
                </a:cubicBezTo>
                <a:cubicBezTo>
                  <a:pt x="98" y="2618"/>
                  <a:pt x="108" y="2633"/>
                  <a:pt x="124" y="2641"/>
                </a:cubicBezTo>
                <a:cubicBezTo>
                  <a:pt x="161" y="2659"/>
                  <a:pt x="231" y="2662"/>
                  <a:pt x="264" y="2666"/>
                </a:cubicBezTo>
                <a:cubicBezTo>
                  <a:pt x="301" y="2678"/>
                  <a:pt x="311" y="2713"/>
                  <a:pt x="338" y="2740"/>
                </a:cubicBezTo>
                <a:cubicBezTo>
                  <a:pt x="354" y="2788"/>
                  <a:pt x="342" y="2837"/>
                  <a:pt x="371" y="2880"/>
                </a:cubicBezTo>
                <a:cubicBezTo>
                  <a:pt x="388" y="2931"/>
                  <a:pt x="440" y="2930"/>
                  <a:pt x="486" y="2945"/>
                </a:cubicBezTo>
                <a:cubicBezTo>
                  <a:pt x="552" y="2934"/>
                  <a:pt x="526" y="2931"/>
                  <a:pt x="576" y="2912"/>
                </a:cubicBezTo>
                <a:cubicBezTo>
                  <a:pt x="625" y="2961"/>
                  <a:pt x="633" y="2962"/>
                  <a:pt x="708" y="2970"/>
                </a:cubicBezTo>
                <a:cubicBezTo>
                  <a:pt x="723" y="3016"/>
                  <a:pt x="756" y="3046"/>
                  <a:pt x="782" y="3085"/>
                </a:cubicBezTo>
                <a:cubicBezTo>
                  <a:pt x="785" y="3113"/>
                  <a:pt x="786" y="3141"/>
                  <a:pt x="790" y="3168"/>
                </a:cubicBezTo>
                <a:cubicBezTo>
                  <a:pt x="794" y="3196"/>
                  <a:pt x="819" y="3209"/>
                  <a:pt x="831" y="3233"/>
                </a:cubicBezTo>
                <a:cubicBezTo>
                  <a:pt x="844" y="3259"/>
                  <a:pt x="851" y="3289"/>
                  <a:pt x="864" y="3316"/>
                </a:cubicBezTo>
                <a:cubicBezTo>
                  <a:pt x="938" y="3290"/>
                  <a:pt x="866" y="3287"/>
                  <a:pt x="980" y="3299"/>
                </a:cubicBezTo>
                <a:cubicBezTo>
                  <a:pt x="1013" y="3313"/>
                  <a:pt x="1045" y="3321"/>
                  <a:pt x="1078" y="3332"/>
                </a:cubicBezTo>
                <a:cubicBezTo>
                  <a:pt x="1103" y="3349"/>
                  <a:pt x="1135" y="3379"/>
                  <a:pt x="1169" y="3340"/>
                </a:cubicBezTo>
                <a:cubicBezTo>
                  <a:pt x="1186" y="3321"/>
                  <a:pt x="1170" y="3290"/>
                  <a:pt x="1177" y="3266"/>
                </a:cubicBezTo>
                <a:cubicBezTo>
                  <a:pt x="1179" y="3259"/>
                  <a:pt x="1188" y="3255"/>
                  <a:pt x="1194" y="3250"/>
                </a:cubicBezTo>
                <a:cubicBezTo>
                  <a:pt x="1222" y="3222"/>
                  <a:pt x="1243" y="3197"/>
                  <a:pt x="1276" y="3176"/>
                </a:cubicBezTo>
                <a:cubicBezTo>
                  <a:pt x="1265" y="3106"/>
                  <a:pt x="1260" y="3137"/>
                  <a:pt x="1243" y="3085"/>
                </a:cubicBezTo>
                <a:cubicBezTo>
                  <a:pt x="1295" y="3007"/>
                  <a:pt x="1190" y="3150"/>
                  <a:pt x="1375" y="3052"/>
                </a:cubicBezTo>
                <a:cubicBezTo>
                  <a:pt x="1392" y="3043"/>
                  <a:pt x="1380" y="3014"/>
                  <a:pt x="1383" y="2995"/>
                </a:cubicBezTo>
                <a:cubicBezTo>
                  <a:pt x="1405" y="2997"/>
                  <a:pt x="1467" y="2991"/>
                  <a:pt x="1490" y="3019"/>
                </a:cubicBezTo>
                <a:cubicBezTo>
                  <a:pt x="1500" y="3031"/>
                  <a:pt x="1503" y="3091"/>
                  <a:pt x="1506" y="3094"/>
                </a:cubicBezTo>
                <a:cubicBezTo>
                  <a:pt x="1518" y="3106"/>
                  <a:pt x="1539" y="3099"/>
                  <a:pt x="1556" y="3102"/>
                </a:cubicBezTo>
                <a:cubicBezTo>
                  <a:pt x="1615" y="3087"/>
                  <a:pt x="1592" y="3059"/>
                  <a:pt x="1654" y="3044"/>
                </a:cubicBezTo>
                <a:cubicBezTo>
                  <a:pt x="1675" y="3025"/>
                  <a:pt x="1686" y="3014"/>
                  <a:pt x="1695" y="2987"/>
                </a:cubicBezTo>
                <a:cubicBezTo>
                  <a:pt x="1692" y="2962"/>
                  <a:pt x="1696" y="2935"/>
                  <a:pt x="1687" y="2912"/>
                </a:cubicBezTo>
                <a:cubicBezTo>
                  <a:pt x="1684" y="2904"/>
                  <a:pt x="1669" y="2910"/>
                  <a:pt x="1663" y="2904"/>
                </a:cubicBezTo>
                <a:cubicBezTo>
                  <a:pt x="1657" y="2898"/>
                  <a:pt x="1657" y="2888"/>
                  <a:pt x="1654" y="2880"/>
                </a:cubicBezTo>
                <a:cubicBezTo>
                  <a:pt x="1657" y="2869"/>
                  <a:pt x="1658" y="2857"/>
                  <a:pt x="1663" y="2847"/>
                </a:cubicBezTo>
                <a:cubicBezTo>
                  <a:pt x="1666" y="2840"/>
                  <a:pt x="1678" y="2838"/>
                  <a:pt x="1679" y="2830"/>
                </a:cubicBezTo>
                <a:cubicBezTo>
                  <a:pt x="1680" y="2822"/>
                  <a:pt x="1666" y="2783"/>
                  <a:pt x="1663" y="2773"/>
                </a:cubicBezTo>
                <a:cubicBezTo>
                  <a:pt x="1700" y="2715"/>
                  <a:pt x="1696" y="2731"/>
                  <a:pt x="1786" y="2723"/>
                </a:cubicBezTo>
                <a:cubicBezTo>
                  <a:pt x="1827" y="2697"/>
                  <a:pt x="1817" y="2717"/>
                  <a:pt x="1860" y="2731"/>
                </a:cubicBezTo>
                <a:cubicBezTo>
                  <a:pt x="1964" y="2722"/>
                  <a:pt x="1963" y="2700"/>
                  <a:pt x="1992" y="2781"/>
                </a:cubicBezTo>
                <a:cubicBezTo>
                  <a:pt x="2001" y="2887"/>
                  <a:pt x="1978" y="2893"/>
                  <a:pt x="2074" y="2880"/>
                </a:cubicBezTo>
                <a:cubicBezTo>
                  <a:pt x="2082" y="2877"/>
                  <a:pt x="2092" y="2876"/>
                  <a:pt x="2099" y="2871"/>
                </a:cubicBezTo>
                <a:cubicBezTo>
                  <a:pt x="2114" y="2859"/>
                  <a:pt x="2121" y="2833"/>
                  <a:pt x="2140" y="2830"/>
                </a:cubicBezTo>
                <a:cubicBezTo>
                  <a:pt x="2159" y="2827"/>
                  <a:pt x="2178" y="2825"/>
                  <a:pt x="2197" y="2822"/>
                </a:cubicBezTo>
                <a:cubicBezTo>
                  <a:pt x="2200" y="2814"/>
                  <a:pt x="2198" y="2800"/>
                  <a:pt x="2206" y="2797"/>
                </a:cubicBezTo>
                <a:cubicBezTo>
                  <a:pt x="2244" y="2785"/>
                  <a:pt x="2244" y="2814"/>
                  <a:pt x="2271" y="2822"/>
                </a:cubicBezTo>
                <a:cubicBezTo>
                  <a:pt x="2290" y="2827"/>
                  <a:pt x="2310" y="2827"/>
                  <a:pt x="2329" y="2830"/>
                </a:cubicBezTo>
                <a:cubicBezTo>
                  <a:pt x="2353" y="2854"/>
                  <a:pt x="2375" y="2884"/>
                  <a:pt x="2395" y="2912"/>
                </a:cubicBezTo>
                <a:cubicBezTo>
                  <a:pt x="2406" y="2968"/>
                  <a:pt x="2413" y="2950"/>
                  <a:pt x="2428" y="2995"/>
                </a:cubicBezTo>
                <a:cubicBezTo>
                  <a:pt x="2400" y="3080"/>
                  <a:pt x="2380" y="3180"/>
                  <a:pt x="2485" y="3200"/>
                </a:cubicBezTo>
                <a:cubicBezTo>
                  <a:pt x="2507" y="3195"/>
                  <a:pt x="2529" y="3189"/>
                  <a:pt x="2551" y="3184"/>
                </a:cubicBezTo>
                <a:cubicBezTo>
                  <a:pt x="2568" y="3180"/>
                  <a:pt x="2601" y="3168"/>
                  <a:pt x="2601" y="3168"/>
                </a:cubicBezTo>
                <a:cubicBezTo>
                  <a:pt x="2617" y="3192"/>
                  <a:pt x="2624" y="3215"/>
                  <a:pt x="2634" y="3242"/>
                </a:cubicBezTo>
                <a:cubicBezTo>
                  <a:pt x="2623" y="3271"/>
                  <a:pt x="2606" y="3278"/>
                  <a:pt x="2584" y="3299"/>
                </a:cubicBezTo>
                <a:cubicBezTo>
                  <a:pt x="2590" y="3310"/>
                  <a:pt x="2594" y="3322"/>
                  <a:pt x="2601" y="3332"/>
                </a:cubicBezTo>
                <a:cubicBezTo>
                  <a:pt x="2605" y="3338"/>
                  <a:pt x="2615" y="3342"/>
                  <a:pt x="2617" y="3349"/>
                </a:cubicBezTo>
                <a:cubicBezTo>
                  <a:pt x="2643" y="3439"/>
                  <a:pt x="2603" y="3392"/>
                  <a:pt x="2642" y="3431"/>
                </a:cubicBezTo>
                <a:cubicBezTo>
                  <a:pt x="2678" y="3419"/>
                  <a:pt x="2699" y="3392"/>
                  <a:pt x="2724" y="3365"/>
                </a:cubicBezTo>
                <a:cubicBezTo>
                  <a:pt x="2729" y="3373"/>
                  <a:pt x="2734" y="3382"/>
                  <a:pt x="2740" y="3390"/>
                </a:cubicBezTo>
                <a:cubicBezTo>
                  <a:pt x="2745" y="3396"/>
                  <a:pt x="2756" y="3398"/>
                  <a:pt x="2757" y="3406"/>
                </a:cubicBezTo>
                <a:cubicBezTo>
                  <a:pt x="2762" y="3456"/>
                  <a:pt x="2749" y="3491"/>
                  <a:pt x="2724" y="3530"/>
                </a:cubicBezTo>
                <a:cubicBezTo>
                  <a:pt x="2776" y="3580"/>
                  <a:pt x="2765" y="3562"/>
                  <a:pt x="2815" y="3530"/>
                </a:cubicBezTo>
                <a:cubicBezTo>
                  <a:pt x="2856" y="3534"/>
                  <a:pt x="2901" y="3528"/>
                  <a:pt x="2938" y="3546"/>
                </a:cubicBezTo>
                <a:cubicBezTo>
                  <a:pt x="2956" y="3555"/>
                  <a:pt x="2987" y="3579"/>
                  <a:pt x="2987" y="3579"/>
                </a:cubicBezTo>
                <a:cubicBezTo>
                  <a:pt x="2998" y="3576"/>
                  <a:pt x="3017" y="3582"/>
                  <a:pt x="3020" y="3571"/>
                </a:cubicBezTo>
                <a:cubicBezTo>
                  <a:pt x="3025" y="3554"/>
                  <a:pt x="3004" y="3521"/>
                  <a:pt x="3004" y="3521"/>
                </a:cubicBezTo>
                <a:cubicBezTo>
                  <a:pt x="3015" y="3489"/>
                  <a:pt x="3025" y="3482"/>
                  <a:pt x="3053" y="3464"/>
                </a:cubicBezTo>
                <a:cubicBezTo>
                  <a:pt x="3068" y="3416"/>
                  <a:pt x="3056" y="3367"/>
                  <a:pt x="3111" y="3349"/>
                </a:cubicBezTo>
                <a:cubicBezTo>
                  <a:pt x="3137" y="3322"/>
                  <a:pt x="3158" y="3293"/>
                  <a:pt x="3185" y="3266"/>
                </a:cubicBezTo>
                <a:cubicBezTo>
                  <a:pt x="3193" y="3242"/>
                  <a:pt x="3198" y="3196"/>
                  <a:pt x="3177" y="3176"/>
                </a:cubicBezTo>
                <a:cubicBezTo>
                  <a:pt x="3161" y="3160"/>
                  <a:pt x="3133" y="3164"/>
                  <a:pt x="3111" y="3159"/>
                </a:cubicBezTo>
                <a:cubicBezTo>
                  <a:pt x="3140" y="3140"/>
                  <a:pt x="3141" y="3122"/>
                  <a:pt x="3160" y="3094"/>
                </a:cubicBezTo>
                <a:cubicBezTo>
                  <a:pt x="3151" y="3058"/>
                  <a:pt x="3138" y="3049"/>
                  <a:pt x="3119" y="3019"/>
                </a:cubicBezTo>
                <a:cubicBezTo>
                  <a:pt x="3125" y="2953"/>
                  <a:pt x="3118" y="2928"/>
                  <a:pt x="3152" y="2880"/>
                </a:cubicBezTo>
                <a:cubicBezTo>
                  <a:pt x="3155" y="2872"/>
                  <a:pt x="3156" y="2863"/>
                  <a:pt x="3160" y="2855"/>
                </a:cubicBezTo>
                <a:cubicBezTo>
                  <a:pt x="3164" y="2848"/>
                  <a:pt x="3176" y="2846"/>
                  <a:pt x="3177" y="2838"/>
                </a:cubicBezTo>
                <a:cubicBezTo>
                  <a:pt x="3179" y="2822"/>
                  <a:pt x="3176" y="2804"/>
                  <a:pt x="3168" y="2789"/>
                </a:cubicBezTo>
                <a:cubicBezTo>
                  <a:pt x="3164" y="2780"/>
                  <a:pt x="3151" y="2779"/>
                  <a:pt x="3144" y="2773"/>
                </a:cubicBezTo>
                <a:cubicBezTo>
                  <a:pt x="3123" y="2756"/>
                  <a:pt x="3103" y="2695"/>
                  <a:pt x="3086" y="2690"/>
                </a:cubicBezTo>
                <a:cubicBezTo>
                  <a:pt x="3065" y="2684"/>
                  <a:pt x="3042" y="2685"/>
                  <a:pt x="3020" y="2682"/>
                </a:cubicBezTo>
                <a:cubicBezTo>
                  <a:pt x="3014" y="2576"/>
                  <a:pt x="3032" y="2543"/>
                  <a:pt x="2954" y="2493"/>
                </a:cubicBezTo>
                <a:cubicBezTo>
                  <a:pt x="2949" y="2501"/>
                  <a:pt x="2945" y="2511"/>
                  <a:pt x="2938" y="2518"/>
                </a:cubicBezTo>
                <a:cubicBezTo>
                  <a:pt x="2923" y="2531"/>
                  <a:pt x="2889" y="2550"/>
                  <a:pt x="2889" y="2550"/>
                </a:cubicBezTo>
                <a:cubicBezTo>
                  <a:pt x="2878" y="2547"/>
                  <a:pt x="2862" y="2552"/>
                  <a:pt x="2856" y="2542"/>
                </a:cubicBezTo>
                <a:cubicBezTo>
                  <a:pt x="2826" y="2493"/>
                  <a:pt x="2897" y="2526"/>
                  <a:pt x="2856" y="2485"/>
                </a:cubicBezTo>
                <a:cubicBezTo>
                  <a:pt x="2842" y="2471"/>
                  <a:pt x="2806" y="2452"/>
                  <a:pt x="2806" y="2452"/>
                </a:cubicBezTo>
                <a:cubicBezTo>
                  <a:pt x="2811" y="2419"/>
                  <a:pt x="2835" y="2354"/>
                  <a:pt x="2815" y="2320"/>
                </a:cubicBezTo>
                <a:cubicBezTo>
                  <a:pt x="2811" y="2312"/>
                  <a:pt x="2798" y="2315"/>
                  <a:pt x="2790" y="2312"/>
                </a:cubicBezTo>
                <a:cubicBezTo>
                  <a:pt x="2784" y="2293"/>
                  <a:pt x="2784" y="2281"/>
                  <a:pt x="2765" y="2271"/>
                </a:cubicBezTo>
                <a:cubicBezTo>
                  <a:pt x="2750" y="2263"/>
                  <a:pt x="2716" y="2254"/>
                  <a:pt x="2716" y="2254"/>
                </a:cubicBezTo>
                <a:cubicBezTo>
                  <a:pt x="2704" y="2219"/>
                  <a:pt x="2685" y="2197"/>
                  <a:pt x="2658" y="2172"/>
                </a:cubicBezTo>
                <a:cubicBezTo>
                  <a:pt x="2650" y="2129"/>
                  <a:pt x="2646" y="2126"/>
                  <a:pt x="2617" y="2098"/>
                </a:cubicBezTo>
                <a:cubicBezTo>
                  <a:pt x="2603" y="2101"/>
                  <a:pt x="2589" y="2100"/>
                  <a:pt x="2576" y="2106"/>
                </a:cubicBezTo>
                <a:cubicBezTo>
                  <a:pt x="2555" y="2115"/>
                  <a:pt x="2559" y="2130"/>
                  <a:pt x="2551" y="2147"/>
                </a:cubicBezTo>
                <a:cubicBezTo>
                  <a:pt x="2539" y="2172"/>
                  <a:pt x="2528" y="2194"/>
                  <a:pt x="2518" y="2221"/>
                </a:cubicBezTo>
                <a:cubicBezTo>
                  <a:pt x="2502" y="2218"/>
                  <a:pt x="2483" y="2221"/>
                  <a:pt x="2469" y="2213"/>
                </a:cubicBezTo>
                <a:cubicBezTo>
                  <a:pt x="2461" y="2209"/>
                  <a:pt x="2464" y="2196"/>
                  <a:pt x="2461" y="2188"/>
                </a:cubicBezTo>
                <a:cubicBezTo>
                  <a:pt x="2451" y="2158"/>
                  <a:pt x="2454" y="2168"/>
                  <a:pt x="2436" y="2139"/>
                </a:cubicBezTo>
                <a:cubicBezTo>
                  <a:pt x="2439" y="2123"/>
                  <a:pt x="2430" y="2100"/>
                  <a:pt x="2444" y="2090"/>
                </a:cubicBezTo>
                <a:cubicBezTo>
                  <a:pt x="2464" y="2076"/>
                  <a:pt x="2494" y="2088"/>
                  <a:pt x="2518" y="2081"/>
                </a:cubicBezTo>
                <a:cubicBezTo>
                  <a:pt x="2526" y="2079"/>
                  <a:pt x="2529" y="2070"/>
                  <a:pt x="2535" y="2065"/>
                </a:cubicBezTo>
                <a:cubicBezTo>
                  <a:pt x="2541" y="1990"/>
                  <a:pt x="2547" y="1970"/>
                  <a:pt x="2527" y="1909"/>
                </a:cubicBezTo>
                <a:cubicBezTo>
                  <a:pt x="2539" y="1896"/>
                  <a:pt x="2565" y="1893"/>
                  <a:pt x="2568" y="1876"/>
                </a:cubicBezTo>
                <a:cubicBezTo>
                  <a:pt x="2580" y="1808"/>
                  <a:pt x="2570" y="1810"/>
                  <a:pt x="2535" y="1785"/>
                </a:cubicBezTo>
                <a:cubicBezTo>
                  <a:pt x="2558" y="1749"/>
                  <a:pt x="2561" y="1742"/>
                  <a:pt x="2518" y="1728"/>
                </a:cubicBezTo>
                <a:cubicBezTo>
                  <a:pt x="2521" y="1720"/>
                  <a:pt x="2529" y="1712"/>
                  <a:pt x="2527" y="1703"/>
                </a:cubicBezTo>
                <a:cubicBezTo>
                  <a:pt x="2526" y="1695"/>
                  <a:pt x="2516" y="1691"/>
                  <a:pt x="2510" y="1686"/>
                </a:cubicBezTo>
                <a:cubicBezTo>
                  <a:pt x="2435" y="1630"/>
                  <a:pt x="2483" y="1676"/>
                  <a:pt x="2444" y="1637"/>
                </a:cubicBezTo>
                <a:cubicBezTo>
                  <a:pt x="2459" y="1532"/>
                  <a:pt x="2444" y="1556"/>
                  <a:pt x="2576" y="1547"/>
                </a:cubicBezTo>
                <a:cubicBezTo>
                  <a:pt x="2603" y="1529"/>
                  <a:pt x="2614" y="1507"/>
                  <a:pt x="2642" y="1489"/>
                </a:cubicBezTo>
                <a:cubicBezTo>
                  <a:pt x="2650" y="1492"/>
                  <a:pt x="2660" y="1491"/>
                  <a:pt x="2666" y="1497"/>
                </a:cubicBezTo>
                <a:cubicBezTo>
                  <a:pt x="2672" y="1503"/>
                  <a:pt x="2667" y="1519"/>
                  <a:pt x="2675" y="1522"/>
                </a:cubicBezTo>
                <a:cubicBezTo>
                  <a:pt x="2704" y="1532"/>
                  <a:pt x="2735" y="1527"/>
                  <a:pt x="2765" y="1530"/>
                </a:cubicBezTo>
                <a:cubicBezTo>
                  <a:pt x="2779" y="1527"/>
                  <a:pt x="2793" y="1528"/>
                  <a:pt x="2806" y="1522"/>
                </a:cubicBezTo>
                <a:cubicBezTo>
                  <a:pt x="2832" y="1511"/>
                  <a:pt x="2823" y="1486"/>
                  <a:pt x="2831" y="1464"/>
                </a:cubicBezTo>
                <a:cubicBezTo>
                  <a:pt x="2841" y="1437"/>
                  <a:pt x="2848" y="1440"/>
                  <a:pt x="2872" y="1431"/>
                </a:cubicBezTo>
                <a:cubicBezTo>
                  <a:pt x="2895" y="1410"/>
                  <a:pt x="2920" y="1408"/>
                  <a:pt x="2946" y="1390"/>
                </a:cubicBezTo>
                <a:cubicBezTo>
                  <a:pt x="2990" y="1434"/>
                  <a:pt x="2943" y="1467"/>
                  <a:pt x="3012" y="1489"/>
                </a:cubicBezTo>
                <a:cubicBezTo>
                  <a:pt x="3028" y="1486"/>
                  <a:pt x="3047" y="1491"/>
                  <a:pt x="3061" y="1481"/>
                </a:cubicBezTo>
                <a:cubicBezTo>
                  <a:pt x="3084" y="1465"/>
                  <a:pt x="3091" y="1434"/>
                  <a:pt x="3111" y="1415"/>
                </a:cubicBezTo>
                <a:cubicBezTo>
                  <a:pt x="3136" y="1492"/>
                  <a:pt x="3095" y="1380"/>
                  <a:pt x="3144" y="1464"/>
                </a:cubicBezTo>
                <a:cubicBezTo>
                  <a:pt x="3171" y="1511"/>
                  <a:pt x="3128" y="1489"/>
                  <a:pt x="3177" y="1505"/>
                </a:cubicBezTo>
                <a:cubicBezTo>
                  <a:pt x="3193" y="1502"/>
                  <a:pt x="3213" y="1507"/>
                  <a:pt x="3226" y="1497"/>
                </a:cubicBezTo>
                <a:cubicBezTo>
                  <a:pt x="3242" y="1485"/>
                  <a:pt x="3233" y="1458"/>
                  <a:pt x="3242" y="1440"/>
                </a:cubicBezTo>
                <a:cubicBezTo>
                  <a:pt x="3257" y="1410"/>
                  <a:pt x="3278" y="1400"/>
                  <a:pt x="3308" y="1390"/>
                </a:cubicBezTo>
                <a:cubicBezTo>
                  <a:pt x="3314" y="1385"/>
                  <a:pt x="3323" y="1381"/>
                  <a:pt x="3325" y="1374"/>
                </a:cubicBezTo>
                <a:cubicBezTo>
                  <a:pt x="3331" y="1356"/>
                  <a:pt x="3321" y="1331"/>
                  <a:pt x="3333" y="1316"/>
                </a:cubicBezTo>
                <a:cubicBezTo>
                  <a:pt x="3343" y="1302"/>
                  <a:pt x="3382" y="1300"/>
                  <a:pt x="3382" y="1300"/>
                </a:cubicBezTo>
                <a:cubicBezTo>
                  <a:pt x="3397" y="1258"/>
                  <a:pt x="3442" y="1240"/>
                  <a:pt x="3473" y="1209"/>
                </a:cubicBezTo>
                <a:cubicBezTo>
                  <a:pt x="3476" y="1201"/>
                  <a:pt x="3475" y="1190"/>
                  <a:pt x="3481" y="1184"/>
                </a:cubicBezTo>
                <a:cubicBezTo>
                  <a:pt x="3493" y="1172"/>
                  <a:pt x="3561" y="1165"/>
                  <a:pt x="3580" y="1160"/>
                </a:cubicBezTo>
                <a:cubicBezTo>
                  <a:pt x="3633" y="1177"/>
                  <a:pt x="3656" y="1193"/>
                  <a:pt x="3695" y="1234"/>
                </a:cubicBezTo>
                <a:cubicBezTo>
                  <a:pt x="3747" y="1217"/>
                  <a:pt x="3720" y="1183"/>
                  <a:pt x="3744" y="1143"/>
                </a:cubicBezTo>
                <a:cubicBezTo>
                  <a:pt x="3753" y="1128"/>
                  <a:pt x="3768" y="1117"/>
                  <a:pt x="3777" y="1102"/>
                </a:cubicBezTo>
                <a:cubicBezTo>
                  <a:pt x="3764" y="917"/>
                  <a:pt x="3791" y="1029"/>
                  <a:pt x="3728" y="962"/>
                </a:cubicBezTo>
                <a:cubicBezTo>
                  <a:pt x="3758" y="943"/>
                  <a:pt x="3758" y="926"/>
                  <a:pt x="3777" y="896"/>
                </a:cubicBezTo>
                <a:cubicBezTo>
                  <a:pt x="3780" y="882"/>
                  <a:pt x="3786" y="869"/>
                  <a:pt x="3786" y="855"/>
                </a:cubicBezTo>
                <a:cubicBezTo>
                  <a:pt x="3786" y="833"/>
                  <a:pt x="3758" y="725"/>
                  <a:pt x="3744" y="707"/>
                </a:cubicBezTo>
                <a:cubicBezTo>
                  <a:pt x="3732" y="692"/>
                  <a:pt x="3717" y="680"/>
                  <a:pt x="3703" y="666"/>
                </a:cubicBezTo>
                <a:cubicBezTo>
                  <a:pt x="3686" y="649"/>
                  <a:pt x="3644" y="640"/>
                  <a:pt x="3621" y="633"/>
                </a:cubicBezTo>
                <a:cubicBezTo>
                  <a:pt x="3606" y="556"/>
                  <a:pt x="3593" y="581"/>
                  <a:pt x="3514" y="567"/>
                </a:cubicBezTo>
                <a:cubicBezTo>
                  <a:pt x="3492" y="563"/>
                  <a:pt x="3448" y="551"/>
                  <a:pt x="3448" y="551"/>
                </a:cubicBezTo>
                <a:cubicBezTo>
                  <a:pt x="3421" y="522"/>
                  <a:pt x="3447" y="496"/>
                  <a:pt x="3432" y="452"/>
                </a:cubicBezTo>
                <a:cubicBezTo>
                  <a:pt x="3423" y="427"/>
                  <a:pt x="3378" y="416"/>
                  <a:pt x="3358" y="411"/>
                </a:cubicBezTo>
                <a:cubicBezTo>
                  <a:pt x="3268" y="416"/>
                  <a:pt x="3167" y="431"/>
                  <a:pt x="3078" y="403"/>
                </a:cubicBezTo>
                <a:cubicBezTo>
                  <a:pt x="3076" y="401"/>
                  <a:pt x="3029" y="375"/>
                  <a:pt x="3037" y="362"/>
                </a:cubicBezTo>
                <a:cubicBezTo>
                  <a:pt x="3045" y="349"/>
                  <a:pt x="3064" y="351"/>
                  <a:pt x="3078" y="345"/>
                </a:cubicBezTo>
                <a:close/>
              </a:path>
            </a:pathLst>
          </a:custGeom>
          <a:solidFill>
            <a:srgbClr val="92D050"/>
          </a:solidFill>
          <a:ln w="38100">
            <a:noFill/>
            <a:round/>
          </a:ln>
          <a:effectLst/>
        </p:spPr>
        <p:txBody>
          <a:bodyPr/>
          <a:lstStyle/>
          <a:p>
            <a:pPr>
              <a:defRPr/>
            </a:pPr>
            <a:endParaRPr lang="zh-CN" altLang="en-US" kern="0">
              <a:solidFill>
                <a:prstClr val="black"/>
              </a:solidFill>
            </a:endParaRPr>
          </a:p>
        </p:txBody>
      </p:sp>
      <p:grpSp>
        <p:nvGrpSpPr>
          <p:cNvPr id="128" name="组合 127"/>
          <p:cNvGrpSpPr/>
          <p:nvPr/>
        </p:nvGrpSpPr>
        <p:grpSpPr>
          <a:xfrm>
            <a:off x="2311424" y="2214842"/>
            <a:ext cx="5161544" cy="2143200"/>
            <a:chOff x="2311424" y="2214842"/>
            <a:chExt cx="5161544" cy="2143200"/>
          </a:xfrm>
        </p:grpSpPr>
        <p:cxnSp>
          <p:nvCxnSpPr>
            <p:cNvPr id="91" name="直接连接符 90"/>
            <p:cNvCxnSpPr>
              <a:endCxn id="71" idx="2"/>
            </p:cNvCxnSpPr>
            <p:nvPr/>
          </p:nvCxnSpPr>
          <p:spPr>
            <a:xfrm flipV="1">
              <a:off x="2311424" y="3645105"/>
              <a:ext cx="3697392" cy="68242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a:endCxn id="73" idx="3"/>
            </p:cNvCxnSpPr>
            <p:nvPr/>
          </p:nvCxnSpPr>
          <p:spPr>
            <a:xfrm flipV="1">
              <a:off x="2339752" y="2214842"/>
              <a:ext cx="5133216" cy="214320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65" name="椭圆 64"/>
          <p:cNvSpPr/>
          <p:nvPr/>
        </p:nvSpPr>
        <p:spPr bwMode="auto">
          <a:xfrm>
            <a:off x="6658013" y="5012134"/>
            <a:ext cx="247200" cy="219337"/>
          </a:xfrm>
          <a:prstGeom prst="ellipse">
            <a:avLst/>
          </a:prstGeom>
          <a:gradFill>
            <a:gsLst>
              <a:gs pos="0">
                <a:srgbClr val="009900"/>
              </a:gs>
              <a:gs pos="80000">
                <a:srgbClr val="FFFF00"/>
              </a:gs>
              <a:gs pos="100000">
                <a:srgbClr val="FFFF00"/>
              </a:gs>
            </a:gsLst>
          </a:gradFill>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zh-CN" altLang="en-US" sz="2400">
              <a:solidFill>
                <a:prstClr val="white"/>
              </a:solidFill>
              <a:effectLst>
                <a:outerShdw blurRad="38100" dist="38100" dir="2700000" algn="tl">
                  <a:srgbClr val="000000">
                    <a:alpha val="43137"/>
                  </a:srgbClr>
                </a:outerShdw>
              </a:effectLst>
            </a:endParaRPr>
          </a:p>
        </p:txBody>
      </p:sp>
      <p:sp>
        <p:nvSpPr>
          <p:cNvPr id="66" name="椭圆 65"/>
          <p:cNvSpPr/>
          <p:nvPr/>
        </p:nvSpPr>
        <p:spPr bwMode="auto">
          <a:xfrm>
            <a:off x="5044154" y="4485495"/>
            <a:ext cx="247200" cy="221623"/>
          </a:xfrm>
          <a:prstGeom prst="ellipse">
            <a:avLst/>
          </a:prstGeom>
          <a:gradFill>
            <a:gsLst>
              <a:gs pos="0">
                <a:srgbClr val="009900"/>
              </a:gs>
              <a:gs pos="80000">
                <a:srgbClr val="FFFF00"/>
              </a:gs>
              <a:gs pos="100000">
                <a:srgbClr val="FFFF00"/>
              </a:gs>
            </a:gsLst>
          </a:gradFill>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zh-CN" altLang="en-US" sz="2400">
              <a:solidFill>
                <a:prstClr val="white"/>
              </a:solidFill>
              <a:effectLst>
                <a:outerShdw blurRad="38100" dist="38100" dir="2700000" algn="tl">
                  <a:srgbClr val="000000">
                    <a:alpha val="43137"/>
                  </a:srgbClr>
                </a:outerShdw>
              </a:effectLst>
            </a:endParaRPr>
          </a:p>
        </p:txBody>
      </p:sp>
      <p:sp>
        <p:nvSpPr>
          <p:cNvPr id="67" name="椭圆 66"/>
          <p:cNvSpPr/>
          <p:nvPr/>
        </p:nvSpPr>
        <p:spPr bwMode="auto">
          <a:xfrm>
            <a:off x="6587802" y="655116"/>
            <a:ext cx="245380" cy="219337"/>
          </a:xfrm>
          <a:prstGeom prst="ellipse">
            <a:avLst/>
          </a:prstGeom>
          <a:gradFill>
            <a:gsLst>
              <a:gs pos="0">
                <a:srgbClr val="009900"/>
              </a:gs>
              <a:gs pos="80000">
                <a:srgbClr val="FFFF00"/>
              </a:gs>
              <a:gs pos="100000">
                <a:srgbClr val="FFFF00"/>
              </a:gs>
            </a:gsLst>
          </a:gradFill>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zh-CN" altLang="en-US" sz="2400">
              <a:solidFill>
                <a:prstClr val="white"/>
              </a:solidFill>
              <a:effectLst>
                <a:outerShdw blurRad="38100" dist="38100" dir="2700000" algn="tl">
                  <a:srgbClr val="000000">
                    <a:alpha val="43137"/>
                  </a:srgbClr>
                </a:outerShdw>
              </a:effectLst>
            </a:endParaRPr>
          </a:p>
        </p:txBody>
      </p:sp>
      <p:sp>
        <p:nvSpPr>
          <p:cNvPr id="68" name="椭圆 67"/>
          <p:cNvSpPr/>
          <p:nvPr/>
        </p:nvSpPr>
        <p:spPr bwMode="auto">
          <a:xfrm>
            <a:off x="7540550" y="1013824"/>
            <a:ext cx="245382" cy="221622"/>
          </a:xfrm>
          <a:prstGeom prst="ellipse">
            <a:avLst/>
          </a:prstGeom>
          <a:gradFill>
            <a:gsLst>
              <a:gs pos="0">
                <a:srgbClr val="009900"/>
              </a:gs>
              <a:gs pos="80000">
                <a:srgbClr val="FFFF00"/>
              </a:gs>
              <a:gs pos="100000">
                <a:srgbClr val="FFFF00"/>
              </a:gs>
            </a:gsLst>
          </a:gradFill>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zh-CN" altLang="en-US" sz="2400">
              <a:solidFill>
                <a:prstClr val="white"/>
              </a:solidFill>
              <a:effectLst>
                <a:outerShdw blurRad="38100" dist="38100" dir="2700000" algn="tl">
                  <a:srgbClr val="000000">
                    <a:alpha val="43137"/>
                  </a:srgbClr>
                </a:outerShdw>
              </a:effectLst>
            </a:endParaRPr>
          </a:p>
        </p:txBody>
      </p:sp>
      <p:sp>
        <p:nvSpPr>
          <p:cNvPr id="69" name="椭圆 68"/>
          <p:cNvSpPr/>
          <p:nvPr/>
        </p:nvSpPr>
        <p:spPr bwMode="auto">
          <a:xfrm>
            <a:off x="6917436" y="5653336"/>
            <a:ext cx="247200" cy="219337"/>
          </a:xfrm>
          <a:prstGeom prst="ellipse">
            <a:avLst/>
          </a:prstGeom>
          <a:gradFill>
            <a:gsLst>
              <a:gs pos="0">
                <a:srgbClr val="009900"/>
              </a:gs>
              <a:gs pos="80000">
                <a:srgbClr val="FFFF00"/>
              </a:gs>
              <a:gs pos="100000">
                <a:srgbClr val="FFFF00"/>
              </a:gs>
            </a:gsLst>
          </a:gradFill>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zh-CN" altLang="en-US" sz="2400">
              <a:solidFill>
                <a:prstClr val="white"/>
              </a:solidFill>
              <a:effectLst>
                <a:outerShdw blurRad="38100" dist="38100" dir="2700000" algn="tl">
                  <a:srgbClr val="000000">
                    <a:alpha val="43137"/>
                  </a:srgbClr>
                </a:outerShdw>
              </a:effectLst>
            </a:endParaRPr>
          </a:p>
        </p:txBody>
      </p:sp>
      <p:sp>
        <p:nvSpPr>
          <p:cNvPr id="70" name="椭圆 69"/>
          <p:cNvSpPr/>
          <p:nvPr/>
        </p:nvSpPr>
        <p:spPr bwMode="auto">
          <a:xfrm>
            <a:off x="6448037" y="4183508"/>
            <a:ext cx="247200" cy="219337"/>
          </a:xfrm>
          <a:prstGeom prst="ellipse">
            <a:avLst/>
          </a:prstGeom>
          <a:gradFill>
            <a:gsLst>
              <a:gs pos="0">
                <a:srgbClr val="009900"/>
              </a:gs>
              <a:gs pos="80000">
                <a:srgbClr val="FFFF00"/>
              </a:gs>
              <a:gs pos="100000">
                <a:srgbClr val="FFFF00"/>
              </a:gs>
            </a:gsLst>
          </a:gradFill>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zh-CN" altLang="en-US" sz="2400">
              <a:solidFill>
                <a:prstClr val="white"/>
              </a:solidFill>
              <a:effectLst>
                <a:outerShdw blurRad="38100" dist="38100" dir="2700000" algn="tl">
                  <a:srgbClr val="000000">
                    <a:alpha val="43137"/>
                  </a:srgbClr>
                </a:outerShdw>
              </a:effectLst>
            </a:endParaRPr>
          </a:p>
        </p:txBody>
      </p:sp>
      <p:sp>
        <p:nvSpPr>
          <p:cNvPr id="71" name="椭圆 70"/>
          <p:cNvSpPr/>
          <p:nvPr/>
        </p:nvSpPr>
        <p:spPr bwMode="auto">
          <a:xfrm>
            <a:off x="6008816" y="3535436"/>
            <a:ext cx="247200" cy="219337"/>
          </a:xfrm>
          <a:prstGeom prst="ellipse">
            <a:avLst/>
          </a:prstGeom>
          <a:gradFill>
            <a:gsLst>
              <a:gs pos="0">
                <a:srgbClr val="009900"/>
              </a:gs>
              <a:gs pos="80000">
                <a:srgbClr val="FFFF00"/>
              </a:gs>
              <a:gs pos="100000">
                <a:srgbClr val="FFFF00"/>
              </a:gs>
            </a:gsLst>
          </a:gradFill>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zh-CN" altLang="en-US" sz="2400">
              <a:solidFill>
                <a:prstClr val="white"/>
              </a:solidFill>
              <a:effectLst>
                <a:outerShdw blurRad="38100" dist="38100" dir="2700000" algn="tl">
                  <a:srgbClr val="000000">
                    <a:alpha val="43137"/>
                  </a:srgbClr>
                </a:outerShdw>
              </a:effectLst>
            </a:endParaRPr>
          </a:p>
        </p:txBody>
      </p:sp>
      <p:sp>
        <p:nvSpPr>
          <p:cNvPr id="72" name="椭圆 71"/>
          <p:cNvSpPr/>
          <p:nvPr/>
        </p:nvSpPr>
        <p:spPr bwMode="auto">
          <a:xfrm>
            <a:off x="8043126" y="1576375"/>
            <a:ext cx="247200" cy="219337"/>
          </a:xfrm>
          <a:prstGeom prst="ellipse">
            <a:avLst/>
          </a:prstGeom>
          <a:gradFill>
            <a:gsLst>
              <a:gs pos="0">
                <a:srgbClr val="009900"/>
              </a:gs>
              <a:gs pos="80000">
                <a:srgbClr val="FFFF00"/>
              </a:gs>
              <a:gs pos="100000">
                <a:srgbClr val="FFFF00"/>
              </a:gs>
            </a:gsLst>
          </a:gradFill>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zh-CN" altLang="en-US" sz="2400">
              <a:solidFill>
                <a:prstClr val="white"/>
              </a:solidFill>
              <a:effectLst>
                <a:outerShdw blurRad="38100" dist="38100" dir="2700000" algn="tl">
                  <a:srgbClr val="000000">
                    <a:alpha val="43137"/>
                  </a:srgbClr>
                </a:outerShdw>
              </a:effectLst>
            </a:endParaRPr>
          </a:p>
        </p:txBody>
      </p:sp>
      <p:sp>
        <p:nvSpPr>
          <p:cNvPr id="73" name="椭圆 72"/>
          <p:cNvSpPr/>
          <p:nvPr/>
        </p:nvSpPr>
        <p:spPr bwMode="auto">
          <a:xfrm>
            <a:off x="7436766" y="2027626"/>
            <a:ext cx="247200" cy="219337"/>
          </a:xfrm>
          <a:prstGeom prst="ellipse">
            <a:avLst/>
          </a:prstGeom>
          <a:gradFill>
            <a:gsLst>
              <a:gs pos="0">
                <a:srgbClr val="009900"/>
              </a:gs>
              <a:gs pos="80000">
                <a:srgbClr val="FFFF00"/>
              </a:gs>
              <a:gs pos="100000">
                <a:srgbClr val="FFFF00"/>
              </a:gs>
            </a:gsLst>
          </a:gradFill>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zh-CN" altLang="en-US" sz="2400">
              <a:solidFill>
                <a:prstClr val="white"/>
              </a:solidFill>
              <a:effectLst>
                <a:outerShdw blurRad="38100" dist="38100" dir="2700000" algn="tl">
                  <a:srgbClr val="000000">
                    <a:alpha val="43137"/>
                  </a:srgbClr>
                </a:outerShdw>
              </a:effectLst>
            </a:endParaRPr>
          </a:p>
        </p:txBody>
      </p:sp>
      <p:sp>
        <p:nvSpPr>
          <p:cNvPr id="74" name="椭圆 73"/>
          <p:cNvSpPr/>
          <p:nvPr/>
        </p:nvSpPr>
        <p:spPr bwMode="auto">
          <a:xfrm>
            <a:off x="6829471" y="1913153"/>
            <a:ext cx="247200" cy="219337"/>
          </a:xfrm>
          <a:prstGeom prst="ellipse">
            <a:avLst/>
          </a:prstGeom>
          <a:gradFill>
            <a:gsLst>
              <a:gs pos="0">
                <a:srgbClr val="009900"/>
              </a:gs>
              <a:gs pos="80000">
                <a:srgbClr val="FFFF00"/>
              </a:gs>
              <a:gs pos="100000">
                <a:srgbClr val="FFFF00"/>
              </a:gs>
            </a:gsLst>
          </a:gradFill>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zh-CN" altLang="en-US" sz="2400">
              <a:solidFill>
                <a:prstClr val="white"/>
              </a:solidFill>
              <a:effectLst>
                <a:outerShdw blurRad="38100" dist="38100" dir="2700000" algn="tl">
                  <a:srgbClr val="000000">
                    <a:alpha val="43137"/>
                  </a:srgbClr>
                </a:outerShdw>
              </a:effectLst>
            </a:endParaRPr>
          </a:p>
        </p:txBody>
      </p:sp>
      <p:sp>
        <p:nvSpPr>
          <p:cNvPr id="76" name="椭圆 75"/>
          <p:cNvSpPr/>
          <p:nvPr/>
        </p:nvSpPr>
        <p:spPr bwMode="auto">
          <a:xfrm>
            <a:off x="4379731" y="4597449"/>
            <a:ext cx="247200" cy="219337"/>
          </a:xfrm>
          <a:prstGeom prst="ellipse">
            <a:avLst/>
          </a:prstGeom>
          <a:gradFill>
            <a:gsLst>
              <a:gs pos="0">
                <a:srgbClr val="FFC000"/>
              </a:gs>
              <a:gs pos="80000">
                <a:srgbClr val="FFFF00"/>
              </a:gs>
              <a:gs pos="100000">
                <a:srgbClr val="FFFF00"/>
              </a:gs>
            </a:gsLst>
          </a:gradFill>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zh-CN" altLang="en-US" sz="2400">
              <a:solidFill>
                <a:prstClr val="white"/>
              </a:solidFill>
              <a:effectLst>
                <a:outerShdw blurRad="38100" dist="38100" dir="2700000" algn="tl">
                  <a:srgbClr val="000000">
                    <a:alpha val="43137"/>
                  </a:srgbClr>
                </a:outerShdw>
              </a:effectLst>
            </a:endParaRPr>
          </a:p>
        </p:txBody>
      </p:sp>
      <p:sp>
        <p:nvSpPr>
          <p:cNvPr id="77" name="椭圆 76"/>
          <p:cNvSpPr/>
          <p:nvPr/>
        </p:nvSpPr>
        <p:spPr bwMode="auto">
          <a:xfrm>
            <a:off x="5803206" y="4327524"/>
            <a:ext cx="247200" cy="219337"/>
          </a:xfrm>
          <a:prstGeom prst="ellipse">
            <a:avLst/>
          </a:prstGeom>
          <a:gradFill>
            <a:gsLst>
              <a:gs pos="0">
                <a:srgbClr val="009900"/>
              </a:gs>
              <a:gs pos="80000">
                <a:srgbClr val="FFFF00"/>
              </a:gs>
              <a:gs pos="100000">
                <a:srgbClr val="FFFF00"/>
              </a:gs>
            </a:gsLst>
          </a:gradFill>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zh-CN" altLang="en-US" sz="2400">
              <a:solidFill>
                <a:prstClr val="white"/>
              </a:solidFill>
              <a:effectLst>
                <a:outerShdw blurRad="38100" dist="38100" dir="2700000" algn="tl">
                  <a:srgbClr val="000000">
                    <a:alpha val="43137"/>
                  </a:srgbClr>
                </a:outerShdw>
              </a:effectLst>
            </a:endParaRPr>
          </a:p>
        </p:txBody>
      </p:sp>
      <p:sp>
        <p:nvSpPr>
          <p:cNvPr id="78" name="椭圆 77"/>
          <p:cNvSpPr/>
          <p:nvPr/>
        </p:nvSpPr>
        <p:spPr bwMode="auto">
          <a:xfrm>
            <a:off x="5542724" y="3935896"/>
            <a:ext cx="247200" cy="219337"/>
          </a:xfrm>
          <a:prstGeom prst="ellipse">
            <a:avLst/>
          </a:prstGeom>
          <a:gradFill>
            <a:gsLst>
              <a:gs pos="0">
                <a:srgbClr val="009900"/>
              </a:gs>
              <a:gs pos="80000">
                <a:srgbClr val="FFFF00"/>
              </a:gs>
              <a:gs pos="100000">
                <a:srgbClr val="FFFF00"/>
              </a:gs>
            </a:gsLst>
          </a:gradFill>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zh-CN" altLang="en-US" sz="2400">
              <a:solidFill>
                <a:prstClr val="white"/>
              </a:solidFill>
              <a:effectLst>
                <a:outerShdw blurRad="38100" dist="38100" dir="2700000" algn="tl">
                  <a:srgbClr val="000000">
                    <a:alpha val="43137"/>
                  </a:srgbClr>
                </a:outerShdw>
              </a:effectLst>
            </a:endParaRPr>
          </a:p>
        </p:txBody>
      </p:sp>
      <p:sp>
        <p:nvSpPr>
          <p:cNvPr id="79" name="椭圆 78"/>
          <p:cNvSpPr/>
          <p:nvPr/>
        </p:nvSpPr>
        <p:spPr bwMode="auto">
          <a:xfrm>
            <a:off x="5738870" y="2884051"/>
            <a:ext cx="247200" cy="219337"/>
          </a:xfrm>
          <a:prstGeom prst="ellipse">
            <a:avLst/>
          </a:prstGeom>
          <a:gradFill>
            <a:gsLst>
              <a:gs pos="0">
                <a:srgbClr val="FFC000"/>
              </a:gs>
              <a:gs pos="80000">
                <a:srgbClr val="FFFF00"/>
              </a:gs>
              <a:gs pos="100000">
                <a:srgbClr val="FFFF00"/>
              </a:gs>
            </a:gsLst>
          </a:gradFill>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zh-CN" altLang="en-US" sz="2400">
              <a:solidFill>
                <a:prstClr val="white"/>
              </a:solidFill>
              <a:effectLst>
                <a:outerShdw blurRad="38100" dist="38100" dir="2700000" algn="tl">
                  <a:srgbClr val="000000">
                    <a:alpha val="43137"/>
                  </a:srgbClr>
                </a:outerShdw>
              </a:effectLst>
            </a:endParaRPr>
          </a:p>
        </p:txBody>
      </p:sp>
      <p:sp>
        <p:nvSpPr>
          <p:cNvPr id="80" name="椭圆 79"/>
          <p:cNvSpPr/>
          <p:nvPr/>
        </p:nvSpPr>
        <p:spPr bwMode="auto">
          <a:xfrm>
            <a:off x="6152113" y="2359819"/>
            <a:ext cx="247200" cy="219337"/>
          </a:xfrm>
          <a:prstGeom prst="ellipse">
            <a:avLst/>
          </a:prstGeom>
          <a:gradFill>
            <a:gsLst>
              <a:gs pos="0">
                <a:srgbClr val="009900"/>
              </a:gs>
              <a:gs pos="80000">
                <a:srgbClr val="FFFF00"/>
              </a:gs>
              <a:gs pos="100000">
                <a:srgbClr val="FFFF00"/>
              </a:gs>
            </a:gsLst>
          </a:gradFill>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zh-CN" altLang="en-US" sz="2400">
              <a:solidFill>
                <a:prstClr val="white"/>
              </a:solidFill>
              <a:effectLst>
                <a:outerShdw blurRad="38100" dist="38100" dir="2700000" algn="tl">
                  <a:srgbClr val="000000">
                    <a:alpha val="43137"/>
                  </a:srgbClr>
                </a:outerShdw>
              </a:effectLst>
            </a:endParaRPr>
          </a:p>
        </p:txBody>
      </p:sp>
      <p:sp>
        <p:nvSpPr>
          <p:cNvPr id="81" name="椭圆 80"/>
          <p:cNvSpPr/>
          <p:nvPr/>
        </p:nvSpPr>
        <p:spPr bwMode="auto">
          <a:xfrm>
            <a:off x="4948174" y="3809010"/>
            <a:ext cx="247200" cy="219337"/>
          </a:xfrm>
          <a:prstGeom prst="ellipse">
            <a:avLst/>
          </a:prstGeom>
          <a:gradFill>
            <a:gsLst>
              <a:gs pos="0">
                <a:srgbClr val="FFC000"/>
              </a:gs>
              <a:gs pos="80000">
                <a:srgbClr val="FFFF00"/>
              </a:gs>
              <a:gs pos="100000">
                <a:srgbClr val="FFFF00"/>
              </a:gs>
            </a:gsLst>
          </a:gradFill>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zh-CN" altLang="en-US" sz="2400">
              <a:solidFill>
                <a:prstClr val="white"/>
              </a:solidFill>
              <a:effectLst>
                <a:outerShdw blurRad="38100" dist="38100" dir="2700000" algn="tl">
                  <a:srgbClr val="000000">
                    <a:alpha val="43137"/>
                  </a:srgbClr>
                </a:outerShdw>
              </a:effectLst>
            </a:endParaRPr>
          </a:p>
        </p:txBody>
      </p:sp>
      <p:sp>
        <p:nvSpPr>
          <p:cNvPr id="82" name="椭圆 81"/>
          <p:cNvSpPr/>
          <p:nvPr/>
        </p:nvSpPr>
        <p:spPr bwMode="auto">
          <a:xfrm>
            <a:off x="2777851" y="3244091"/>
            <a:ext cx="247200" cy="219337"/>
          </a:xfrm>
          <a:prstGeom prst="ellipse">
            <a:avLst/>
          </a:prstGeom>
          <a:gradFill>
            <a:gsLst>
              <a:gs pos="0">
                <a:srgbClr val="FFC000"/>
              </a:gs>
              <a:gs pos="80000">
                <a:srgbClr val="FFFF00"/>
              </a:gs>
              <a:gs pos="100000">
                <a:srgbClr val="FFFF00"/>
              </a:gs>
            </a:gsLst>
          </a:gradFill>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zh-CN" altLang="en-US" sz="2400">
              <a:solidFill>
                <a:prstClr val="white"/>
              </a:solidFill>
              <a:effectLst>
                <a:outerShdw blurRad="38100" dist="38100" dir="2700000" algn="tl">
                  <a:srgbClr val="000000">
                    <a:alpha val="43137"/>
                  </a:srgbClr>
                </a:outerShdw>
              </a:effectLst>
            </a:endParaRPr>
          </a:p>
        </p:txBody>
      </p:sp>
      <p:sp>
        <p:nvSpPr>
          <p:cNvPr id="46" name="矩形 45"/>
          <p:cNvSpPr/>
          <p:nvPr/>
        </p:nvSpPr>
        <p:spPr bwMode="auto">
          <a:xfrm>
            <a:off x="6308768" y="5214292"/>
            <a:ext cx="750257" cy="310072"/>
          </a:xfrm>
          <a:prstGeom prst="rect">
            <a:avLst/>
          </a:prstGeom>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800" b="1" spc="50" dirty="0">
                <a:ln w="11430"/>
                <a:gradFill>
                  <a:gsLst>
                    <a:gs pos="25000">
                      <a:srgbClr val="FF0000"/>
                    </a:gs>
                    <a:gs pos="100000">
                      <a:srgbClr val="C00000"/>
                    </a:gs>
                  </a:gsLst>
                  <a:lin ang="5400000"/>
                </a:gra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酉阳</a:t>
            </a:r>
          </a:p>
        </p:txBody>
      </p:sp>
      <p:sp>
        <p:nvSpPr>
          <p:cNvPr id="47" name="矩形 46"/>
          <p:cNvSpPr/>
          <p:nvPr/>
        </p:nvSpPr>
        <p:spPr bwMode="auto">
          <a:xfrm>
            <a:off x="5477927" y="4487321"/>
            <a:ext cx="750257" cy="310072"/>
          </a:xfrm>
          <a:prstGeom prst="rect">
            <a:avLst/>
          </a:prstGeom>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800" b="1" spc="50" dirty="0">
                <a:ln w="11430"/>
                <a:gradFill>
                  <a:gsLst>
                    <a:gs pos="25000">
                      <a:srgbClr val="FF0000"/>
                    </a:gs>
                    <a:gs pos="100000">
                      <a:srgbClr val="C00000"/>
                    </a:gs>
                  </a:gsLst>
                  <a:lin ang="5400000"/>
                </a:gra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彭水</a:t>
            </a:r>
          </a:p>
        </p:txBody>
      </p:sp>
      <p:sp>
        <p:nvSpPr>
          <p:cNvPr id="48" name="矩形 47"/>
          <p:cNvSpPr/>
          <p:nvPr/>
        </p:nvSpPr>
        <p:spPr bwMode="auto">
          <a:xfrm>
            <a:off x="5694576" y="3703964"/>
            <a:ext cx="750257" cy="310072"/>
          </a:xfrm>
          <a:prstGeom prst="rect">
            <a:avLst/>
          </a:prstGeom>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800" b="1" spc="50" dirty="0">
                <a:ln w="11430"/>
                <a:gradFill>
                  <a:gsLst>
                    <a:gs pos="25000">
                      <a:srgbClr val="FF0000"/>
                    </a:gs>
                    <a:gs pos="100000">
                      <a:srgbClr val="C00000"/>
                    </a:gs>
                  </a:gsLst>
                  <a:lin ang="5400000"/>
                </a:gra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石柱</a:t>
            </a:r>
          </a:p>
        </p:txBody>
      </p:sp>
      <p:sp>
        <p:nvSpPr>
          <p:cNvPr id="49" name="矩形 48"/>
          <p:cNvSpPr/>
          <p:nvPr/>
        </p:nvSpPr>
        <p:spPr bwMode="auto">
          <a:xfrm>
            <a:off x="6412474" y="812199"/>
            <a:ext cx="596035" cy="310072"/>
          </a:xfrm>
          <a:prstGeom prst="rect">
            <a:avLst/>
          </a:prstGeom>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800" b="1" spc="50" dirty="0">
                <a:ln w="11430"/>
                <a:gradFill>
                  <a:gsLst>
                    <a:gs pos="25000">
                      <a:srgbClr val="FF0000"/>
                    </a:gs>
                    <a:gs pos="100000">
                      <a:srgbClr val="C00000"/>
                    </a:gs>
                  </a:gsLst>
                  <a:lin ang="5400000"/>
                </a:gra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城口</a:t>
            </a:r>
          </a:p>
        </p:txBody>
      </p:sp>
      <p:sp>
        <p:nvSpPr>
          <p:cNvPr id="50" name="矩形 49"/>
          <p:cNvSpPr/>
          <p:nvPr/>
        </p:nvSpPr>
        <p:spPr bwMode="auto">
          <a:xfrm>
            <a:off x="6938538" y="969036"/>
            <a:ext cx="659350" cy="310072"/>
          </a:xfrm>
          <a:prstGeom prst="rect">
            <a:avLst/>
          </a:prstGeom>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800" b="1" spc="50" dirty="0">
                <a:ln w="11430"/>
                <a:gradFill>
                  <a:gsLst>
                    <a:gs pos="25000">
                      <a:srgbClr val="FF0000"/>
                    </a:gs>
                    <a:gs pos="100000">
                      <a:srgbClr val="C00000"/>
                    </a:gs>
                  </a:gsLst>
                  <a:lin ang="5400000"/>
                </a:gra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巫溪</a:t>
            </a:r>
          </a:p>
        </p:txBody>
      </p:sp>
      <p:sp>
        <p:nvSpPr>
          <p:cNvPr id="51" name="矩形 50"/>
          <p:cNvSpPr/>
          <p:nvPr/>
        </p:nvSpPr>
        <p:spPr bwMode="auto">
          <a:xfrm>
            <a:off x="7529980" y="1447204"/>
            <a:ext cx="659350" cy="310072"/>
          </a:xfrm>
          <a:prstGeom prst="rect">
            <a:avLst/>
          </a:prstGeom>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800" b="1" spc="50" dirty="0">
                <a:ln w="11430"/>
                <a:gradFill>
                  <a:gsLst>
                    <a:gs pos="25000">
                      <a:srgbClr val="FF0000"/>
                    </a:gs>
                    <a:gs pos="100000">
                      <a:srgbClr val="C00000"/>
                    </a:gs>
                  </a:gsLst>
                  <a:lin ang="5400000"/>
                </a:gra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巫山</a:t>
            </a:r>
          </a:p>
        </p:txBody>
      </p:sp>
      <p:sp>
        <p:nvSpPr>
          <p:cNvPr id="52" name="矩形 51"/>
          <p:cNvSpPr/>
          <p:nvPr/>
        </p:nvSpPr>
        <p:spPr bwMode="auto">
          <a:xfrm>
            <a:off x="7153010" y="2217252"/>
            <a:ext cx="659350" cy="310072"/>
          </a:xfrm>
          <a:prstGeom prst="rect">
            <a:avLst/>
          </a:prstGeom>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800" b="1" spc="50" dirty="0">
                <a:ln w="11430"/>
                <a:gradFill>
                  <a:gsLst>
                    <a:gs pos="25000">
                      <a:srgbClr val="FF0000"/>
                    </a:gs>
                    <a:gs pos="100000">
                      <a:srgbClr val="C00000"/>
                    </a:gs>
                  </a:gsLst>
                  <a:lin ang="5400000"/>
                </a:gra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奉节</a:t>
            </a:r>
          </a:p>
        </p:txBody>
      </p:sp>
      <p:sp>
        <p:nvSpPr>
          <p:cNvPr id="53" name="矩形 52"/>
          <p:cNvSpPr/>
          <p:nvPr/>
        </p:nvSpPr>
        <p:spPr bwMode="auto">
          <a:xfrm>
            <a:off x="6576946" y="2110816"/>
            <a:ext cx="659350" cy="310072"/>
          </a:xfrm>
          <a:prstGeom prst="rect">
            <a:avLst/>
          </a:prstGeom>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800" b="1" spc="50" dirty="0">
                <a:ln w="11430"/>
                <a:gradFill>
                  <a:gsLst>
                    <a:gs pos="25000">
                      <a:srgbClr val="FF0000"/>
                    </a:gs>
                    <a:gs pos="100000">
                      <a:srgbClr val="C00000"/>
                    </a:gs>
                  </a:gsLst>
                  <a:lin ang="5400000"/>
                </a:gra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云阳</a:t>
            </a:r>
          </a:p>
        </p:txBody>
      </p:sp>
      <p:sp>
        <p:nvSpPr>
          <p:cNvPr id="55" name="矩形 54"/>
          <p:cNvSpPr/>
          <p:nvPr/>
        </p:nvSpPr>
        <p:spPr bwMode="auto">
          <a:xfrm>
            <a:off x="6588224" y="5817652"/>
            <a:ext cx="750257" cy="310072"/>
          </a:xfrm>
          <a:prstGeom prst="rect">
            <a:avLst/>
          </a:prstGeom>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800" b="1" spc="50" dirty="0">
                <a:ln w="11430"/>
                <a:gradFill>
                  <a:gsLst>
                    <a:gs pos="25000">
                      <a:srgbClr val="FF0000"/>
                    </a:gs>
                    <a:gs pos="100000">
                      <a:srgbClr val="C00000"/>
                    </a:gs>
                  </a:gsLst>
                  <a:lin ang="5400000"/>
                </a:gra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秀山</a:t>
            </a:r>
          </a:p>
        </p:txBody>
      </p:sp>
      <p:sp>
        <p:nvSpPr>
          <p:cNvPr id="56" name="矩形 55"/>
          <p:cNvSpPr/>
          <p:nvPr/>
        </p:nvSpPr>
        <p:spPr bwMode="auto">
          <a:xfrm>
            <a:off x="6198007" y="4412408"/>
            <a:ext cx="750257" cy="310072"/>
          </a:xfrm>
          <a:prstGeom prst="rect">
            <a:avLst/>
          </a:prstGeom>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800" b="1" spc="50" dirty="0">
                <a:ln w="11430"/>
                <a:gradFill>
                  <a:gsLst>
                    <a:gs pos="25000">
                      <a:srgbClr val="FF0000"/>
                    </a:gs>
                    <a:gs pos="100000">
                      <a:srgbClr val="C00000"/>
                    </a:gs>
                  </a:gsLst>
                  <a:lin ang="5400000"/>
                </a:gra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黔江</a:t>
            </a:r>
          </a:p>
        </p:txBody>
      </p:sp>
      <p:sp>
        <p:nvSpPr>
          <p:cNvPr id="57" name="矩形 56"/>
          <p:cNvSpPr/>
          <p:nvPr/>
        </p:nvSpPr>
        <p:spPr bwMode="auto">
          <a:xfrm>
            <a:off x="4684914" y="4631809"/>
            <a:ext cx="750257" cy="310072"/>
          </a:xfrm>
          <a:prstGeom prst="rect">
            <a:avLst/>
          </a:prstGeom>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800" b="1" spc="50" dirty="0">
                <a:ln w="11430"/>
                <a:gradFill>
                  <a:gsLst>
                    <a:gs pos="25000">
                      <a:srgbClr val="FF0000"/>
                    </a:gs>
                    <a:gs pos="100000">
                      <a:srgbClr val="C00000"/>
                    </a:gs>
                  </a:gsLst>
                  <a:lin ang="5400000"/>
                </a:gra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武隆</a:t>
            </a:r>
          </a:p>
        </p:txBody>
      </p:sp>
      <p:sp>
        <p:nvSpPr>
          <p:cNvPr id="58" name="矩形 57"/>
          <p:cNvSpPr/>
          <p:nvPr/>
        </p:nvSpPr>
        <p:spPr bwMode="auto">
          <a:xfrm>
            <a:off x="3931549" y="4365076"/>
            <a:ext cx="750257" cy="310072"/>
          </a:xfrm>
          <a:prstGeom prst="rect">
            <a:avLst/>
          </a:prstGeom>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800" b="1" spc="50" dirty="0">
                <a:ln w="11430"/>
                <a:gradFill>
                  <a:gsLst>
                    <a:gs pos="25000">
                      <a:srgbClr val="FF0000"/>
                    </a:gs>
                    <a:gs pos="100000">
                      <a:srgbClr val="C00000"/>
                    </a:gs>
                  </a:gsLst>
                  <a:lin ang="5400000"/>
                </a:gra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南川</a:t>
            </a:r>
          </a:p>
        </p:txBody>
      </p:sp>
      <p:sp>
        <p:nvSpPr>
          <p:cNvPr id="59" name="矩形 58"/>
          <p:cNvSpPr/>
          <p:nvPr/>
        </p:nvSpPr>
        <p:spPr bwMode="auto">
          <a:xfrm>
            <a:off x="5275421" y="4055032"/>
            <a:ext cx="750257" cy="310072"/>
          </a:xfrm>
          <a:prstGeom prst="rect">
            <a:avLst/>
          </a:prstGeom>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800" b="1" spc="50" dirty="0">
                <a:ln w="11430"/>
                <a:gradFill>
                  <a:gsLst>
                    <a:gs pos="25000">
                      <a:srgbClr val="FF0000"/>
                    </a:gs>
                    <a:gs pos="100000">
                      <a:srgbClr val="C00000"/>
                    </a:gs>
                  </a:gsLst>
                  <a:lin ang="5400000"/>
                </a:gra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丰都</a:t>
            </a:r>
          </a:p>
        </p:txBody>
      </p:sp>
      <p:sp>
        <p:nvSpPr>
          <p:cNvPr id="60" name="矩形 59"/>
          <p:cNvSpPr/>
          <p:nvPr/>
        </p:nvSpPr>
        <p:spPr bwMode="auto">
          <a:xfrm>
            <a:off x="5175049" y="2768452"/>
            <a:ext cx="750257" cy="310072"/>
          </a:xfrm>
          <a:prstGeom prst="rect">
            <a:avLst/>
          </a:prstGeom>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800" b="1" spc="50" dirty="0">
                <a:ln w="11430"/>
                <a:gradFill>
                  <a:gsLst>
                    <a:gs pos="25000">
                      <a:srgbClr val="FF0000"/>
                    </a:gs>
                    <a:gs pos="100000">
                      <a:srgbClr val="C00000"/>
                    </a:gs>
                  </a:gsLst>
                  <a:lin ang="5400000"/>
                </a:gra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忠县</a:t>
            </a:r>
          </a:p>
        </p:txBody>
      </p:sp>
      <p:sp>
        <p:nvSpPr>
          <p:cNvPr id="61" name="矩形 60"/>
          <p:cNvSpPr/>
          <p:nvPr/>
        </p:nvSpPr>
        <p:spPr bwMode="auto">
          <a:xfrm>
            <a:off x="5621675" y="2269085"/>
            <a:ext cx="750257" cy="310072"/>
          </a:xfrm>
          <a:prstGeom prst="rect">
            <a:avLst/>
          </a:prstGeom>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800" b="1" spc="50" dirty="0">
                <a:ln w="11430"/>
                <a:gradFill>
                  <a:gsLst>
                    <a:gs pos="25000">
                      <a:srgbClr val="FF0000"/>
                    </a:gs>
                    <a:gs pos="100000">
                      <a:srgbClr val="C00000"/>
                    </a:gs>
                  </a:gsLst>
                  <a:lin ang="5400000"/>
                </a:gra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万州</a:t>
            </a:r>
          </a:p>
        </p:txBody>
      </p:sp>
      <p:sp>
        <p:nvSpPr>
          <p:cNvPr id="62" name="矩形 61"/>
          <p:cNvSpPr/>
          <p:nvPr/>
        </p:nvSpPr>
        <p:spPr bwMode="auto">
          <a:xfrm>
            <a:off x="4685839" y="3616782"/>
            <a:ext cx="750257" cy="278694"/>
          </a:xfrm>
          <a:prstGeom prst="rect">
            <a:avLst/>
          </a:prstGeom>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800" b="1" spc="50" dirty="0">
                <a:ln w="11430"/>
                <a:gradFill>
                  <a:gsLst>
                    <a:gs pos="25000">
                      <a:srgbClr val="FF0000"/>
                    </a:gs>
                    <a:gs pos="100000">
                      <a:srgbClr val="C00000"/>
                    </a:gs>
                  </a:gsLst>
                  <a:lin ang="5400000"/>
                </a:gra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涪陵</a:t>
            </a:r>
          </a:p>
        </p:txBody>
      </p:sp>
      <p:sp>
        <p:nvSpPr>
          <p:cNvPr id="63" name="矩形 62"/>
          <p:cNvSpPr/>
          <p:nvPr/>
        </p:nvSpPr>
        <p:spPr bwMode="auto">
          <a:xfrm>
            <a:off x="2495871" y="3042732"/>
            <a:ext cx="563961" cy="278694"/>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800" b="1" spc="50" dirty="0" smtClean="0">
                <a:ln w="11430"/>
                <a:gradFill>
                  <a:gsLst>
                    <a:gs pos="25000">
                      <a:srgbClr val="FF0000"/>
                    </a:gs>
                    <a:gs pos="100000">
                      <a:srgbClr val="C00000"/>
                    </a:gs>
                  </a:gsLst>
                  <a:lin ang="5400000"/>
                </a:gra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潼南</a:t>
            </a:r>
            <a:endParaRPr lang="zh-CN" altLang="en-US" sz="800" b="1" spc="50" dirty="0">
              <a:ln w="11430"/>
              <a:gradFill>
                <a:gsLst>
                  <a:gs pos="25000">
                    <a:srgbClr val="FF0000"/>
                  </a:gs>
                  <a:gs pos="100000">
                    <a:srgbClr val="C00000"/>
                  </a:gs>
                </a:gsLst>
                <a:lin ang="5400000"/>
              </a:gra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endParaRPr>
          </a:p>
        </p:txBody>
      </p:sp>
      <p:grpSp>
        <p:nvGrpSpPr>
          <p:cNvPr id="114" name="组合 113"/>
          <p:cNvGrpSpPr/>
          <p:nvPr/>
        </p:nvGrpSpPr>
        <p:grpSpPr>
          <a:xfrm>
            <a:off x="323528" y="3717032"/>
            <a:ext cx="2160240" cy="2160240"/>
            <a:chOff x="954208" y="3407201"/>
            <a:chExt cx="2160240" cy="2160240"/>
          </a:xfrm>
        </p:grpSpPr>
        <p:sp>
          <p:nvSpPr>
            <p:cNvPr id="113" name="椭圆 112"/>
            <p:cNvSpPr/>
            <p:nvPr/>
          </p:nvSpPr>
          <p:spPr>
            <a:xfrm>
              <a:off x="954208" y="3407201"/>
              <a:ext cx="2160240" cy="2160240"/>
            </a:xfrm>
            <a:prstGeom prst="ellipse">
              <a:avLst/>
            </a:prstGeom>
            <a:solidFill>
              <a:schemeClr val="bg1">
                <a:alpha val="83000"/>
              </a:schemeClr>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矩形 109"/>
            <p:cNvSpPr/>
            <p:nvPr/>
          </p:nvSpPr>
          <p:spPr>
            <a:xfrm>
              <a:off x="1043607" y="3839249"/>
              <a:ext cx="1981443" cy="1384995"/>
            </a:xfrm>
            <a:prstGeom prst="rect">
              <a:avLst/>
            </a:prstGeom>
          </p:spPr>
          <p:txBody>
            <a:bodyPr wrap="square">
              <a:spAutoFit/>
            </a:bodyPr>
            <a:lstStyle/>
            <a:p>
              <a:pPr algn="ctr"/>
              <a:r>
                <a:rPr lang="en-US" altLang="zh-CN" sz="2000" b="1" dirty="0" smtClean="0">
                  <a:solidFill>
                    <a:srgbClr val="C00000"/>
                  </a:solidFill>
                  <a:latin typeface="微软雅黑" panose="020B0503020204020204" pitchFamily="34" charset="-122"/>
                  <a:ea typeface="微软雅黑" panose="020B0503020204020204" pitchFamily="34" charset="-122"/>
                </a:rPr>
                <a:t>2018</a:t>
              </a:r>
              <a:r>
                <a:rPr lang="zh-CN" altLang="en-US" sz="2000" b="1" dirty="0" smtClean="0">
                  <a:solidFill>
                    <a:srgbClr val="C00000"/>
                  </a:solidFill>
                  <a:latin typeface="微软雅黑" panose="020B0503020204020204" pitchFamily="34" charset="-122"/>
                  <a:ea typeface="微软雅黑" panose="020B0503020204020204" pitchFamily="34" charset="-122"/>
                </a:rPr>
                <a:t>年</a:t>
              </a:r>
              <a:r>
                <a:rPr lang="zh-CN" altLang="zh-CN" sz="2000" b="1" dirty="0" smtClean="0">
                  <a:solidFill>
                    <a:srgbClr val="C00000"/>
                  </a:solidFill>
                  <a:latin typeface="微软雅黑" panose="020B0503020204020204" pitchFamily="34" charset="-122"/>
                  <a:ea typeface="微软雅黑" panose="020B0503020204020204" pitchFamily="34" charset="-122"/>
                </a:rPr>
                <a:t>脱贫摘帽</a:t>
              </a:r>
              <a:r>
                <a:rPr lang="zh-CN" altLang="en-US" sz="2000" b="1" dirty="0" smtClean="0">
                  <a:solidFill>
                    <a:srgbClr val="C00000"/>
                  </a:solidFill>
                  <a:latin typeface="微软雅黑" panose="020B0503020204020204" pitchFamily="34" charset="-122"/>
                  <a:ea typeface="微软雅黑" panose="020B0503020204020204" pitchFamily="34" charset="-122"/>
                </a:rPr>
                <a:t>区县</a:t>
              </a:r>
              <a:endParaRPr lang="en-US" altLang="zh-CN" sz="2000" b="1" dirty="0" smtClean="0">
                <a:solidFill>
                  <a:srgbClr val="C00000"/>
                </a:solidFill>
                <a:latin typeface="微软雅黑" panose="020B0503020204020204" pitchFamily="34" charset="-122"/>
                <a:ea typeface="微软雅黑" panose="020B0503020204020204" pitchFamily="34" charset="-122"/>
              </a:endParaRPr>
            </a:p>
            <a:p>
              <a:pPr algn="ctr"/>
              <a:r>
                <a:rPr lang="en-US" altLang="zh-CN" sz="4400" b="1" dirty="0" smtClean="0">
                  <a:solidFill>
                    <a:srgbClr val="C00000"/>
                  </a:solidFill>
                  <a:latin typeface="微软雅黑" panose="020B0503020204020204" pitchFamily="34" charset="-122"/>
                  <a:ea typeface="微软雅黑" panose="020B0503020204020204" pitchFamily="34" charset="-122"/>
                </a:rPr>
                <a:t>2</a:t>
              </a:r>
              <a:r>
                <a:rPr lang="zh-CN" altLang="en-US" sz="4400" b="1" dirty="0" smtClean="0">
                  <a:solidFill>
                    <a:srgbClr val="C00000"/>
                  </a:solidFill>
                  <a:latin typeface="微软雅黑" panose="020B0503020204020204" pitchFamily="34" charset="-122"/>
                  <a:ea typeface="微软雅黑" panose="020B0503020204020204" pitchFamily="34" charset="-122"/>
                </a:rPr>
                <a:t>个</a:t>
              </a:r>
              <a:endParaRPr lang="zh-CN" altLang="zh-CN" sz="4400" b="1" dirty="0">
                <a:solidFill>
                  <a:srgbClr val="C00000"/>
                </a:solidFill>
                <a:latin typeface="微软雅黑" panose="020B0503020204020204" pitchFamily="34" charset="-122"/>
                <a:ea typeface="微软雅黑" panose="020B0503020204020204" pitchFamily="34" charset="-122"/>
              </a:endParaRPr>
            </a:p>
          </p:txBody>
        </p:sp>
      </p:grpSp>
      <p:grpSp>
        <p:nvGrpSpPr>
          <p:cNvPr id="149" name="组合 148"/>
          <p:cNvGrpSpPr/>
          <p:nvPr/>
        </p:nvGrpSpPr>
        <p:grpSpPr>
          <a:xfrm>
            <a:off x="2385159" y="764785"/>
            <a:ext cx="5155391" cy="4357018"/>
            <a:chOff x="2385159" y="764785"/>
            <a:chExt cx="5155391" cy="4357018"/>
          </a:xfrm>
        </p:grpSpPr>
        <p:cxnSp>
          <p:nvCxnSpPr>
            <p:cNvPr id="136" name="直接连接符 135"/>
            <p:cNvCxnSpPr>
              <a:endCxn id="67" idx="2"/>
            </p:cNvCxnSpPr>
            <p:nvPr/>
          </p:nvCxnSpPr>
          <p:spPr>
            <a:xfrm flipV="1">
              <a:off x="2385159" y="764785"/>
              <a:ext cx="4202643" cy="165934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a:endCxn id="77" idx="1"/>
            </p:cNvCxnSpPr>
            <p:nvPr/>
          </p:nvCxnSpPr>
          <p:spPr>
            <a:xfrm>
              <a:off x="2411760" y="2420888"/>
              <a:ext cx="3427648" cy="1938757"/>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a:endCxn id="68" idx="2"/>
            </p:cNvCxnSpPr>
            <p:nvPr/>
          </p:nvCxnSpPr>
          <p:spPr>
            <a:xfrm flipV="1">
              <a:off x="2411760" y="1124635"/>
              <a:ext cx="5128790" cy="1299487"/>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a:endCxn id="65" idx="2"/>
            </p:cNvCxnSpPr>
            <p:nvPr/>
          </p:nvCxnSpPr>
          <p:spPr>
            <a:xfrm>
              <a:off x="2452426" y="2469487"/>
              <a:ext cx="4205587" cy="2652316"/>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sp>
        <p:nvSpPr>
          <p:cNvPr id="75" name="椭圆 74"/>
          <p:cNvSpPr/>
          <p:nvPr/>
        </p:nvSpPr>
        <p:spPr bwMode="auto">
          <a:xfrm>
            <a:off x="6140275" y="1591220"/>
            <a:ext cx="247200" cy="219337"/>
          </a:xfrm>
          <a:prstGeom prst="ellipse">
            <a:avLst/>
          </a:prstGeom>
          <a:gradFill>
            <a:gsLst>
              <a:gs pos="0">
                <a:srgbClr val="009900"/>
              </a:gs>
              <a:gs pos="80000">
                <a:srgbClr val="FFFF00"/>
              </a:gs>
              <a:gs pos="100000">
                <a:srgbClr val="FFFF00"/>
              </a:gs>
            </a:gsLst>
          </a:gradFill>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zh-CN" altLang="en-US" sz="2400">
              <a:solidFill>
                <a:prstClr val="white"/>
              </a:solidFill>
              <a:effectLst>
                <a:outerShdw blurRad="38100" dist="38100" dir="2700000" algn="tl">
                  <a:srgbClr val="000000">
                    <a:alpha val="43137"/>
                  </a:srgbClr>
                </a:outerShdw>
              </a:effectLst>
            </a:endParaRPr>
          </a:p>
        </p:txBody>
      </p:sp>
      <p:sp>
        <p:nvSpPr>
          <p:cNvPr id="54" name="矩形 53"/>
          <p:cNvSpPr/>
          <p:nvPr/>
        </p:nvSpPr>
        <p:spPr bwMode="auto">
          <a:xfrm>
            <a:off x="5712850" y="1645020"/>
            <a:ext cx="659350" cy="310072"/>
          </a:xfrm>
          <a:prstGeom prst="rect">
            <a:avLst/>
          </a:prstGeom>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zh-CN" altLang="en-US" sz="800" b="1" spc="50" dirty="0">
                <a:ln w="11430"/>
                <a:gradFill>
                  <a:gsLst>
                    <a:gs pos="25000">
                      <a:srgbClr val="FF0000"/>
                    </a:gs>
                    <a:gs pos="100000">
                      <a:srgbClr val="C00000"/>
                    </a:gs>
                  </a:gsLst>
                  <a:lin ang="5400000"/>
                </a:gradFill>
                <a:effectLst>
                  <a:outerShdw blurRad="76200" dist="50800" dir="5400000" algn="tl" rotWithShape="0">
                    <a:srgbClr val="000000">
                      <a:alpha val="65000"/>
                    </a:srgbClr>
                  </a:outerShdw>
                </a:effectLst>
                <a:latin typeface="微软雅黑" panose="020B0503020204020204" pitchFamily="34" charset="-122"/>
                <a:ea typeface="微软雅黑" panose="020B0503020204020204" pitchFamily="34" charset="-122"/>
              </a:rPr>
              <a:t>开州</a:t>
            </a:r>
          </a:p>
        </p:txBody>
      </p:sp>
      <p:grpSp>
        <p:nvGrpSpPr>
          <p:cNvPr id="133" name="组合 132"/>
          <p:cNvGrpSpPr/>
          <p:nvPr/>
        </p:nvGrpSpPr>
        <p:grpSpPr>
          <a:xfrm>
            <a:off x="292186" y="1515641"/>
            <a:ext cx="2160240" cy="2160240"/>
            <a:chOff x="954208" y="3407201"/>
            <a:chExt cx="2160240" cy="2160240"/>
          </a:xfrm>
        </p:grpSpPr>
        <p:sp>
          <p:nvSpPr>
            <p:cNvPr id="134" name="椭圆 133"/>
            <p:cNvSpPr/>
            <p:nvPr/>
          </p:nvSpPr>
          <p:spPr>
            <a:xfrm>
              <a:off x="954208" y="3407201"/>
              <a:ext cx="2160240" cy="2160240"/>
            </a:xfrm>
            <a:prstGeom prst="ellipse">
              <a:avLst/>
            </a:prstGeom>
            <a:solidFill>
              <a:schemeClr val="bg1">
                <a:alpha val="83000"/>
              </a:schemeClr>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矩形 134"/>
            <p:cNvSpPr/>
            <p:nvPr/>
          </p:nvSpPr>
          <p:spPr>
            <a:xfrm>
              <a:off x="1043607" y="3880400"/>
              <a:ext cx="1981443" cy="1384995"/>
            </a:xfrm>
            <a:prstGeom prst="rect">
              <a:avLst/>
            </a:prstGeom>
          </p:spPr>
          <p:txBody>
            <a:bodyPr wrap="square">
              <a:spAutoFit/>
            </a:bodyPr>
            <a:lstStyle/>
            <a:p>
              <a:pPr algn="ctr"/>
              <a:r>
                <a:rPr lang="en-US" altLang="zh-CN" sz="2000" b="1" dirty="0" smtClean="0">
                  <a:solidFill>
                    <a:srgbClr val="C00000"/>
                  </a:solidFill>
                  <a:latin typeface="微软雅黑" panose="020B0503020204020204" pitchFamily="34" charset="-122"/>
                  <a:ea typeface="微软雅黑" panose="020B0503020204020204" pitchFamily="34" charset="-122"/>
                </a:rPr>
                <a:t>2019</a:t>
              </a:r>
              <a:r>
                <a:rPr lang="zh-CN" altLang="en-US" sz="2000" b="1" dirty="0" smtClean="0">
                  <a:solidFill>
                    <a:srgbClr val="C00000"/>
                  </a:solidFill>
                  <a:latin typeface="微软雅黑" panose="020B0503020204020204" pitchFamily="34" charset="-122"/>
                  <a:ea typeface="微软雅黑" panose="020B0503020204020204" pitchFamily="34" charset="-122"/>
                </a:rPr>
                <a:t>年</a:t>
              </a:r>
              <a:r>
                <a:rPr lang="zh-CN" altLang="en-US" sz="2000" b="1" dirty="0">
                  <a:solidFill>
                    <a:srgbClr val="C00000"/>
                  </a:solidFill>
                  <a:latin typeface="微软雅黑" panose="020B0503020204020204" pitchFamily="34" charset="-122"/>
                  <a:ea typeface="微软雅黑" panose="020B0503020204020204" pitchFamily="34" charset="-122"/>
                </a:rPr>
                <a:t>计划</a:t>
              </a:r>
            </a:p>
            <a:p>
              <a:pPr algn="ctr"/>
              <a:r>
                <a:rPr lang="zh-CN" altLang="en-US" sz="2000" b="1" dirty="0">
                  <a:solidFill>
                    <a:srgbClr val="C00000"/>
                  </a:solidFill>
                  <a:latin typeface="微软雅黑" panose="020B0503020204020204" pitchFamily="34" charset="-122"/>
                  <a:ea typeface="微软雅黑" panose="020B0503020204020204" pitchFamily="34" charset="-122"/>
                </a:rPr>
                <a:t>脱贫摘帽区县</a:t>
              </a:r>
            </a:p>
            <a:p>
              <a:pPr algn="ctr"/>
              <a:r>
                <a:rPr lang="en-US" altLang="zh-CN" sz="4400" b="1" dirty="0" smtClean="0">
                  <a:solidFill>
                    <a:srgbClr val="C00000"/>
                  </a:solidFill>
                  <a:latin typeface="微软雅黑" panose="020B0503020204020204" pitchFamily="34" charset="-122"/>
                  <a:ea typeface="微软雅黑" panose="020B0503020204020204" pitchFamily="34" charset="-122"/>
                </a:rPr>
                <a:t>4</a:t>
              </a:r>
              <a:r>
                <a:rPr lang="zh-CN" altLang="en-US" sz="4400" b="1" dirty="0" smtClean="0">
                  <a:solidFill>
                    <a:srgbClr val="C00000"/>
                  </a:solidFill>
                  <a:latin typeface="微软雅黑" panose="020B0503020204020204" pitchFamily="34" charset="-122"/>
                  <a:ea typeface="微软雅黑" panose="020B0503020204020204" pitchFamily="34" charset="-122"/>
                </a:rPr>
                <a:t>个</a:t>
              </a:r>
              <a:endParaRPr lang="zh-CN" altLang="zh-CN" sz="4400" b="1" dirty="0">
                <a:solidFill>
                  <a:srgbClr val="C00000"/>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114"/>
                                        </p:tgtEl>
                                        <p:attrNameLst>
                                          <p:attrName>style.visibility</p:attrName>
                                        </p:attrNameLst>
                                      </p:cBhvr>
                                      <p:to>
                                        <p:strVal val="visible"/>
                                      </p:to>
                                    </p:set>
                                    <p:anim calcmode="lin" valueType="num">
                                      <p:cBhvr>
                                        <p:cTn id="7" dur="750" fill="hold"/>
                                        <p:tgtEl>
                                          <p:spTgt spid="114"/>
                                        </p:tgtEl>
                                        <p:attrNameLst>
                                          <p:attrName>ppt_w</p:attrName>
                                        </p:attrNameLst>
                                      </p:cBhvr>
                                      <p:tavLst>
                                        <p:tav tm="0">
                                          <p:val>
                                            <p:strVal val="4*#ppt_w"/>
                                          </p:val>
                                        </p:tav>
                                        <p:tav tm="100000">
                                          <p:val>
                                            <p:strVal val="#ppt_w"/>
                                          </p:val>
                                        </p:tav>
                                      </p:tavLst>
                                    </p:anim>
                                    <p:anim calcmode="lin" valueType="num">
                                      <p:cBhvr>
                                        <p:cTn id="8" dur="750" fill="hold"/>
                                        <p:tgtEl>
                                          <p:spTgt spid="114"/>
                                        </p:tgtEl>
                                        <p:attrNameLst>
                                          <p:attrName>ppt_h</p:attrName>
                                        </p:attrNameLst>
                                      </p:cBhvr>
                                      <p:tavLst>
                                        <p:tav tm="0">
                                          <p:val>
                                            <p:strVal val="4*#ppt_h"/>
                                          </p:val>
                                        </p:tav>
                                        <p:tav tm="100000">
                                          <p:val>
                                            <p:strVal val="#ppt_h"/>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128"/>
                                        </p:tgtEl>
                                        <p:attrNameLst>
                                          <p:attrName>style.visibility</p:attrName>
                                        </p:attrNameLst>
                                      </p:cBhvr>
                                      <p:to>
                                        <p:strVal val="visible"/>
                                      </p:to>
                                    </p:set>
                                    <p:animEffect transition="in" filter="wipe(left)">
                                      <p:cBhvr>
                                        <p:cTn id="12" dur="1000"/>
                                        <p:tgtEl>
                                          <p:spTgt spid="128"/>
                                        </p:tgtEl>
                                      </p:cBhvr>
                                    </p:animEffect>
                                  </p:childTnLst>
                                </p:cTn>
                              </p:par>
                            </p:childTnLst>
                          </p:cTn>
                        </p:par>
                        <p:par>
                          <p:cTn id="13" fill="hold">
                            <p:stCondLst>
                              <p:cond delay="2000"/>
                            </p:stCondLst>
                            <p:childTnLst>
                              <p:par>
                                <p:cTn id="14" presetID="23" presetClass="entr" presetSubtype="32" fill="hold" nodeType="afterEffect">
                                  <p:stCondLst>
                                    <p:cond delay="0"/>
                                  </p:stCondLst>
                                  <p:childTnLst>
                                    <p:set>
                                      <p:cBhvr>
                                        <p:cTn id="15" dur="1" fill="hold">
                                          <p:stCondLst>
                                            <p:cond delay="0"/>
                                          </p:stCondLst>
                                        </p:cTn>
                                        <p:tgtEl>
                                          <p:spTgt spid="133"/>
                                        </p:tgtEl>
                                        <p:attrNameLst>
                                          <p:attrName>style.visibility</p:attrName>
                                        </p:attrNameLst>
                                      </p:cBhvr>
                                      <p:to>
                                        <p:strVal val="visible"/>
                                      </p:to>
                                    </p:set>
                                    <p:anim calcmode="lin" valueType="num">
                                      <p:cBhvr>
                                        <p:cTn id="16" dur="750" fill="hold"/>
                                        <p:tgtEl>
                                          <p:spTgt spid="133"/>
                                        </p:tgtEl>
                                        <p:attrNameLst>
                                          <p:attrName>ppt_w</p:attrName>
                                        </p:attrNameLst>
                                      </p:cBhvr>
                                      <p:tavLst>
                                        <p:tav tm="0">
                                          <p:val>
                                            <p:strVal val="4*#ppt_w"/>
                                          </p:val>
                                        </p:tav>
                                        <p:tav tm="100000">
                                          <p:val>
                                            <p:strVal val="#ppt_w"/>
                                          </p:val>
                                        </p:tav>
                                      </p:tavLst>
                                    </p:anim>
                                    <p:anim calcmode="lin" valueType="num">
                                      <p:cBhvr>
                                        <p:cTn id="17" dur="750" fill="hold"/>
                                        <p:tgtEl>
                                          <p:spTgt spid="133"/>
                                        </p:tgtEl>
                                        <p:attrNameLst>
                                          <p:attrName>ppt_h</p:attrName>
                                        </p:attrNameLst>
                                      </p:cBhvr>
                                      <p:tavLst>
                                        <p:tav tm="0">
                                          <p:val>
                                            <p:strVal val="4*#ppt_h"/>
                                          </p:val>
                                        </p:tav>
                                        <p:tav tm="100000">
                                          <p:val>
                                            <p:strVal val="#ppt_h"/>
                                          </p:val>
                                        </p:tav>
                                      </p:tavLst>
                                    </p:anim>
                                  </p:childTnLst>
                                </p:cTn>
                              </p:par>
                            </p:childTnLst>
                          </p:cTn>
                        </p:par>
                        <p:par>
                          <p:cTn id="18" fill="hold">
                            <p:stCondLst>
                              <p:cond delay="3000"/>
                            </p:stCondLst>
                            <p:childTnLst>
                              <p:par>
                                <p:cTn id="19" presetID="22" presetClass="entr" presetSubtype="8" fill="hold" nodeType="afterEffect">
                                  <p:stCondLst>
                                    <p:cond delay="0"/>
                                  </p:stCondLst>
                                  <p:childTnLst>
                                    <p:set>
                                      <p:cBhvr>
                                        <p:cTn id="20" dur="1" fill="hold">
                                          <p:stCondLst>
                                            <p:cond delay="0"/>
                                          </p:stCondLst>
                                        </p:cTn>
                                        <p:tgtEl>
                                          <p:spTgt spid="149"/>
                                        </p:tgtEl>
                                        <p:attrNameLst>
                                          <p:attrName>style.visibility</p:attrName>
                                        </p:attrNameLst>
                                      </p:cBhvr>
                                      <p:to>
                                        <p:strVal val="visible"/>
                                      </p:to>
                                    </p:set>
                                    <p:animEffect transition="in" filter="wipe(left)">
                                      <p:cBhvr>
                                        <p:cTn id="21" dur="500"/>
                                        <p:tgtEl>
                                          <p:spTgt spid="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贫困标准动态性</a:t>
            </a:r>
            <a:endParaRPr lang="zh-CN" altLang="en-US" dirty="0"/>
          </a:p>
        </p:txBody>
      </p:sp>
      <p:sp>
        <p:nvSpPr>
          <p:cNvPr id="4" name="Freeform 26"/>
          <p:cNvSpPr>
            <a:spLocks noGrp="1"/>
          </p:cNvSpPr>
          <p:nvPr>
            <p:ph idx="1"/>
          </p:nvPr>
        </p:nvSpPr>
        <p:spPr bwMode="auto">
          <a:custGeom>
            <a:avLst/>
            <a:gdLst>
              <a:gd name="T0" fmla="*/ 2839 w 3791"/>
              <a:gd name="T1" fmla="*/ 214 h 3582"/>
              <a:gd name="T2" fmla="*/ 2559 w 3791"/>
              <a:gd name="T3" fmla="*/ 65 h 3582"/>
              <a:gd name="T4" fmla="*/ 2346 w 3791"/>
              <a:gd name="T5" fmla="*/ 181 h 3582"/>
              <a:gd name="T6" fmla="*/ 2485 w 3791"/>
              <a:gd name="T7" fmla="*/ 502 h 3582"/>
              <a:gd name="T8" fmla="*/ 2280 w 3791"/>
              <a:gd name="T9" fmla="*/ 707 h 3582"/>
              <a:gd name="T10" fmla="*/ 2148 w 3791"/>
              <a:gd name="T11" fmla="*/ 905 h 3582"/>
              <a:gd name="T12" fmla="*/ 2156 w 3791"/>
              <a:gd name="T13" fmla="*/ 1028 h 3582"/>
              <a:gd name="T14" fmla="*/ 2033 w 3791"/>
              <a:gd name="T15" fmla="*/ 1226 h 3582"/>
              <a:gd name="T16" fmla="*/ 1876 w 3791"/>
              <a:gd name="T17" fmla="*/ 1201 h 3582"/>
              <a:gd name="T18" fmla="*/ 1704 w 3791"/>
              <a:gd name="T19" fmla="*/ 1291 h 3582"/>
              <a:gd name="T20" fmla="*/ 1720 w 3791"/>
              <a:gd name="T21" fmla="*/ 1464 h 3582"/>
              <a:gd name="T22" fmla="*/ 1597 w 3791"/>
              <a:gd name="T23" fmla="*/ 1629 h 3582"/>
              <a:gd name="T24" fmla="*/ 1399 w 3791"/>
              <a:gd name="T25" fmla="*/ 1925 h 3582"/>
              <a:gd name="T26" fmla="*/ 1070 w 3791"/>
              <a:gd name="T27" fmla="*/ 1835 h 3582"/>
              <a:gd name="T28" fmla="*/ 873 w 3791"/>
              <a:gd name="T29" fmla="*/ 1769 h 3582"/>
              <a:gd name="T30" fmla="*/ 700 w 3791"/>
              <a:gd name="T31" fmla="*/ 1777 h 3582"/>
              <a:gd name="T32" fmla="*/ 568 w 3791"/>
              <a:gd name="T33" fmla="*/ 1662 h 3582"/>
              <a:gd name="T34" fmla="*/ 264 w 3791"/>
              <a:gd name="T35" fmla="*/ 1752 h 3582"/>
              <a:gd name="T36" fmla="*/ 190 w 3791"/>
              <a:gd name="T37" fmla="*/ 1843 h 3582"/>
              <a:gd name="T38" fmla="*/ 247 w 3791"/>
              <a:gd name="T39" fmla="*/ 2139 h 3582"/>
              <a:gd name="T40" fmla="*/ 42 w 3791"/>
              <a:gd name="T41" fmla="*/ 2328 h 3582"/>
              <a:gd name="T42" fmla="*/ 83 w 3791"/>
              <a:gd name="T43" fmla="*/ 2608 h 3582"/>
              <a:gd name="T44" fmla="*/ 371 w 3791"/>
              <a:gd name="T45" fmla="*/ 2880 h 3582"/>
              <a:gd name="T46" fmla="*/ 782 w 3791"/>
              <a:gd name="T47" fmla="*/ 3085 h 3582"/>
              <a:gd name="T48" fmla="*/ 980 w 3791"/>
              <a:gd name="T49" fmla="*/ 3299 h 3582"/>
              <a:gd name="T50" fmla="*/ 1194 w 3791"/>
              <a:gd name="T51" fmla="*/ 3250 h 3582"/>
              <a:gd name="T52" fmla="*/ 1383 w 3791"/>
              <a:gd name="T53" fmla="*/ 2995 h 3582"/>
              <a:gd name="T54" fmla="*/ 1654 w 3791"/>
              <a:gd name="T55" fmla="*/ 3044 h 3582"/>
              <a:gd name="T56" fmla="*/ 1654 w 3791"/>
              <a:gd name="T57" fmla="*/ 2880 h 3582"/>
              <a:gd name="T58" fmla="*/ 1786 w 3791"/>
              <a:gd name="T59" fmla="*/ 2723 h 3582"/>
              <a:gd name="T60" fmla="*/ 2099 w 3791"/>
              <a:gd name="T61" fmla="*/ 2871 h 3582"/>
              <a:gd name="T62" fmla="*/ 2271 w 3791"/>
              <a:gd name="T63" fmla="*/ 2822 h 3582"/>
              <a:gd name="T64" fmla="*/ 2485 w 3791"/>
              <a:gd name="T65" fmla="*/ 3200 h 3582"/>
              <a:gd name="T66" fmla="*/ 2584 w 3791"/>
              <a:gd name="T67" fmla="*/ 3299 h 3582"/>
              <a:gd name="T68" fmla="*/ 2724 w 3791"/>
              <a:gd name="T69" fmla="*/ 3365 h 3582"/>
              <a:gd name="T70" fmla="*/ 2815 w 3791"/>
              <a:gd name="T71" fmla="*/ 3530 h 3582"/>
              <a:gd name="T72" fmla="*/ 3004 w 3791"/>
              <a:gd name="T73" fmla="*/ 3521 h 3582"/>
              <a:gd name="T74" fmla="*/ 3177 w 3791"/>
              <a:gd name="T75" fmla="*/ 3176 h 3582"/>
              <a:gd name="T76" fmla="*/ 3152 w 3791"/>
              <a:gd name="T77" fmla="*/ 2880 h 3582"/>
              <a:gd name="T78" fmla="*/ 3144 w 3791"/>
              <a:gd name="T79" fmla="*/ 2773 h 3582"/>
              <a:gd name="T80" fmla="*/ 2938 w 3791"/>
              <a:gd name="T81" fmla="*/ 2518 h 3582"/>
              <a:gd name="T82" fmla="*/ 2806 w 3791"/>
              <a:gd name="T83" fmla="*/ 2452 h 3582"/>
              <a:gd name="T84" fmla="*/ 2716 w 3791"/>
              <a:gd name="T85" fmla="*/ 2254 h 3582"/>
              <a:gd name="T86" fmla="*/ 2551 w 3791"/>
              <a:gd name="T87" fmla="*/ 2147 h 3582"/>
              <a:gd name="T88" fmla="*/ 2436 w 3791"/>
              <a:gd name="T89" fmla="*/ 2139 h 3582"/>
              <a:gd name="T90" fmla="*/ 2527 w 3791"/>
              <a:gd name="T91" fmla="*/ 1909 h 3582"/>
              <a:gd name="T92" fmla="*/ 2527 w 3791"/>
              <a:gd name="T93" fmla="*/ 1703 h 3582"/>
              <a:gd name="T94" fmla="*/ 2642 w 3791"/>
              <a:gd name="T95" fmla="*/ 1489 h 3582"/>
              <a:gd name="T96" fmla="*/ 2806 w 3791"/>
              <a:gd name="T97" fmla="*/ 1522 h 3582"/>
              <a:gd name="T98" fmla="*/ 3012 w 3791"/>
              <a:gd name="T99" fmla="*/ 1489 h 3582"/>
              <a:gd name="T100" fmla="*/ 3177 w 3791"/>
              <a:gd name="T101" fmla="*/ 1505 h 3582"/>
              <a:gd name="T102" fmla="*/ 3325 w 3791"/>
              <a:gd name="T103" fmla="*/ 1374 h 3582"/>
              <a:gd name="T104" fmla="*/ 3481 w 3791"/>
              <a:gd name="T105" fmla="*/ 1184 h 3582"/>
              <a:gd name="T106" fmla="*/ 3777 w 3791"/>
              <a:gd name="T107" fmla="*/ 1102 h 3582"/>
              <a:gd name="T108" fmla="*/ 3744 w 3791"/>
              <a:gd name="T109" fmla="*/ 707 h 3582"/>
              <a:gd name="T110" fmla="*/ 3448 w 3791"/>
              <a:gd name="T111" fmla="*/ 551 h 3582"/>
              <a:gd name="T112" fmla="*/ 3037 w 3791"/>
              <a:gd name="T113" fmla="*/ 362 h 3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91" h="3582">
                <a:moveTo>
                  <a:pt x="3078" y="345"/>
                </a:moveTo>
                <a:cubicBezTo>
                  <a:pt x="3037" y="339"/>
                  <a:pt x="3015" y="340"/>
                  <a:pt x="2987" y="312"/>
                </a:cubicBezTo>
                <a:cubicBezTo>
                  <a:pt x="2982" y="296"/>
                  <a:pt x="2985" y="273"/>
                  <a:pt x="2971" y="263"/>
                </a:cubicBezTo>
                <a:cubicBezTo>
                  <a:pt x="2930" y="235"/>
                  <a:pt x="2885" y="229"/>
                  <a:pt x="2839" y="214"/>
                </a:cubicBezTo>
                <a:cubicBezTo>
                  <a:pt x="2795" y="167"/>
                  <a:pt x="2738" y="138"/>
                  <a:pt x="2675" y="123"/>
                </a:cubicBezTo>
                <a:cubicBezTo>
                  <a:pt x="2669" y="118"/>
                  <a:pt x="2662" y="114"/>
                  <a:pt x="2658" y="107"/>
                </a:cubicBezTo>
                <a:cubicBezTo>
                  <a:pt x="2653" y="100"/>
                  <a:pt x="2656" y="88"/>
                  <a:pt x="2650" y="82"/>
                </a:cubicBezTo>
                <a:cubicBezTo>
                  <a:pt x="2628" y="60"/>
                  <a:pt x="2590" y="69"/>
                  <a:pt x="2559" y="65"/>
                </a:cubicBezTo>
                <a:cubicBezTo>
                  <a:pt x="2522" y="9"/>
                  <a:pt x="2546" y="22"/>
                  <a:pt x="2502" y="8"/>
                </a:cubicBezTo>
                <a:cubicBezTo>
                  <a:pt x="2392" y="16"/>
                  <a:pt x="2341" y="0"/>
                  <a:pt x="2411" y="74"/>
                </a:cubicBezTo>
                <a:cubicBezTo>
                  <a:pt x="2426" y="113"/>
                  <a:pt x="2414" y="111"/>
                  <a:pt x="2378" y="123"/>
                </a:cubicBezTo>
                <a:cubicBezTo>
                  <a:pt x="2345" y="145"/>
                  <a:pt x="2331" y="141"/>
                  <a:pt x="2346" y="181"/>
                </a:cubicBezTo>
                <a:cubicBezTo>
                  <a:pt x="2295" y="197"/>
                  <a:pt x="2290" y="214"/>
                  <a:pt x="2329" y="255"/>
                </a:cubicBezTo>
                <a:cubicBezTo>
                  <a:pt x="2343" y="298"/>
                  <a:pt x="2330" y="274"/>
                  <a:pt x="2387" y="312"/>
                </a:cubicBezTo>
                <a:cubicBezTo>
                  <a:pt x="2420" y="334"/>
                  <a:pt x="2450" y="366"/>
                  <a:pt x="2477" y="395"/>
                </a:cubicBezTo>
                <a:cubicBezTo>
                  <a:pt x="2489" y="430"/>
                  <a:pt x="2509" y="464"/>
                  <a:pt x="2485" y="502"/>
                </a:cubicBezTo>
                <a:cubicBezTo>
                  <a:pt x="2479" y="512"/>
                  <a:pt x="2463" y="507"/>
                  <a:pt x="2452" y="510"/>
                </a:cubicBezTo>
                <a:cubicBezTo>
                  <a:pt x="2429" y="525"/>
                  <a:pt x="2410" y="544"/>
                  <a:pt x="2387" y="559"/>
                </a:cubicBezTo>
                <a:cubicBezTo>
                  <a:pt x="2364" y="645"/>
                  <a:pt x="2339" y="633"/>
                  <a:pt x="2263" y="641"/>
                </a:cubicBezTo>
                <a:cubicBezTo>
                  <a:pt x="2253" y="673"/>
                  <a:pt x="2256" y="684"/>
                  <a:pt x="2280" y="707"/>
                </a:cubicBezTo>
                <a:cubicBezTo>
                  <a:pt x="2255" y="778"/>
                  <a:pt x="2292" y="693"/>
                  <a:pt x="2247" y="740"/>
                </a:cubicBezTo>
                <a:cubicBezTo>
                  <a:pt x="2233" y="754"/>
                  <a:pt x="2240" y="781"/>
                  <a:pt x="2230" y="798"/>
                </a:cubicBezTo>
                <a:cubicBezTo>
                  <a:pt x="2214" y="826"/>
                  <a:pt x="2167" y="853"/>
                  <a:pt x="2140" y="872"/>
                </a:cubicBezTo>
                <a:cubicBezTo>
                  <a:pt x="2143" y="883"/>
                  <a:pt x="2142" y="896"/>
                  <a:pt x="2148" y="905"/>
                </a:cubicBezTo>
                <a:cubicBezTo>
                  <a:pt x="2154" y="913"/>
                  <a:pt x="2169" y="912"/>
                  <a:pt x="2173" y="921"/>
                </a:cubicBezTo>
                <a:cubicBezTo>
                  <a:pt x="2183" y="947"/>
                  <a:pt x="2123" y="987"/>
                  <a:pt x="2123" y="987"/>
                </a:cubicBezTo>
                <a:cubicBezTo>
                  <a:pt x="2126" y="998"/>
                  <a:pt x="2125" y="1011"/>
                  <a:pt x="2132" y="1020"/>
                </a:cubicBezTo>
                <a:cubicBezTo>
                  <a:pt x="2137" y="1027"/>
                  <a:pt x="2150" y="1022"/>
                  <a:pt x="2156" y="1028"/>
                </a:cubicBezTo>
                <a:cubicBezTo>
                  <a:pt x="2162" y="1034"/>
                  <a:pt x="2161" y="1045"/>
                  <a:pt x="2164" y="1053"/>
                </a:cubicBezTo>
                <a:cubicBezTo>
                  <a:pt x="2112" y="1070"/>
                  <a:pt x="2117" y="1069"/>
                  <a:pt x="2082" y="1102"/>
                </a:cubicBezTo>
                <a:cubicBezTo>
                  <a:pt x="2071" y="1138"/>
                  <a:pt x="2072" y="1166"/>
                  <a:pt x="2099" y="1193"/>
                </a:cubicBezTo>
                <a:cubicBezTo>
                  <a:pt x="2042" y="1211"/>
                  <a:pt x="2061" y="1196"/>
                  <a:pt x="2033" y="1226"/>
                </a:cubicBezTo>
                <a:cubicBezTo>
                  <a:pt x="2024" y="1265"/>
                  <a:pt x="2020" y="1271"/>
                  <a:pt x="1983" y="1283"/>
                </a:cubicBezTo>
                <a:cubicBezTo>
                  <a:pt x="1972" y="1251"/>
                  <a:pt x="1966" y="1244"/>
                  <a:pt x="1934" y="1234"/>
                </a:cubicBezTo>
                <a:cubicBezTo>
                  <a:pt x="1929" y="1228"/>
                  <a:pt x="1919" y="1225"/>
                  <a:pt x="1918" y="1217"/>
                </a:cubicBezTo>
                <a:cubicBezTo>
                  <a:pt x="1911" y="1180"/>
                  <a:pt x="1975" y="1185"/>
                  <a:pt x="1876" y="1201"/>
                </a:cubicBezTo>
                <a:cubicBezTo>
                  <a:pt x="1869" y="1211"/>
                  <a:pt x="1849" y="1248"/>
                  <a:pt x="1835" y="1250"/>
                </a:cubicBezTo>
                <a:cubicBezTo>
                  <a:pt x="1826" y="1252"/>
                  <a:pt x="1820" y="1238"/>
                  <a:pt x="1811" y="1234"/>
                </a:cubicBezTo>
                <a:cubicBezTo>
                  <a:pt x="1795" y="1226"/>
                  <a:pt x="1778" y="1223"/>
                  <a:pt x="1761" y="1217"/>
                </a:cubicBezTo>
                <a:cubicBezTo>
                  <a:pt x="1696" y="1235"/>
                  <a:pt x="1726" y="1239"/>
                  <a:pt x="1704" y="1291"/>
                </a:cubicBezTo>
                <a:cubicBezTo>
                  <a:pt x="1697" y="1307"/>
                  <a:pt x="1681" y="1318"/>
                  <a:pt x="1671" y="1333"/>
                </a:cubicBezTo>
                <a:cubicBezTo>
                  <a:pt x="1681" y="1348"/>
                  <a:pt x="1695" y="1359"/>
                  <a:pt x="1704" y="1374"/>
                </a:cubicBezTo>
                <a:cubicBezTo>
                  <a:pt x="1739" y="1432"/>
                  <a:pt x="1683" y="1368"/>
                  <a:pt x="1728" y="1415"/>
                </a:cubicBezTo>
                <a:cubicBezTo>
                  <a:pt x="1725" y="1431"/>
                  <a:pt x="1728" y="1450"/>
                  <a:pt x="1720" y="1464"/>
                </a:cubicBezTo>
                <a:cubicBezTo>
                  <a:pt x="1716" y="1472"/>
                  <a:pt x="1702" y="1467"/>
                  <a:pt x="1695" y="1472"/>
                </a:cubicBezTo>
                <a:cubicBezTo>
                  <a:pt x="1685" y="1478"/>
                  <a:pt x="1668" y="1505"/>
                  <a:pt x="1663" y="1514"/>
                </a:cubicBezTo>
                <a:cubicBezTo>
                  <a:pt x="1633" y="1574"/>
                  <a:pt x="1675" y="1502"/>
                  <a:pt x="1646" y="1563"/>
                </a:cubicBezTo>
                <a:cubicBezTo>
                  <a:pt x="1633" y="1590"/>
                  <a:pt x="1609" y="1602"/>
                  <a:pt x="1597" y="1629"/>
                </a:cubicBezTo>
                <a:cubicBezTo>
                  <a:pt x="1577" y="1674"/>
                  <a:pt x="1565" y="1732"/>
                  <a:pt x="1531" y="1769"/>
                </a:cubicBezTo>
                <a:cubicBezTo>
                  <a:pt x="1525" y="1785"/>
                  <a:pt x="1520" y="1802"/>
                  <a:pt x="1514" y="1818"/>
                </a:cubicBezTo>
                <a:cubicBezTo>
                  <a:pt x="1508" y="1836"/>
                  <a:pt x="1487" y="1845"/>
                  <a:pt x="1473" y="1859"/>
                </a:cubicBezTo>
                <a:cubicBezTo>
                  <a:pt x="1450" y="1882"/>
                  <a:pt x="1423" y="1903"/>
                  <a:pt x="1399" y="1925"/>
                </a:cubicBezTo>
                <a:cubicBezTo>
                  <a:pt x="1376" y="1889"/>
                  <a:pt x="1381" y="1874"/>
                  <a:pt x="1342" y="1900"/>
                </a:cubicBezTo>
                <a:cubicBezTo>
                  <a:pt x="1318" y="1968"/>
                  <a:pt x="1239" y="1954"/>
                  <a:pt x="1177" y="1974"/>
                </a:cubicBezTo>
                <a:cubicBezTo>
                  <a:pt x="1147" y="1955"/>
                  <a:pt x="1128" y="1926"/>
                  <a:pt x="1103" y="1900"/>
                </a:cubicBezTo>
                <a:cubicBezTo>
                  <a:pt x="1085" y="1844"/>
                  <a:pt x="1100" y="1863"/>
                  <a:pt x="1070" y="1835"/>
                </a:cubicBezTo>
                <a:cubicBezTo>
                  <a:pt x="1054" y="1785"/>
                  <a:pt x="1036" y="1769"/>
                  <a:pt x="1087" y="1736"/>
                </a:cubicBezTo>
                <a:cubicBezTo>
                  <a:pt x="1075" y="1703"/>
                  <a:pt x="1063" y="1689"/>
                  <a:pt x="1029" y="1678"/>
                </a:cubicBezTo>
                <a:cubicBezTo>
                  <a:pt x="988" y="1691"/>
                  <a:pt x="971" y="1731"/>
                  <a:pt x="930" y="1744"/>
                </a:cubicBezTo>
                <a:cubicBezTo>
                  <a:pt x="875" y="1726"/>
                  <a:pt x="907" y="1756"/>
                  <a:pt x="873" y="1769"/>
                </a:cubicBezTo>
                <a:cubicBezTo>
                  <a:pt x="847" y="1779"/>
                  <a:pt x="817" y="1778"/>
                  <a:pt x="790" y="1785"/>
                </a:cubicBezTo>
                <a:cubicBezTo>
                  <a:pt x="781" y="1791"/>
                  <a:pt x="755" y="1813"/>
                  <a:pt x="741" y="1810"/>
                </a:cubicBezTo>
                <a:cubicBezTo>
                  <a:pt x="733" y="1808"/>
                  <a:pt x="730" y="1798"/>
                  <a:pt x="724" y="1793"/>
                </a:cubicBezTo>
                <a:cubicBezTo>
                  <a:pt x="717" y="1787"/>
                  <a:pt x="708" y="1782"/>
                  <a:pt x="700" y="1777"/>
                </a:cubicBezTo>
                <a:cubicBezTo>
                  <a:pt x="683" y="1724"/>
                  <a:pt x="687" y="1728"/>
                  <a:pt x="634" y="1711"/>
                </a:cubicBezTo>
                <a:cubicBezTo>
                  <a:pt x="631" y="1703"/>
                  <a:pt x="633" y="1691"/>
                  <a:pt x="626" y="1686"/>
                </a:cubicBezTo>
                <a:cubicBezTo>
                  <a:pt x="617" y="1679"/>
                  <a:pt x="603" y="1682"/>
                  <a:pt x="593" y="1678"/>
                </a:cubicBezTo>
                <a:cubicBezTo>
                  <a:pt x="584" y="1674"/>
                  <a:pt x="577" y="1666"/>
                  <a:pt x="568" y="1662"/>
                </a:cubicBezTo>
                <a:cubicBezTo>
                  <a:pt x="537" y="1647"/>
                  <a:pt x="501" y="1647"/>
                  <a:pt x="469" y="1637"/>
                </a:cubicBezTo>
                <a:cubicBezTo>
                  <a:pt x="439" y="1617"/>
                  <a:pt x="422" y="1608"/>
                  <a:pt x="387" y="1621"/>
                </a:cubicBezTo>
                <a:cubicBezTo>
                  <a:pt x="378" y="1648"/>
                  <a:pt x="362" y="1662"/>
                  <a:pt x="346" y="1686"/>
                </a:cubicBezTo>
                <a:cubicBezTo>
                  <a:pt x="320" y="1767"/>
                  <a:pt x="399" y="1739"/>
                  <a:pt x="264" y="1752"/>
                </a:cubicBezTo>
                <a:cubicBezTo>
                  <a:pt x="261" y="1760"/>
                  <a:pt x="255" y="1768"/>
                  <a:pt x="255" y="1777"/>
                </a:cubicBezTo>
                <a:cubicBezTo>
                  <a:pt x="255" y="1788"/>
                  <a:pt x="271" y="1801"/>
                  <a:pt x="264" y="1810"/>
                </a:cubicBezTo>
                <a:cubicBezTo>
                  <a:pt x="253" y="1823"/>
                  <a:pt x="214" y="1826"/>
                  <a:pt x="214" y="1826"/>
                </a:cubicBezTo>
                <a:cubicBezTo>
                  <a:pt x="206" y="1832"/>
                  <a:pt x="191" y="1833"/>
                  <a:pt x="190" y="1843"/>
                </a:cubicBezTo>
                <a:cubicBezTo>
                  <a:pt x="182" y="1906"/>
                  <a:pt x="255" y="1927"/>
                  <a:pt x="297" y="1942"/>
                </a:cubicBezTo>
                <a:cubicBezTo>
                  <a:pt x="321" y="1966"/>
                  <a:pt x="343" y="1975"/>
                  <a:pt x="354" y="2007"/>
                </a:cubicBezTo>
                <a:cubicBezTo>
                  <a:pt x="345" y="2034"/>
                  <a:pt x="331" y="2055"/>
                  <a:pt x="321" y="2081"/>
                </a:cubicBezTo>
                <a:cubicBezTo>
                  <a:pt x="341" y="2138"/>
                  <a:pt x="289" y="2126"/>
                  <a:pt x="247" y="2139"/>
                </a:cubicBezTo>
                <a:cubicBezTo>
                  <a:pt x="219" y="2158"/>
                  <a:pt x="208" y="2165"/>
                  <a:pt x="198" y="2197"/>
                </a:cubicBezTo>
                <a:cubicBezTo>
                  <a:pt x="184" y="2314"/>
                  <a:pt x="212" y="2234"/>
                  <a:pt x="148" y="2254"/>
                </a:cubicBezTo>
                <a:cubicBezTo>
                  <a:pt x="116" y="2304"/>
                  <a:pt x="153" y="2260"/>
                  <a:pt x="74" y="2287"/>
                </a:cubicBezTo>
                <a:cubicBezTo>
                  <a:pt x="65" y="2290"/>
                  <a:pt x="46" y="2323"/>
                  <a:pt x="42" y="2328"/>
                </a:cubicBezTo>
                <a:cubicBezTo>
                  <a:pt x="23" y="2351"/>
                  <a:pt x="10" y="2365"/>
                  <a:pt x="0" y="2394"/>
                </a:cubicBezTo>
                <a:cubicBezTo>
                  <a:pt x="7" y="2427"/>
                  <a:pt x="17" y="2499"/>
                  <a:pt x="33" y="2526"/>
                </a:cubicBezTo>
                <a:cubicBezTo>
                  <a:pt x="41" y="2539"/>
                  <a:pt x="55" y="2548"/>
                  <a:pt x="66" y="2559"/>
                </a:cubicBezTo>
                <a:cubicBezTo>
                  <a:pt x="72" y="2575"/>
                  <a:pt x="69" y="2598"/>
                  <a:pt x="83" y="2608"/>
                </a:cubicBezTo>
                <a:cubicBezTo>
                  <a:pt x="98" y="2618"/>
                  <a:pt x="108" y="2633"/>
                  <a:pt x="124" y="2641"/>
                </a:cubicBezTo>
                <a:cubicBezTo>
                  <a:pt x="161" y="2659"/>
                  <a:pt x="231" y="2662"/>
                  <a:pt x="264" y="2666"/>
                </a:cubicBezTo>
                <a:cubicBezTo>
                  <a:pt x="301" y="2678"/>
                  <a:pt x="311" y="2713"/>
                  <a:pt x="338" y="2740"/>
                </a:cubicBezTo>
                <a:cubicBezTo>
                  <a:pt x="354" y="2788"/>
                  <a:pt x="342" y="2837"/>
                  <a:pt x="371" y="2880"/>
                </a:cubicBezTo>
                <a:cubicBezTo>
                  <a:pt x="388" y="2931"/>
                  <a:pt x="440" y="2930"/>
                  <a:pt x="486" y="2945"/>
                </a:cubicBezTo>
                <a:cubicBezTo>
                  <a:pt x="552" y="2934"/>
                  <a:pt x="526" y="2931"/>
                  <a:pt x="576" y="2912"/>
                </a:cubicBezTo>
                <a:cubicBezTo>
                  <a:pt x="625" y="2961"/>
                  <a:pt x="633" y="2962"/>
                  <a:pt x="708" y="2970"/>
                </a:cubicBezTo>
                <a:cubicBezTo>
                  <a:pt x="723" y="3016"/>
                  <a:pt x="756" y="3046"/>
                  <a:pt x="782" y="3085"/>
                </a:cubicBezTo>
                <a:cubicBezTo>
                  <a:pt x="785" y="3113"/>
                  <a:pt x="786" y="3141"/>
                  <a:pt x="790" y="3168"/>
                </a:cubicBezTo>
                <a:cubicBezTo>
                  <a:pt x="794" y="3196"/>
                  <a:pt x="819" y="3209"/>
                  <a:pt x="831" y="3233"/>
                </a:cubicBezTo>
                <a:cubicBezTo>
                  <a:pt x="844" y="3259"/>
                  <a:pt x="851" y="3289"/>
                  <a:pt x="864" y="3316"/>
                </a:cubicBezTo>
                <a:cubicBezTo>
                  <a:pt x="938" y="3290"/>
                  <a:pt x="866" y="3287"/>
                  <a:pt x="980" y="3299"/>
                </a:cubicBezTo>
                <a:cubicBezTo>
                  <a:pt x="1013" y="3313"/>
                  <a:pt x="1045" y="3321"/>
                  <a:pt x="1078" y="3332"/>
                </a:cubicBezTo>
                <a:cubicBezTo>
                  <a:pt x="1103" y="3349"/>
                  <a:pt x="1135" y="3379"/>
                  <a:pt x="1169" y="3340"/>
                </a:cubicBezTo>
                <a:cubicBezTo>
                  <a:pt x="1186" y="3321"/>
                  <a:pt x="1170" y="3290"/>
                  <a:pt x="1177" y="3266"/>
                </a:cubicBezTo>
                <a:cubicBezTo>
                  <a:pt x="1179" y="3259"/>
                  <a:pt x="1188" y="3255"/>
                  <a:pt x="1194" y="3250"/>
                </a:cubicBezTo>
                <a:cubicBezTo>
                  <a:pt x="1222" y="3222"/>
                  <a:pt x="1243" y="3197"/>
                  <a:pt x="1276" y="3176"/>
                </a:cubicBezTo>
                <a:cubicBezTo>
                  <a:pt x="1265" y="3106"/>
                  <a:pt x="1260" y="3137"/>
                  <a:pt x="1243" y="3085"/>
                </a:cubicBezTo>
                <a:cubicBezTo>
                  <a:pt x="1295" y="3007"/>
                  <a:pt x="1190" y="3150"/>
                  <a:pt x="1375" y="3052"/>
                </a:cubicBezTo>
                <a:cubicBezTo>
                  <a:pt x="1392" y="3043"/>
                  <a:pt x="1380" y="3014"/>
                  <a:pt x="1383" y="2995"/>
                </a:cubicBezTo>
                <a:cubicBezTo>
                  <a:pt x="1405" y="2997"/>
                  <a:pt x="1467" y="2991"/>
                  <a:pt x="1490" y="3019"/>
                </a:cubicBezTo>
                <a:cubicBezTo>
                  <a:pt x="1500" y="3031"/>
                  <a:pt x="1503" y="3091"/>
                  <a:pt x="1506" y="3094"/>
                </a:cubicBezTo>
                <a:cubicBezTo>
                  <a:pt x="1518" y="3106"/>
                  <a:pt x="1539" y="3099"/>
                  <a:pt x="1556" y="3102"/>
                </a:cubicBezTo>
                <a:cubicBezTo>
                  <a:pt x="1615" y="3087"/>
                  <a:pt x="1592" y="3059"/>
                  <a:pt x="1654" y="3044"/>
                </a:cubicBezTo>
                <a:cubicBezTo>
                  <a:pt x="1675" y="3025"/>
                  <a:pt x="1686" y="3014"/>
                  <a:pt x="1695" y="2987"/>
                </a:cubicBezTo>
                <a:cubicBezTo>
                  <a:pt x="1692" y="2962"/>
                  <a:pt x="1696" y="2935"/>
                  <a:pt x="1687" y="2912"/>
                </a:cubicBezTo>
                <a:cubicBezTo>
                  <a:pt x="1684" y="2904"/>
                  <a:pt x="1669" y="2910"/>
                  <a:pt x="1663" y="2904"/>
                </a:cubicBezTo>
                <a:cubicBezTo>
                  <a:pt x="1657" y="2898"/>
                  <a:pt x="1657" y="2888"/>
                  <a:pt x="1654" y="2880"/>
                </a:cubicBezTo>
                <a:cubicBezTo>
                  <a:pt x="1657" y="2869"/>
                  <a:pt x="1658" y="2857"/>
                  <a:pt x="1663" y="2847"/>
                </a:cubicBezTo>
                <a:cubicBezTo>
                  <a:pt x="1666" y="2840"/>
                  <a:pt x="1678" y="2838"/>
                  <a:pt x="1679" y="2830"/>
                </a:cubicBezTo>
                <a:cubicBezTo>
                  <a:pt x="1680" y="2822"/>
                  <a:pt x="1666" y="2783"/>
                  <a:pt x="1663" y="2773"/>
                </a:cubicBezTo>
                <a:cubicBezTo>
                  <a:pt x="1700" y="2715"/>
                  <a:pt x="1696" y="2731"/>
                  <a:pt x="1786" y="2723"/>
                </a:cubicBezTo>
                <a:cubicBezTo>
                  <a:pt x="1827" y="2697"/>
                  <a:pt x="1817" y="2717"/>
                  <a:pt x="1860" y="2731"/>
                </a:cubicBezTo>
                <a:cubicBezTo>
                  <a:pt x="1964" y="2722"/>
                  <a:pt x="1963" y="2700"/>
                  <a:pt x="1992" y="2781"/>
                </a:cubicBezTo>
                <a:cubicBezTo>
                  <a:pt x="2001" y="2887"/>
                  <a:pt x="1978" y="2893"/>
                  <a:pt x="2074" y="2880"/>
                </a:cubicBezTo>
                <a:cubicBezTo>
                  <a:pt x="2082" y="2877"/>
                  <a:pt x="2092" y="2876"/>
                  <a:pt x="2099" y="2871"/>
                </a:cubicBezTo>
                <a:cubicBezTo>
                  <a:pt x="2114" y="2859"/>
                  <a:pt x="2121" y="2833"/>
                  <a:pt x="2140" y="2830"/>
                </a:cubicBezTo>
                <a:cubicBezTo>
                  <a:pt x="2159" y="2827"/>
                  <a:pt x="2178" y="2825"/>
                  <a:pt x="2197" y="2822"/>
                </a:cubicBezTo>
                <a:cubicBezTo>
                  <a:pt x="2200" y="2814"/>
                  <a:pt x="2198" y="2800"/>
                  <a:pt x="2206" y="2797"/>
                </a:cubicBezTo>
                <a:cubicBezTo>
                  <a:pt x="2244" y="2785"/>
                  <a:pt x="2244" y="2814"/>
                  <a:pt x="2271" y="2822"/>
                </a:cubicBezTo>
                <a:cubicBezTo>
                  <a:pt x="2290" y="2827"/>
                  <a:pt x="2310" y="2827"/>
                  <a:pt x="2329" y="2830"/>
                </a:cubicBezTo>
                <a:cubicBezTo>
                  <a:pt x="2353" y="2854"/>
                  <a:pt x="2375" y="2884"/>
                  <a:pt x="2395" y="2912"/>
                </a:cubicBezTo>
                <a:cubicBezTo>
                  <a:pt x="2406" y="2968"/>
                  <a:pt x="2413" y="2950"/>
                  <a:pt x="2428" y="2995"/>
                </a:cubicBezTo>
                <a:cubicBezTo>
                  <a:pt x="2400" y="3080"/>
                  <a:pt x="2380" y="3180"/>
                  <a:pt x="2485" y="3200"/>
                </a:cubicBezTo>
                <a:cubicBezTo>
                  <a:pt x="2507" y="3195"/>
                  <a:pt x="2529" y="3189"/>
                  <a:pt x="2551" y="3184"/>
                </a:cubicBezTo>
                <a:cubicBezTo>
                  <a:pt x="2568" y="3180"/>
                  <a:pt x="2601" y="3168"/>
                  <a:pt x="2601" y="3168"/>
                </a:cubicBezTo>
                <a:cubicBezTo>
                  <a:pt x="2617" y="3192"/>
                  <a:pt x="2624" y="3215"/>
                  <a:pt x="2634" y="3242"/>
                </a:cubicBezTo>
                <a:cubicBezTo>
                  <a:pt x="2623" y="3271"/>
                  <a:pt x="2606" y="3278"/>
                  <a:pt x="2584" y="3299"/>
                </a:cubicBezTo>
                <a:cubicBezTo>
                  <a:pt x="2590" y="3310"/>
                  <a:pt x="2594" y="3322"/>
                  <a:pt x="2601" y="3332"/>
                </a:cubicBezTo>
                <a:cubicBezTo>
                  <a:pt x="2605" y="3338"/>
                  <a:pt x="2615" y="3342"/>
                  <a:pt x="2617" y="3349"/>
                </a:cubicBezTo>
                <a:cubicBezTo>
                  <a:pt x="2643" y="3439"/>
                  <a:pt x="2603" y="3392"/>
                  <a:pt x="2642" y="3431"/>
                </a:cubicBezTo>
                <a:cubicBezTo>
                  <a:pt x="2678" y="3419"/>
                  <a:pt x="2699" y="3392"/>
                  <a:pt x="2724" y="3365"/>
                </a:cubicBezTo>
                <a:cubicBezTo>
                  <a:pt x="2729" y="3373"/>
                  <a:pt x="2734" y="3382"/>
                  <a:pt x="2740" y="3390"/>
                </a:cubicBezTo>
                <a:cubicBezTo>
                  <a:pt x="2745" y="3396"/>
                  <a:pt x="2756" y="3398"/>
                  <a:pt x="2757" y="3406"/>
                </a:cubicBezTo>
                <a:cubicBezTo>
                  <a:pt x="2762" y="3456"/>
                  <a:pt x="2749" y="3491"/>
                  <a:pt x="2724" y="3530"/>
                </a:cubicBezTo>
                <a:cubicBezTo>
                  <a:pt x="2776" y="3580"/>
                  <a:pt x="2765" y="3562"/>
                  <a:pt x="2815" y="3530"/>
                </a:cubicBezTo>
                <a:cubicBezTo>
                  <a:pt x="2856" y="3534"/>
                  <a:pt x="2901" y="3528"/>
                  <a:pt x="2938" y="3546"/>
                </a:cubicBezTo>
                <a:cubicBezTo>
                  <a:pt x="2956" y="3555"/>
                  <a:pt x="2987" y="3579"/>
                  <a:pt x="2987" y="3579"/>
                </a:cubicBezTo>
                <a:cubicBezTo>
                  <a:pt x="2998" y="3576"/>
                  <a:pt x="3017" y="3582"/>
                  <a:pt x="3020" y="3571"/>
                </a:cubicBezTo>
                <a:cubicBezTo>
                  <a:pt x="3025" y="3554"/>
                  <a:pt x="3004" y="3521"/>
                  <a:pt x="3004" y="3521"/>
                </a:cubicBezTo>
                <a:cubicBezTo>
                  <a:pt x="3015" y="3489"/>
                  <a:pt x="3025" y="3482"/>
                  <a:pt x="3053" y="3464"/>
                </a:cubicBezTo>
                <a:cubicBezTo>
                  <a:pt x="3068" y="3416"/>
                  <a:pt x="3056" y="3367"/>
                  <a:pt x="3111" y="3349"/>
                </a:cubicBezTo>
                <a:cubicBezTo>
                  <a:pt x="3137" y="3322"/>
                  <a:pt x="3158" y="3293"/>
                  <a:pt x="3185" y="3266"/>
                </a:cubicBezTo>
                <a:cubicBezTo>
                  <a:pt x="3193" y="3242"/>
                  <a:pt x="3198" y="3196"/>
                  <a:pt x="3177" y="3176"/>
                </a:cubicBezTo>
                <a:cubicBezTo>
                  <a:pt x="3161" y="3160"/>
                  <a:pt x="3133" y="3164"/>
                  <a:pt x="3111" y="3159"/>
                </a:cubicBezTo>
                <a:cubicBezTo>
                  <a:pt x="3140" y="3140"/>
                  <a:pt x="3141" y="3122"/>
                  <a:pt x="3160" y="3094"/>
                </a:cubicBezTo>
                <a:cubicBezTo>
                  <a:pt x="3151" y="3058"/>
                  <a:pt x="3138" y="3049"/>
                  <a:pt x="3119" y="3019"/>
                </a:cubicBezTo>
                <a:cubicBezTo>
                  <a:pt x="3125" y="2953"/>
                  <a:pt x="3118" y="2928"/>
                  <a:pt x="3152" y="2880"/>
                </a:cubicBezTo>
                <a:cubicBezTo>
                  <a:pt x="3155" y="2872"/>
                  <a:pt x="3156" y="2863"/>
                  <a:pt x="3160" y="2855"/>
                </a:cubicBezTo>
                <a:cubicBezTo>
                  <a:pt x="3164" y="2848"/>
                  <a:pt x="3176" y="2846"/>
                  <a:pt x="3177" y="2838"/>
                </a:cubicBezTo>
                <a:cubicBezTo>
                  <a:pt x="3179" y="2822"/>
                  <a:pt x="3176" y="2804"/>
                  <a:pt x="3168" y="2789"/>
                </a:cubicBezTo>
                <a:cubicBezTo>
                  <a:pt x="3164" y="2780"/>
                  <a:pt x="3151" y="2779"/>
                  <a:pt x="3144" y="2773"/>
                </a:cubicBezTo>
                <a:cubicBezTo>
                  <a:pt x="3123" y="2756"/>
                  <a:pt x="3103" y="2695"/>
                  <a:pt x="3086" y="2690"/>
                </a:cubicBezTo>
                <a:cubicBezTo>
                  <a:pt x="3065" y="2684"/>
                  <a:pt x="3042" y="2685"/>
                  <a:pt x="3020" y="2682"/>
                </a:cubicBezTo>
                <a:cubicBezTo>
                  <a:pt x="3014" y="2576"/>
                  <a:pt x="3032" y="2543"/>
                  <a:pt x="2954" y="2493"/>
                </a:cubicBezTo>
                <a:cubicBezTo>
                  <a:pt x="2949" y="2501"/>
                  <a:pt x="2945" y="2511"/>
                  <a:pt x="2938" y="2518"/>
                </a:cubicBezTo>
                <a:cubicBezTo>
                  <a:pt x="2923" y="2531"/>
                  <a:pt x="2889" y="2550"/>
                  <a:pt x="2889" y="2550"/>
                </a:cubicBezTo>
                <a:cubicBezTo>
                  <a:pt x="2878" y="2547"/>
                  <a:pt x="2862" y="2552"/>
                  <a:pt x="2856" y="2542"/>
                </a:cubicBezTo>
                <a:cubicBezTo>
                  <a:pt x="2826" y="2493"/>
                  <a:pt x="2897" y="2526"/>
                  <a:pt x="2856" y="2485"/>
                </a:cubicBezTo>
                <a:cubicBezTo>
                  <a:pt x="2842" y="2471"/>
                  <a:pt x="2806" y="2452"/>
                  <a:pt x="2806" y="2452"/>
                </a:cubicBezTo>
                <a:cubicBezTo>
                  <a:pt x="2811" y="2419"/>
                  <a:pt x="2835" y="2354"/>
                  <a:pt x="2815" y="2320"/>
                </a:cubicBezTo>
                <a:cubicBezTo>
                  <a:pt x="2811" y="2312"/>
                  <a:pt x="2798" y="2315"/>
                  <a:pt x="2790" y="2312"/>
                </a:cubicBezTo>
                <a:cubicBezTo>
                  <a:pt x="2784" y="2293"/>
                  <a:pt x="2784" y="2281"/>
                  <a:pt x="2765" y="2271"/>
                </a:cubicBezTo>
                <a:cubicBezTo>
                  <a:pt x="2750" y="2263"/>
                  <a:pt x="2716" y="2254"/>
                  <a:pt x="2716" y="2254"/>
                </a:cubicBezTo>
                <a:cubicBezTo>
                  <a:pt x="2704" y="2219"/>
                  <a:pt x="2685" y="2197"/>
                  <a:pt x="2658" y="2172"/>
                </a:cubicBezTo>
                <a:cubicBezTo>
                  <a:pt x="2650" y="2129"/>
                  <a:pt x="2646" y="2126"/>
                  <a:pt x="2617" y="2098"/>
                </a:cubicBezTo>
                <a:cubicBezTo>
                  <a:pt x="2603" y="2101"/>
                  <a:pt x="2589" y="2100"/>
                  <a:pt x="2576" y="2106"/>
                </a:cubicBezTo>
                <a:cubicBezTo>
                  <a:pt x="2555" y="2115"/>
                  <a:pt x="2559" y="2130"/>
                  <a:pt x="2551" y="2147"/>
                </a:cubicBezTo>
                <a:cubicBezTo>
                  <a:pt x="2539" y="2172"/>
                  <a:pt x="2528" y="2194"/>
                  <a:pt x="2518" y="2221"/>
                </a:cubicBezTo>
                <a:cubicBezTo>
                  <a:pt x="2502" y="2218"/>
                  <a:pt x="2483" y="2221"/>
                  <a:pt x="2469" y="2213"/>
                </a:cubicBezTo>
                <a:cubicBezTo>
                  <a:pt x="2461" y="2209"/>
                  <a:pt x="2464" y="2196"/>
                  <a:pt x="2461" y="2188"/>
                </a:cubicBezTo>
                <a:cubicBezTo>
                  <a:pt x="2451" y="2158"/>
                  <a:pt x="2454" y="2168"/>
                  <a:pt x="2436" y="2139"/>
                </a:cubicBezTo>
                <a:cubicBezTo>
                  <a:pt x="2439" y="2123"/>
                  <a:pt x="2430" y="2100"/>
                  <a:pt x="2444" y="2090"/>
                </a:cubicBezTo>
                <a:cubicBezTo>
                  <a:pt x="2464" y="2076"/>
                  <a:pt x="2494" y="2088"/>
                  <a:pt x="2518" y="2081"/>
                </a:cubicBezTo>
                <a:cubicBezTo>
                  <a:pt x="2526" y="2079"/>
                  <a:pt x="2529" y="2070"/>
                  <a:pt x="2535" y="2065"/>
                </a:cubicBezTo>
                <a:cubicBezTo>
                  <a:pt x="2541" y="1990"/>
                  <a:pt x="2547" y="1970"/>
                  <a:pt x="2527" y="1909"/>
                </a:cubicBezTo>
                <a:cubicBezTo>
                  <a:pt x="2539" y="1896"/>
                  <a:pt x="2565" y="1893"/>
                  <a:pt x="2568" y="1876"/>
                </a:cubicBezTo>
                <a:cubicBezTo>
                  <a:pt x="2580" y="1808"/>
                  <a:pt x="2570" y="1810"/>
                  <a:pt x="2535" y="1785"/>
                </a:cubicBezTo>
                <a:cubicBezTo>
                  <a:pt x="2558" y="1749"/>
                  <a:pt x="2561" y="1742"/>
                  <a:pt x="2518" y="1728"/>
                </a:cubicBezTo>
                <a:cubicBezTo>
                  <a:pt x="2521" y="1720"/>
                  <a:pt x="2529" y="1712"/>
                  <a:pt x="2527" y="1703"/>
                </a:cubicBezTo>
                <a:cubicBezTo>
                  <a:pt x="2526" y="1695"/>
                  <a:pt x="2516" y="1691"/>
                  <a:pt x="2510" y="1686"/>
                </a:cubicBezTo>
                <a:cubicBezTo>
                  <a:pt x="2435" y="1630"/>
                  <a:pt x="2483" y="1676"/>
                  <a:pt x="2444" y="1637"/>
                </a:cubicBezTo>
                <a:cubicBezTo>
                  <a:pt x="2459" y="1532"/>
                  <a:pt x="2444" y="1556"/>
                  <a:pt x="2576" y="1547"/>
                </a:cubicBezTo>
                <a:cubicBezTo>
                  <a:pt x="2603" y="1529"/>
                  <a:pt x="2614" y="1507"/>
                  <a:pt x="2642" y="1489"/>
                </a:cubicBezTo>
                <a:cubicBezTo>
                  <a:pt x="2650" y="1492"/>
                  <a:pt x="2660" y="1491"/>
                  <a:pt x="2666" y="1497"/>
                </a:cubicBezTo>
                <a:cubicBezTo>
                  <a:pt x="2672" y="1503"/>
                  <a:pt x="2667" y="1519"/>
                  <a:pt x="2675" y="1522"/>
                </a:cubicBezTo>
                <a:cubicBezTo>
                  <a:pt x="2704" y="1532"/>
                  <a:pt x="2735" y="1527"/>
                  <a:pt x="2765" y="1530"/>
                </a:cubicBezTo>
                <a:cubicBezTo>
                  <a:pt x="2779" y="1527"/>
                  <a:pt x="2793" y="1528"/>
                  <a:pt x="2806" y="1522"/>
                </a:cubicBezTo>
                <a:cubicBezTo>
                  <a:pt x="2832" y="1511"/>
                  <a:pt x="2823" y="1486"/>
                  <a:pt x="2831" y="1464"/>
                </a:cubicBezTo>
                <a:cubicBezTo>
                  <a:pt x="2841" y="1437"/>
                  <a:pt x="2848" y="1440"/>
                  <a:pt x="2872" y="1431"/>
                </a:cubicBezTo>
                <a:cubicBezTo>
                  <a:pt x="2895" y="1410"/>
                  <a:pt x="2920" y="1408"/>
                  <a:pt x="2946" y="1390"/>
                </a:cubicBezTo>
                <a:cubicBezTo>
                  <a:pt x="2990" y="1434"/>
                  <a:pt x="2943" y="1467"/>
                  <a:pt x="3012" y="1489"/>
                </a:cubicBezTo>
                <a:cubicBezTo>
                  <a:pt x="3028" y="1486"/>
                  <a:pt x="3047" y="1491"/>
                  <a:pt x="3061" y="1481"/>
                </a:cubicBezTo>
                <a:cubicBezTo>
                  <a:pt x="3084" y="1465"/>
                  <a:pt x="3091" y="1434"/>
                  <a:pt x="3111" y="1415"/>
                </a:cubicBezTo>
                <a:cubicBezTo>
                  <a:pt x="3136" y="1492"/>
                  <a:pt x="3095" y="1380"/>
                  <a:pt x="3144" y="1464"/>
                </a:cubicBezTo>
                <a:cubicBezTo>
                  <a:pt x="3171" y="1511"/>
                  <a:pt x="3128" y="1489"/>
                  <a:pt x="3177" y="1505"/>
                </a:cubicBezTo>
                <a:cubicBezTo>
                  <a:pt x="3193" y="1502"/>
                  <a:pt x="3213" y="1507"/>
                  <a:pt x="3226" y="1497"/>
                </a:cubicBezTo>
                <a:cubicBezTo>
                  <a:pt x="3242" y="1485"/>
                  <a:pt x="3233" y="1458"/>
                  <a:pt x="3242" y="1440"/>
                </a:cubicBezTo>
                <a:cubicBezTo>
                  <a:pt x="3257" y="1410"/>
                  <a:pt x="3278" y="1400"/>
                  <a:pt x="3308" y="1390"/>
                </a:cubicBezTo>
                <a:cubicBezTo>
                  <a:pt x="3314" y="1385"/>
                  <a:pt x="3323" y="1381"/>
                  <a:pt x="3325" y="1374"/>
                </a:cubicBezTo>
                <a:cubicBezTo>
                  <a:pt x="3331" y="1356"/>
                  <a:pt x="3321" y="1331"/>
                  <a:pt x="3333" y="1316"/>
                </a:cubicBezTo>
                <a:cubicBezTo>
                  <a:pt x="3343" y="1302"/>
                  <a:pt x="3382" y="1300"/>
                  <a:pt x="3382" y="1300"/>
                </a:cubicBezTo>
                <a:cubicBezTo>
                  <a:pt x="3397" y="1258"/>
                  <a:pt x="3442" y="1240"/>
                  <a:pt x="3473" y="1209"/>
                </a:cubicBezTo>
                <a:cubicBezTo>
                  <a:pt x="3476" y="1201"/>
                  <a:pt x="3475" y="1190"/>
                  <a:pt x="3481" y="1184"/>
                </a:cubicBezTo>
                <a:cubicBezTo>
                  <a:pt x="3493" y="1172"/>
                  <a:pt x="3561" y="1165"/>
                  <a:pt x="3580" y="1160"/>
                </a:cubicBezTo>
                <a:cubicBezTo>
                  <a:pt x="3633" y="1177"/>
                  <a:pt x="3656" y="1193"/>
                  <a:pt x="3695" y="1234"/>
                </a:cubicBezTo>
                <a:cubicBezTo>
                  <a:pt x="3747" y="1217"/>
                  <a:pt x="3720" y="1183"/>
                  <a:pt x="3744" y="1143"/>
                </a:cubicBezTo>
                <a:cubicBezTo>
                  <a:pt x="3753" y="1128"/>
                  <a:pt x="3768" y="1117"/>
                  <a:pt x="3777" y="1102"/>
                </a:cubicBezTo>
                <a:cubicBezTo>
                  <a:pt x="3764" y="917"/>
                  <a:pt x="3791" y="1029"/>
                  <a:pt x="3728" y="962"/>
                </a:cubicBezTo>
                <a:cubicBezTo>
                  <a:pt x="3758" y="943"/>
                  <a:pt x="3758" y="926"/>
                  <a:pt x="3777" y="896"/>
                </a:cubicBezTo>
                <a:cubicBezTo>
                  <a:pt x="3780" y="882"/>
                  <a:pt x="3786" y="869"/>
                  <a:pt x="3786" y="855"/>
                </a:cubicBezTo>
                <a:cubicBezTo>
                  <a:pt x="3786" y="833"/>
                  <a:pt x="3758" y="725"/>
                  <a:pt x="3744" y="707"/>
                </a:cubicBezTo>
                <a:cubicBezTo>
                  <a:pt x="3732" y="692"/>
                  <a:pt x="3717" y="680"/>
                  <a:pt x="3703" y="666"/>
                </a:cubicBezTo>
                <a:cubicBezTo>
                  <a:pt x="3686" y="649"/>
                  <a:pt x="3644" y="640"/>
                  <a:pt x="3621" y="633"/>
                </a:cubicBezTo>
                <a:cubicBezTo>
                  <a:pt x="3606" y="556"/>
                  <a:pt x="3593" y="581"/>
                  <a:pt x="3514" y="567"/>
                </a:cubicBezTo>
                <a:cubicBezTo>
                  <a:pt x="3492" y="563"/>
                  <a:pt x="3448" y="551"/>
                  <a:pt x="3448" y="551"/>
                </a:cubicBezTo>
                <a:cubicBezTo>
                  <a:pt x="3421" y="522"/>
                  <a:pt x="3447" y="496"/>
                  <a:pt x="3432" y="452"/>
                </a:cubicBezTo>
                <a:cubicBezTo>
                  <a:pt x="3423" y="427"/>
                  <a:pt x="3378" y="416"/>
                  <a:pt x="3358" y="411"/>
                </a:cubicBezTo>
                <a:cubicBezTo>
                  <a:pt x="3268" y="416"/>
                  <a:pt x="3167" y="431"/>
                  <a:pt x="3078" y="403"/>
                </a:cubicBezTo>
                <a:cubicBezTo>
                  <a:pt x="3076" y="401"/>
                  <a:pt x="3029" y="375"/>
                  <a:pt x="3037" y="362"/>
                </a:cubicBezTo>
                <a:cubicBezTo>
                  <a:pt x="3045" y="349"/>
                  <a:pt x="3064" y="351"/>
                  <a:pt x="3078" y="345"/>
                </a:cubicBezTo>
                <a:close/>
              </a:path>
            </a:pathLst>
          </a:custGeom>
          <a:solidFill>
            <a:srgbClr val="92D050"/>
          </a:solidFill>
          <a:ln w="38100">
            <a:noFill/>
            <a:round/>
          </a:ln>
          <a:effectLst/>
        </p:spPr>
        <p:txBody>
          <a:bodyPr>
            <a:normAutofit/>
          </a:bodyPr>
          <a:lstStyle/>
          <a:p>
            <a:r>
              <a:rPr lang="zh-CN" altLang="en-US" dirty="0" smtClean="0">
                <a:latin typeface="黑体" pitchFamily="49" charset="-122"/>
                <a:ea typeface="黑体" pitchFamily="49" charset="-122"/>
              </a:rPr>
              <a:t>绝对贫困标准</a:t>
            </a:r>
            <a:r>
              <a:rPr lang="zh-CN" altLang="en-US" sz="2600" dirty="0"/>
              <a:t>（温饱线标准）</a:t>
            </a:r>
            <a:endParaRPr lang="en-US" altLang="zh-CN" sz="2600" dirty="0"/>
          </a:p>
          <a:p>
            <a:pPr marL="0" indent="0">
              <a:buNone/>
            </a:pPr>
            <a:r>
              <a:rPr lang="zh-CN" altLang="en-US" sz="2600" dirty="0" smtClean="0"/>
              <a:t>               根据满足最低生存需求</a:t>
            </a:r>
            <a:r>
              <a:rPr lang="en-US" altLang="zh-CN" sz="2600" dirty="0" smtClean="0"/>
              <a:t>2100</a:t>
            </a:r>
            <a:r>
              <a:rPr lang="zh-CN" altLang="en-US" sz="2600" dirty="0" smtClean="0"/>
              <a:t>大卡热量，能量合物比</a:t>
            </a:r>
            <a:r>
              <a:rPr lang="en-US" altLang="zh-CN" sz="2600" dirty="0" smtClean="0"/>
              <a:t>75%</a:t>
            </a:r>
            <a:r>
              <a:rPr lang="zh-CN" altLang="en-US" sz="2600" dirty="0" smtClean="0"/>
              <a:t>。据此测算</a:t>
            </a:r>
            <a:r>
              <a:rPr lang="en-US" altLang="zh-CN" sz="2600" dirty="0" smtClean="0"/>
              <a:t>1986</a:t>
            </a:r>
            <a:r>
              <a:rPr lang="zh-CN" altLang="en-US" sz="2600" dirty="0" smtClean="0"/>
              <a:t>年农民年人纯收入</a:t>
            </a:r>
            <a:r>
              <a:rPr lang="en-US" altLang="zh-CN" sz="2600" dirty="0" smtClean="0"/>
              <a:t>206</a:t>
            </a:r>
            <a:r>
              <a:rPr lang="zh-CN" altLang="en-US" sz="2600" dirty="0" smtClean="0"/>
              <a:t>元为贫困标准，</a:t>
            </a:r>
            <a:r>
              <a:rPr lang="en-US" altLang="zh-CN" sz="2600" dirty="0" smtClean="0"/>
              <a:t>2007</a:t>
            </a:r>
            <a:r>
              <a:rPr lang="zh-CN" altLang="en-US" sz="2600" dirty="0" smtClean="0"/>
              <a:t>年为</a:t>
            </a:r>
            <a:r>
              <a:rPr lang="en-US" altLang="zh-CN" sz="2600" dirty="0" smtClean="0"/>
              <a:t>785</a:t>
            </a:r>
            <a:r>
              <a:rPr lang="zh-CN" altLang="en-US" sz="2600" dirty="0" smtClean="0"/>
              <a:t>元，随物价指数变动逐年调整</a:t>
            </a:r>
            <a:r>
              <a:rPr lang="zh-CN" altLang="en-US" sz="2400" dirty="0" smtClean="0"/>
              <a:t>（通俗说法是食不裹腹，衣不蔽体，房不挡雨）</a:t>
            </a:r>
            <a:endParaRPr lang="en-US" altLang="zh-CN" sz="2400" dirty="0" smtClean="0"/>
          </a:p>
          <a:p>
            <a:r>
              <a:rPr lang="zh-CN" altLang="en-US" dirty="0">
                <a:latin typeface="黑体" pitchFamily="49" charset="-122"/>
                <a:ea typeface="黑体" pitchFamily="49" charset="-122"/>
              </a:rPr>
              <a:t>相对贫困标准</a:t>
            </a:r>
            <a:r>
              <a:rPr lang="zh-CN" altLang="en-US" sz="2600" dirty="0"/>
              <a:t>（或低收入标准</a:t>
            </a:r>
            <a:r>
              <a:rPr lang="zh-CN" altLang="en-US" sz="2600" dirty="0" smtClean="0"/>
              <a:t>）</a:t>
            </a:r>
            <a:endParaRPr lang="en-US" altLang="zh-CN" sz="2600" dirty="0" smtClean="0"/>
          </a:p>
          <a:p>
            <a:pPr marL="0" indent="0">
              <a:buNone/>
            </a:pPr>
            <a:r>
              <a:rPr lang="en-US" altLang="zh-CN" sz="2600" dirty="0"/>
              <a:t> </a:t>
            </a:r>
            <a:r>
              <a:rPr lang="en-US" altLang="zh-CN" sz="2600" dirty="0" smtClean="0"/>
              <a:t>              </a:t>
            </a:r>
            <a:r>
              <a:rPr lang="zh-CN" altLang="en-US" sz="2600" dirty="0" smtClean="0"/>
              <a:t>政策</a:t>
            </a:r>
            <a:r>
              <a:rPr lang="zh-CN" altLang="en-US" sz="2600" dirty="0"/>
              <a:t>含义指刚刚超过温饱线却不稳定。依据</a:t>
            </a:r>
            <a:r>
              <a:rPr lang="en-US" altLang="zh-CN" sz="2600" dirty="0"/>
              <a:t>2001</a:t>
            </a:r>
            <a:r>
              <a:rPr lang="zh-CN" altLang="en-US" sz="2600" dirty="0"/>
              <a:t>年颁布</a:t>
            </a:r>
            <a:r>
              <a:rPr lang="en-US" altLang="zh-CN" sz="2600" dirty="0"/>
              <a:t>《</a:t>
            </a:r>
            <a:r>
              <a:rPr lang="zh-CN" altLang="en-US" sz="2600" dirty="0"/>
              <a:t>中国农村扶贫开发纲要</a:t>
            </a:r>
            <a:r>
              <a:rPr lang="en-US" altLang="zh-CN" sz="2600" dirty="0"/>
              <a:t>》</a:t>
            </a:r>
            <a:r>
              <a:rPr lang="zh-CN" altLang="en-US" sz="2600" dirty="0"/>
              <a:t>确定，将</a:t>
            </a:r>
            <a:r>
              <a:rPr lang="en-US" altLang="zh-CN" sz="2600" dirty="0"/>
              <a:t>2000</a:t>
            </a:r>
            <a:r>
              <a:rPr lang="zh-CN" altLang="en-US" sz="2600" dirty="0"/>
              <a:t>年农民人均纯收入</a:t>
            </a:r>
            <a:r>
              <a:rPr lang="en-US" altLang="zh-CN" sz="2600" dirty="0"/>
              <a:t>865</a:t>
            </a:r>
            <a:r>
              <a:rPr lang="zh-CN" altLang="en-US" sz="2600" dirty="0"/>
              <a:t>元以下的农村人口为工作对象，据此测算</a:t>
            </a:r>
            <a:r>
              <a:rPr lang="en-US" altLang="zh-CN" sz="2600" dirty="0"/>
              <a:t>2007</a:t>
            </a:r>
            <a:r>
              <a:rPr lang="zh-CN" altLang="en-US" sz="2600" dirty="0"/>
              <a:t>年</a:t>
            </a:r>
            <a:r>
              <a:rPr lang="en-US" altLang="zh-CN" sz="2600" dirty="0"/>
              <a:t>1067</a:t>
            </a:r>
            <a:r>
              <a:rPr lang="zh-CN" altLang="en-US" sz="2600" dirty="0"/>
              <a:t>元以下的全部农村贫困人口</a:t>
            </a:r>
          </a:p>
        </p:txBody>
      </p:sp>
    </p:spTree>
    <p:extLst>
      <p:ext uri="{BB962C8B-B14F-4D97-AF65-F5344CB8AC3E}">
        <p14:creationId xmlns:p14="http://schemas.microsoft.com/office/powerpoint/2010/main" val="38744594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贫困标准</a:t>
            </a:r>
            <a:r>
              <a:rPr lang="zh-CN" altLang="en-US" dirty="0" smtClean="0"/>
              <a:t>的多样性</a:t>
            </a:r>
            <a:endParaRPr lang="zh-CN" altLang="en-US" dirty="0"/>
          </a:p>
        </p:txBody>
      </p:sp>
      <p:sp>
        <p:nvSpPr>
          <p:cNvPr id="4" name="Freeform 26"/>
          <p:cNvSpPr>
            <a:spLocks noGrp="1"/>
          </p:cNvSpPr>
          <p:nvPr>
            <p:ph idx="1"/>
          </p:nvPr>
        </p:nvSpPr>
        <p:spPr bwMode="auto">
          <a:custGeom>
            <a:avLst/>
            <a:gdLst>
              <a:gd name="T0" fmla="*/ 2839 w 3791"/>
              <a:gd name="T1" fmla="*/ 214 h 3582"/>
              <a:gd name="T2" fmla="*/ 2559 w 3791"/>
              <a:gd name="T3" fmla="*/ 65 h 3582"/>
              <a:gd name="T4" fmla="*/ 2346 w 3791"/>
              <a:gd name="T5" fmla="*/ 181 h 3582"/>
              <a:gd name="T6" fmla="*/ 2485 w 3791"/>
              <a:gd name="T7" fmla="*/ 502 h 3582"/>
              <a:gd name="T8" fmla="*/ 2280 w 3791"/>
              <a:gd name="T9" fmla="*/ 707 h 3582"/>
              <a:gd name="T10" fmla="*/ 2148 w 3791"/>
              <a:gd name="T11" fmla="*/ 905 h 3582"/>
              <a:gd name="T12" fmla="*/ 2156 w 3791"/>
              <a:gd name="T13" fmla="*/ 1028 h 3582"/>
              <a:gd name="T14" fmla="*/ 2033 w 3791"/>
              <a:gd name="T15" fmla="*/ 1226 h 3582"/>
              <a:gd name="T16" fmla="*/ 1876 w 3791"/>
              <a:gd name="T17" fmla="*/ 1201 h 3582"/>
              <a:gd name="T18" fmla="*/ 1704 w 3791"/>
              <a:gd name="T19" fmla="*/ 1291 h 3582"/>
              <a:gd name="T20" fmla="*/ 1720 w 3791"/>
              <a:gd name="T21" fmla="*/ 1464 h 3582"/>
              <a:gd name="T22" fmla="*/ 1597 w 3791"/>
              <a:gd name="T23" fmla="*/ 1629 h 3582"/>
              <a:gd name="T24" fmla="*/ 1399 w 3791"/>
              <a:gd name="T25" fmla="*/ 1925 h 3582"/>
              <a:gd name="T26" fmla="*/ 1070 w 3791"/>
              <a:gd name="T27" fmla="*/ 1835 h 3582"/>
              <a:gd name="T28" fmla="*/ 873 w 3791"/>
              <a:gd name="T29" fmla="*/ 1769 h 3582"/>
              <a:gd name="T30" fmla="*/ 700 w 3791"/>
              <a:gd name="T31" fmla="*/ 1777 h 3582"/>
              <a:gd name="T32" fmla="*/ 568 w 3791"/>
              <a:gd name="T33" fmla="*/ 1662 h 3582"/>
              <a:gd name="T34" fmla="*/ 264 w 3791"/>
              <a:gd name="T35" fmla="*/ 1752 h 3582"/>
              <a:gd name="T36" fmla="*/ 190 w 3791"/>
              <a:gd name="T37" fmla="*/ 1843 h 3582"/>
              <a:gd name="T38" fmla="*/ 247 w 3791"/>
              <a:gd name="T39" fmla="*/ 2139 h 3582"/>
              <a:gd name="T40" fmla="*/ 42 w 3791"/>
              <a:gd name="T41" fmla="*/ 2328 h 3582"/>
              <a:gd name="T42" fmla="*/ 83 w 3791"/>
              <a:gd name="T43" fmla="*/ 2608 h 3582"/>
              <a:gd name="T44" fmla="*/ 371 w 3791"/>
              <a:gd name="T45" fmla="*/ 2880 h 3582"/>
              <a:gd name="T46" fmla="*/ 782 w 3791"/>
              <a:gd name="T47" fmla="*/ 3085 h 3582"/>
              <a:gd name="T48" fmla="*/ 980 w 3791"/>
              <a:gd name="T49" fmla="*/ 3299 h 3582"/>
              <a:gd name="T50" fmla="*/ 1194 w 3791"/>
              <a:gd name="T51" fmla="*/ 3250 h 3582"/>
              <a:gd name="T52" fmla="*/ 1383 w 3791"/>
              <a:gd name="T53" fmla="*/ 2995 h 3582"/>
              <a:gd name="T54" fmla="*/ 1654 w 3791"/>
              <a:gd name="T55" fmla="*/ 3044 h 3582"/>
              <a:gd name="T56" fmla="*/ 1654 w 3791"/>
              <a:gd name="T57" fmla="*/ 2880 h 3582"/>
              <a:gd name="T58" fmla="*/ 1786 w 3791"/>
              <a:gd name="T59" fmla="*/ 2723 h 3582"/>
              <a:gd name="T60" fmla="*/ 2099 w 3791"/>
              <a:gd name="T61" fmla="*/ 2871 h 3582"/>
              <a:gd name="T62" fmla="*/ 2271 w 3791"/>
              <a:gd name="T63" fmla="*/ 2822 h 3582"/>
              <a:gd name="T64" fmla="*/ 2485 w 3791"/>
              <a:gd name="T65" fmla="*/ 3200 h 3582"/>
              <a:gd name="T66" fmla="*/ 2584 w 3791"/>
              <a:gd name="T67" fmla="*/ 3299 h 3582"/>
              <a:gd name="T68" fmla="*/ 2724 w 3791"/>
              <a:gd name="T69" fmla="*/ 3365 h 3582"/>
              <a:gd name="T70" fmla="*/ 2815 w 3791"/>
              <a:gd name="T71" fmla="*/ 3530 h 3582"/>
              <a:gd name="T72" fmla="*/ 3004 w 3791"/>
              <a:gd name="T73" fmla="*/ 3521 h 3582"/>
              <a:gd name="T74" fmla="*/ 3177 w 3791"/>
              <a:gd name="T75" fmla="*/ 3176 h 3582"/>
              <a:gd name="T76" fmla="*/ 3152 w 3791"/>
              <a:gd name="T77" fmla="*/ 2880 h 3582"/>
              <a:gd name="T78" fmla="*/ 3144 w 3791"/>
              <a:gd name="T79" fmla="*/ 2773 h 3582"/>
              <a:gd name="T80" fmla="*/ 2938 w 3791"/>
              <a:gd name="T81" fmla="*/ 2518 h 3582"/>
              <a:gd name="T82" fmla="*/ 2806 w 3791"/>
              <a:gd name="T83" fmla="*/ 2452 h 3582"/>
              <a:gd name="T84" fmla="*/ 2716 w 3791"/>
              <a:gd name="T85" fmla="*/ 2254 h 3582"/>
              <a:gd name="T86" fmla="*/ 2551 w 3791"/>
              <a:gd name="T87" fmla="*/ 2147 h 3582"/>
              <a:gd name="T88" fmla="*/ 2436 w 3791"/>
              <a:gd name="T89" fmla="*/ 2139 h 3582"/>
              <a:gd name="T90" fmla="*/ 2527 w 3791"/>
              <a:gd name="T91" fmla="*/ 1909 h 3582"/>
              <a:gd name="T92" fmla="*/ 2527 w 3791"/>
              <a:gd name="T93" fmla="*/ 1703 h 3582"/>
              <a:gd name="T94" fmla="*/ 2642 w 3791"/>
              <a:gd name="T95" fmla="*/ 1489 h 3582"/>
              <a:gd name="T96" fmla="*/ 2806 w 3791"/>
              <a:gd name="T97" fmla="*/ 1522 h 3582"/>
              <a:gd name="T98" fmla="*/ 3012 w 3791"/>
              <a:gd name="T99" fmla="*/ 1489 h 3582"/>
              <a:gd name="T100" fmla="*/ 3177 w 3791"/>
              <a:gd name="T101" fmla="*/ 1505 h 3582"/>
              <a:gd name="T102" fmla="*/ 3325 w 3791"/>
              <a:gd name="T103" fmla="*/ 1374 h 3582"/>
              <a:gd name="T104" fmla="*/ 3481 w 3791"/>
              <a:gd name="T105" fmla="*/ 1184 h 3582"/>
              <a:gd name="T106" fmla="*/ 3777 w 3791"/>
              <a:gd name="T107" fmla="*/ 1102 h 3582"/>
              <a:gd name="T108" fmla="*/ 3744 w 3791"/>
              <a:gd name="T109" fmla="*/ 707 h 3582"/>
              <a:gd name="T110" fmla="*/ 3448 w 3791"/>
              <a:gd name="T111" fmla="*/ 551 h 3582"/>
              <a:gd name="T112" fmla="*/ 3037 w 3791"/>
              <a:gd name="T113" fmla="*/ 362 h 3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91" h="3582">
                <a:moveTo>
                  <a:pt x="3078" y="345"/>
                </a:moveTo>
                <a:cubicBezTo>
                  <a:pt x="3037" y="339"/>
                  <a:pt x="3015" y="340"/>
                  <a:pt x="2987" y="312"/>
                </a:cubicBezTo>
                <a:cubicBezTo>
                  <a:pt x="2982" y="296"/>
                  <a:pt x="2985" y="273"/>
                  <a:pt x="2971" y="263"/>
                </a:cubicBezTo>
                <a:cubicBezTo>
                  <a:pt x="2930" y="235"/>
                  <a:pt x="2885" y="229"/>
                  <a:pt x="2839" y="214"/>
                </a:cubicBezTo>
                <a:cubicBezTo>
                  <a:pt x="2795" y="167"/>
                  <a:pt x="2738" y="138"/>
                  <a:pt x="2675" y="123"/>
                </a:cubicBezTo>
                <a:cubicBezTo>
                  <a:pt x="2669" y="118"/>
                  <a:pt x="2662" y="114"/>
                  <a:pt x="2658" y="107"/>
                </a:cubicBezTo>
                <a:cubicBezTo>
                  <a:pt x="2653" y="100"/>
                  <a:pt x="2656" y="88"/>
                  <a:pt x="2650" y="82"/>
                </a:cubicBezTo>
                <a:cubicBezTo>
                  <a:pt x="2628" y="60"/>
                  <a:pt x="2590" y="69"/>
                  <a:pt x="2559" y="65"/>
                </a:cubicBezTo>
                <a:cubicBezTo>
                  <a:pt x="2522" y="9"/>
                  <a:pt x="2546" y="22"/>
                  <a:pt x="2502" y="8"/>
                </a:cubicBezTo>
                <a:cubicBezTo>
                  <a:pt x="2392" y="16"/>
                  <a:pt x="2341" y="0"/>
                  <a:pt x="2411" y="74"/>
                </a:cubicBezTo>
                <a:cubicBezTo>
                  <a:pt x="2426" y="113"/>
                  <a:pt x="2414" y="111"/>
                  <a:pt x="2378" y="123"/>
                </a:cubicBezTo>
                <a:cubicBezTo>
                  <a:pt x="2345" y="145"/>
                  <a:pt x="2331" y="141"/>
                  <a:pt x="2346" y="181"/>
                </a:cubicBezTo>
                <a:cubicBezTo>
                  <a:pt x="2295" y="197"/>
                  <a:pt x="2290" y="214"/>
                  <a:pt x="2329" y="255"/>
                </a:cubicBezTo>
                <a:cubicBezTo>
                  <a:pt x="2343" y="298"/>
                  <a:pt x="2330" y="274"/>
                  <a:pt x="2387" y="312"/>
                </a:cubicBezTo>
                <a:cubicBezTo>
                  <a:pt x="2420" y="334"/>
                  <a:pt x="2450" y="366"/>
                  <a:pt x="2477" y="395"/>
                </a:cubicBezTo>
                <a:cubicBezTo>
                  <a:pt x="2489" y="430"/>
                  <a:pt x="2509" y="464"/>
                  <a:pt x="2485" y="502"/>
                </a:cubicBezTo>
                <a:cubicBezTo>
                  <a:pt x="2479" y="512"/>
                  <a:pt x="2463" y="507"/>
                  <a:pt x="2452" y="510"/>
                </a:cubicBezTo>
                <a:cubicBezTo>
                  <a:pt x="2429" y="525"/>
                  <a:pt x="2410" y="544"/>
                  <a:pt x="2387" y="559"/>
                </a:cubicBezTo>
                <a:cubicBezTo>
                  <a:pt x="2364" y="645"/>
                  <a:pt x="2339" y="633"/>
                  <a:pt x="2263" y="641"/>
                </a:cubicBezTo>
                <a:cubicBezTo>
                  <a:pt x="2253" y="673"/>
                  <a:pt x="2256" y="684"/>
                  <a:pt x="2280" y="707"/>
                </a:cubicBezTo>
                <a:cubicBezTo>
                  <a:pt x="2255" y="778"/>
                  <a:pt x="2292" y="693"/>
                  <a:pt x="2247" y="740"/>
                </a:cubicBezTo>
                <a:cubicBezTo>
                  <a:pt x="2233" y="754"/>
                  <a:pt x="2240" y="781"/>
                  <a:pt x="2230" y="798"/>
                </a:cubicBezTo>
                <a:cubicBezTo>
                  <a:pt x="2214" y="826"/>
                  <a:pt x="2167" y="853"/>
                  <a:pt x="2140" y="872"/>
                </a:cubicBezTo>
                <a:cubicBezTo>
                  <a:pt x="2143" y="883"/>
                  <a:pt x="2142" y="896"/>
                  <a:pt x="2148" y="905"/>
                </a:cubicBezTo>
                <a:cubicBezTo>
                  <a:pt x="2154" y="913"/>
                  <a:pt x="2169" y="912"/>
                  <a:pt x="2173" y="921"/>
                </a:cubicBezTo>
                <a:cubicBezTo>
                  <a:pt x="2183" y="947"/>
                  <a:pt x="2123" y="987"/>
                  <a:pt x="2123" y="987"/>
                </a:cubicBezTo>
                <a:cubicBezTo>
                  <a:pt x="2126" y="998"/>
                  <a:pt x="2125" y="1011"/>
                  <a:pt x="2132" y="1020"/>
                </a:cubicBezTo>
                <a:cubicBezTo>
                  <a:pt x="2137" y="1027"/>
                  <a:pt x="2150" y="1022"/>
                  <a:pt x="2156" y="1028"/>
                </a:cubicBezTo>
                <a:cubicBezTo>
                  <a:pt x="2162" y="1034"/>
                  <a:pt x="2161" y="1045"/>
                  <a:pt x="2164" y="1053"/>
                </a:cubicBezTo>
                <a:cubicBezTo>
                  <a:pt x="2112" y="1070"/>
                  <a:pt x="2117" y="1069"/>
                  <a:pt x="2082" y="1102"/>
                </a:cubicBezTo>
                <a:cubicBezTo>
                  <a:pt x="2071" y="1138"/>
                  <a:pt x="2072" y="1166"/>
                  <a:pt x="2099" y="1193"/>
                </a:cubicBezTo>
                <a:cubicBezTo>
                  <a:pt x="2042" y="1211"/>
                  <a:pt x="2061" y="1196"/>
                  <a:pt x="2033" y="1226"/>
                </a:cubicBezTo>
                <a:cubicBezTo>
                  <a:pt x="2024" y="1265"/>
                  <a:pt x="2020" y="1271"/>
                  <a:pt x="1983" y="1283"/>
                </a:cubicBezTo>
                <a:cubicBezTo>
                  <a:pt x="1972" y="1251"/>
                  <a:pt x="1966" y="1244"/>
                  <a:pt x="1934" y="1234"/>
                </a:cubicBezTo>
                <a:cubicBezTo>
                  <a:pt x="1929" y="1228"/>
                  <a:pt x="1919" y="1225"/>
                  <a:pt x="1918" y="1217"/>
                </a:cubicBezTo>
                <a:cubicBezTo>
                  <a:pt x="1911" y="1180"/>
                  <a:pt x="1975" y="1185"/>
                  <a:pt x="1876" y="1201"/>
                </a:cubicBezTo>
                <a:cubicBezTo>
                  <a:pt x="1869" y="1211"/>
                  <a:pt x="1849" y="1248"/>
                  <a:pt x="1835" y="1250"/>
                </a:cubicBezTo>
                <a:cubicBezTo>
                  <a:pt x="1826" y="1252"/>
                  <a:pt x="1820" y="1238"/>
                  <a:pt x="1811" y="1234"/>
                </a:cubicBezTo>
                <a:cubicBezTo>
                  <a:pt x="1795" y="1226"/>
                  <a:pt x="1778" y="1223"/>
                  <a:pt x="1761" y="1217"/>
                </a:cubicBezTo>
                <a:cubicBezTo>
                  <a:pt x="1696" y="1235"/>
                  <a:pt x="1726" y="1239"/>
                  <a:pt x="1704" y="1291"/>
                </a:cubicBezTo>
                <a:cubicBezTo>
                  <a:pt x="1697" y="1307"/>
                  <a:pt x="1681" y="1318"/>
                  <a:pt x="1671" y="1333"/>
                </a:cubicBezTo>
                <a:cubicBezTo>
                  <a:pt x="1681" y="1348"/>
                  <a:pt x="1695" y="1359"/>
                  <a:pt x="1704" y="1374"/>
                </a:cubicBezTo>
                <a:cubicBezTo>
                  <a:pt x="1739" y="1432"/>
                  <a:pt x="1683" y="1368"/>
                  <a:pt x="1728" y="1415"/>
                </a:cubicBezTo>
                <a:cubicBezTo>
                  <a:pt x="1725" y="1431"/>
                  <a:pt x="1728" y="1450"/>
                  <a:pt x="1720" y="1464"/>
                </a:cubicBezTo>
                <a:cubicBezTo>
                  <a:pt x="1716" y="1472"/>
                  <a:pt x="1702" y="1467"/>
                  <a:pt x="1695" y="1472"/>
                </a:cubicBezTo>
                <a:cubicBezTo>
                  <a:pt x="1685" y="1478"/>
                  <a:pt x="1668" y="1505"/>
                  <a:pt x="1663" y="1514"/>
                </a:cubicBezTo>
                <a:cubicBezTo>
                  <a:pt x="1633" y="1574"/>
                  <a:pt x="1675" y="1502"/>
                  <a:pt x="1646" y="1563"/>
                </a:cubicBezTo>
                <a:cubicBezTo>
                  <a:pt x="1633" y="1590"/>
                  <a:pt x="1609" y="1602"/>
                  <a:pt x="1597" y="1629"/>
                </a:cubicBezTo>
                <a:cubicBezTo>
                  <a:pt x="1577" y="1674"/>
                  <a:pt x="1565" y="1732"/>
                  <a:pt x="1531" y="1769"/>
                </a:cubicBezTo>
                <a:cubicBezTo>
                  <a:pt x="1525" y="1785"/>
                  <a:pt x="1520" y="1802"/>
                  <a:pt x="1514" y="1818"/>
                </a:cubicBezTo>
                <a:cubicBezTo>
                  <a:pt x="1508" y="1836"/>
                  <a:pt x="1487" y="1845"/>
                  <a:pt x="1473" y="1859"/>
                </a:cubicBezTo>
                <a:cubicBezTo>
                  <a:pt x="1450" y="1882"/>
                  <a:pt x="1423" y="1903"/>
                  <a:pt x="1399" y="1925"/>
                </a:cubicBezTo>
                <a:cubicBezTo>
                  <a:pt x="1376" y="1889"/>
                  <a:pt x="1381" y="1874"/>
                  <a:pt x="1342" y="1900"/>
                </a:cubicBezTo>
                <a:cubicBezTo>
                  <a:pt x="1318" y="1968"/>
                  <a:pt x="1239" y="1954"/>
                  <a:pt x="1177" y="1974"/>
                </a:cubicBezTo>
                <a:cubicBezTo>
                  <a:pt x="1147" y="1955"/>
                  <a:pt x="1128" y="1926"/>
                  <a:pt x="1103" y="1900"/>
                </a:cubicBezTo>
                <a:cubicBezTo>
                  <a:pt x="1085" y="1844"/>
                  <a:pt x="1100" y="1863"/>
                  <a:pt x="1070" y="1835"/>
                </a:cubicBezTo>
                <a:cubicBezTo>
                  <a:pt x="1054" y="1785"/>
                  <a:pt x="1036" y="1769"/>
                  <a:pt x="1087" y="1736"/>
                </a:cubicBezTo>
                <a:cubicBezTo>
                  <a:pt x="1075" y="1703"/>
                  <a:pt x="1063" y="1689"/>
                  <a:pt x="1029" y="1678"/>
                </a:cubicBezTo>
                <a:cubicBezTo>
                  <a:pt x="988" y="1691"/>
                  <a:pt x="971" y="1731"/>
                  <a:pt x="930" y="1744"/>
                </a:cubicBezTo>
                <a:cubicBezTo>
                  <a:pt x="875" y="1726"/>
                  <a:pt x="907" y="1756"/>
                  <a:pt x="873" y="1769"/>
                </a:cubicBezTo>
                <a:cubicBezTo>
                  <a:pt x="847" y="1779"/>
                  <a:pt x="817" y="1778"/>
                  <a:pt x="790" y="1785"/>
                </a:cubicBezTo>
                <a:cubicBezTo>
                  <a:pt x="781" y="1791"/>
                  <a:pt x="755" y="1813"/>
                  <a:pt x="741" y="1810"/>
                </a:cubicBezTo>
                <a:cubicBezTo>
                  <a:pt x="733" y="1808"/>
                  <a:pt x="730" y="1798"/>
                  <a:pt x="724" y="1793"/>
                </a:cubicBezTo>
                <a:cubicBezTo>
                  <a:pt x="717" y="1787"/>
                  <a:pt x="708" y="1782"/>
                  <a:pt x="700" y="1777"/>
                </a:cubicBezTo>
                <a:cubicBezTo>
                  <a:pt x="683" y="1724"/>
                  <a:pt x="687" y="1728"/>
                  <a:pt x="634" y="1711"/>
                </a:cubicBezTo>
                <a:cubicBezTo>
                  <a:pt x="631" y="1703"/>
                  <a:pt x="633" y="1691"/>
                  <a:pt x="626" y="1686"/>
                </a:cubicBezTo>
                <a:cubicBezTo>
                  <a:pt x="617" y="1679"/>
                  <a:pt x="603" y="1682"/>
                  <a:pt x="593" y="1678"/>
                </a:cubicBezTo>
                <a:cubicBezTo>
                  <a:pt x="584" y="1674"/>
                  <a:pt x="577" y="1666"/>
                  <a:pt x="568" y="1662"/>
                </a:cubicBezTo>
                <a:cubicBezTo>
                  <a:pt x="537" y="1647"/>
                  <a:pt x="501" y="1647"/>
                  <a:pt x="469" y="1637"/>
                </a:cubicBezTo>
                <a:cubicBezTo>
                  <a:pt x="439" y="1617"/>
                  <a:pt x="422" y="1608"/>
                  <a:pt x="387" y="1621"/>
                </a:cubicBezTo>
                <a:cubicBezTo>
                  <a:pt x="378" y="1648"/>
                  <a:pt x="362" y="1662"/>
                  <a:pt x="346" y="1686"/>
                </a:cubicBezTo>
                <a:cubicBezTo>
                  <a:pt x="320" y="1767"/>
                  <a:pt x="399" y="1739"/>
                  <a:pt x="264" y="1752"/>
                </a:cubicBezTo>
                <a:cubicBezTo>
                  <a:pt x="261" y="1760"/>
                  <a:pt x="255" y="1768"/>
                  <a:pt x="255" y="1777"/>
                </a:cubicBezTo>
                <a:cubicBezTo>
                  <a:pt x="255" y="1788"/>
                  <a:pt x="271" y="1801"/>
                  <a:pt x="264" y="1810"/>
                </a:cubicBezTo>
                <a:cubicBezTo>
                  <a:pt x="253" y="1823"/>
                  <a:pt x="214" y="1826"/>
                  <a:pt x="214" y="1826"/>
                </a:cubicBezTo>
                <a:cubicBezTo>
                  <a:pt x="206" y="1832"/>
                  <a:pt x="191" y="1833"/>
                  <a:pt x="190" y="1843"/>
                </a:cubicBezTo>
                <a:cubicBezTo>
                  <a:pt x="182" y="1906"/>
                  <a:pt x="255" y="1927"/>
                  <a:pt x="297" y="1942"/>
                </a:cubicBezTo>
                <a:cubicBezTo>
                  <a:pt x="321" y="1966"/>
                  <a:pt x="343" y="1975"/>
                  <a:pt x="354" y="2007"/>
                </a:cubicBezTo>
                <a:cubicBezTo>
                  <a:pt x="345" y="2034"/>
                  <a:pt x="331" y="2055"/>
                  <a:pt x="321" y="2081"/>
                </a:cubicBezTo>
                <a:cubicBezTo>
                  <a:pt x="341" y="2138"/>
                  <a:pt x="289" y="2126"/>
                  <a:pt x="247" y="2139"/>
                </a:cubicBezTo>
                <a:cubicBezTo>
                  <a:pt x="219" y="2158"/>
                  <a:pt x="208" y="2165"/>
                  <a:pt x="198" y="2197"/>
                </a:cubicBezTo>
                <a:cubicBezTo>
                  <a:pt x="184" y="2314"/>
                  <a:pt x="212" y="2234"/>
                  <a:pt x="148" y="2254"/>
                </a:cubicBezTo>
                <a:cubicBezTo>
                  <a:pt x="116" y="2304"/>
                  <a:pt x="153" y="2260"/>
                  <a:pt x="74" y="2287"/>
                </a:cubicBezTo>
                <a:cubicBezTo>
                  <a:pt x="65" y="2290"/>
                  <a:pt x="46" y="2323"/>
                  <a:pt x="42" y="2328"/>
                </a:cubicBezTo>
                <a:cubicBezTo>
                  <a:pt x="23" y="2351"/>
                  <a:pt x="10" y="2365"/>
                  <a:pt x="0" y="2394"/>
                </a:cubicBezTo>
                <a:cubicBezTo>
                  <a:pt x="7" y="2427"/>
                  <a:pt x="17" y="2499"/>
                  <a:pt x="33" y="2526"/>
                </a:cubicBezTo>
                <a:cubicBezTo>
                  <a:pt x="41" y="2539"/>
                  <a:pt x="55" y="2548"/>
                  <a:pt x="66" y="2559"/>
                </a:cubicBezTo>
                <a:cubicBezTo>
                  <a:pt x="72" y="2575"/>
                  <a:pt x="69" y="2598"/>
                  <a:pt x="83" y="2608"/>
                </a:cubicBezTo>
                <a:cubicBezTo>
                  <a:pt x="98" y="2618"/>
                  <a:pt x="108" y="2633"/>
                  <a:pt x="124" y="2641"/>
                </a:cubicBezTo>
                <a:cubicBezTo>
                  <a:pt x="161" y="2659"/>
                  <a:pt x="231" y="2662"/>
                  <a:pt x="264" y="2666"/>
                </a:cubicBezTo>
                <a:cubicBezTo>
                  <a:pt x="301" y="2678"/>
                  <a:pt x="311" y="2713"/>
                  <a:pt x="338" y="2740"/>
                </a:cubicBezTo>
                <a:cubicBezTo>
                  <a:pt x="354" y="2788"/>
                  <a:pt x="342" y="2837"/>
                  <a:pt x="371" y="2880"/>
                </a:cubicBezTo>
                <a:cubicBezTo>
                  <a:pt x="388" y="2931"/>
                  <a:pt x="440" y="2930"/>
                  <a:pt x="486" y="2945"/>
                </a:cubicBezTo>
                <a:cubicBezTo>
                  <a:pt x="552" y="2934"/>
                  <a:pt x="526" y="2931"/>
                  <a:pt x="576" y="2912"/>
                </a:cubicBezTo>
                <a:cubicBezTo>
                  <a:pt x="625" y="2961"/>
                  <a:pt x="633" y="2962"/>
                  <a:pt x="708" y="2970"/>
                </a:cubicBezTo>
                <a:cubicBezTo>
                  <a:pt x="723" y="3016"/>
                  <a:pt x="756" y="3046"/>
                  <a:pt x="782" y="3085"/>
                </a:cubicBezTo>
                <a:cubicBezTo>
                  <a:pt x="785" y="3113"/>
                  <a:pt x="786" y="3141"/>
                  <a:pt x="790" y="3168"/>
                </a:cubicBezTo>
                <a:cubicBezTo>
                  <a:pt x="794" y="3196"/>
                  <a:pt x="819" y="3209"/>
                  <a:pt x="831" y="3233"/>
                </a:cubicBezTo>
                <a:cubicBezTo>
                  <a:pt x="844" y="3259"/>
                  <a:pt x="851" y="3289"/>
                  <a:pt x="864" y="3316"/>
                </a:cubicBezTo>
                <a:cubicBezTo>
                  <a:pt x="938" y="3290"/>
                  <a:pt x="866" y="3287"/>
                  <a:pt x="980" y="3299"/>
                </a:cubicBezTo>
                <a:cubicBezTo>
                  <a:pt x="1013" y="3313"/>
                  <a:pt x="1045" y="3321"/>
                  <a:pt x="1078" y="3332"/>
                </a:cubicBezTo>
                <a:cubicBezTo>
                  <a:pt x="1103" y="3349"/>
                  <a:pt x="1135" y="3379"/>
                  <a:pt x="1169" y="3340"/>
                </a:cubicBezTo>
                <a:cubicBezTo>
                  <a:pt x="1186" y="3321"/>
                  <a:pt x="1170" y="3290"/>
                  <a:pt x="1177" y="3266"/>
                </a:cubicBezTo>
                <a:cubicBezTo>
                  <a:pt x="1179" y="3259"/>
                  <a:pt x="1188" y="3255"/>
                  <a:pt x="1194" y="3250"/>
                </a:cubicBezTo>
                <a:cubicBezTo>
                  <a:pt x="1222" y="3222"/>
                  <a:pt x="1243" y="3197"/>
                  <a:pt x="1276" y="3176"/>
                </a:cubicBezTo>
                <a:cubicBezTo>
                  <a:pt x="1265" y="3106"/>
                  <a:pt x="1260" y="3137"/>
                  <a:pt x="1243" y="3085"/>
                </a:cubicBezTo>
                <a:cubicBezTo>
                  <a:pt x="1295" y="3007"/>
                  <a:pt x="1190" y="3150"/>
                  <a:pt x="1375" y="3052"/>
                </a:cubicBezTo>
                <a:cubicBezTo>
                  <a:pt x="1392" y="3043"/>
                  <a:pt x="1380" y="3014"/>
                  <a:pt x="1383" y="2995"/>
                </a:cubicBezTo>
                <a:cubicBezTo>
                  <a:pt x="1405" y="2997"/>
                  <a:pt x="1467" y="2991"/>
                  <a:pt x="1490" y="3019"/>
                </a:cubicBezTo>
                <a:cubicBezTo>
                  <a:pt x="1500" y="3031"/>
                  <a:pt x="1503" y="3091"/>
                  <a:pt x="1506" y="3094"/>
                </a:cubicBezTo>
                <a:cubicBezTo>
                  <a:pt x="1518" y="3106"/>
                  <a:pt x="1539" y="3099"/>
                  <a:pt x="1556" y="3102"/>
                </a:cubicBezTo>
                <a:cubicBezTo>
                  <a:pt x="1615" y="3087"/>
                  <a:pt x="1592" y="3059"/>
                  <a:pt x="1654" y="3044"/>
                </a:cubicBezTo>
                <a:cubicBezTo>
                  <a:pt x="1675" y="3025"/>
                  <a:pt x="1686" y="3014"/>
                  <a:pt x="1695" y="2987"/>
                </a:cubicBezTo>
                <a:cubicBezTo>
                  <a:pt x="1692" y="2962"/>
                  <a:pt x="1696" y="2935"/>
                  <a:pt x="1687" y="2912"/>
                </a:cubicBezTo>
                <a:cubicBezTo>
                  <a:pt x="1684" y="2904"/>
                  <a:pt x="1669" y="2910"/>
                  <a:pt x="1663" y="2904"/>
                </a:cubicBezTo>
                <a:cubicBezTo>
                  <a:pt x="1657" y="2898"/>
                  <a:pt x="1657" y="2888"/>
                  <a:pt x="1654" y="2880"/>
                </a:cubicBezTo>
                <a:cubicBezTo>
                  <a:pt x="1657" y="2869"/>
                  <a:pt x="1658" y="2857"/>
                  <a:pt x="1663" y="2847"/>
                </a:cubicBezTo>
                <a:cubicBezTo>
                  <a:pt x="1666" y="2840"/>
                  <a:pt x="1678" y="2838"/>
                  <a:pt x="1679" y="2830"/>
                </a:cubicBezTo>
                <a:cubicBezTo>
                  <a:pt x="1680" y="2822"/>
                  <a:pt x="1666" y="2783"/>
                  <a:pt x="1663" y="2773"/>
                </a:cubicBezTo>
                <a:cubicBezTo>
                  <a:pt x="1700" y="2715"/>
                  <a:pt x="1696" y="2731"/>
                  <a:pt x="1786" y="2723"/>
                </a:cubicBezTo>
                <a:cubicBezTo>
                  <a:pt x="1827" y="2697"/>
                  <a:pt x="1817" y="2717"/>
                  <a:pt x="1860" y="2731"/>
                </a:cubicBezTo>
                <a:cubicBezTo>
                  <a:pt x="1964" y="2722"/>
                  <a:pt x="1963" y="2700"/>
                  <a:pt x="1992" y="2781"/>
                </a:cubicBezTo>
                <a:cubicBezTo>
                  <a:pt x="2001" y="2887"/>
                  <a:pt x="1978" y="2893"/>
                  <a:pt x="2074" y="2880"/>
                </a:cubicBezTo>
                <a:cubicBezTo>
                  <a:pt x="2082" y="2877"/>
                  <a:pt x="2092" y="2876"/>
                  <a:pt x="2099" y="2871"/>
                </a:cubicBezTo>
                <a:cubicBezTo>
                  <a:pt x="2114" y="2859"/>
                  <a:pt x="2121" y="2833"/>
                  <a:pt x="2140" y="2830"/>
                </a:cubicBezTo>
                <a:cubicBezTo>
                  <a:pt x="2159" y="2827"/>
                  <a:pt x="2178" y="2825"/>
                  <a:pt x="2197" y="2822"/>
                </a:cubicBezTo>
                <a:cubicBezTo>
                  <a:pt x="2200" y="2814"/>
                  <a:pt x="2198" y="2800"/>
                  <a:pt x="2206" y="2797"/>
                </a:cubicBezTo>
                <a:cubicBezTo>
                  <a:pt x="2244" y="2785"/>
                  <a:pt x="2244" y="2814"/>
                  <a:pt x="2271" y="2822"/>
                </a:cubicBezTo>
                <a:cubicBezTo>
                  <a:pt x="2290" y="2827"/>
                  <a:pt x="2310" y="2827"/>
                  <a:pt x="2329" y="2830"/>
                </a:cubicBezTo>
                <a:cubicBezTo>
                  <a:pt x="2353" y="2854"/>
                  <a:pt x="2375" y="2884"/>
                  <a:pt x="2395" y="2912"/>
                </a:cubicBezTo>
                <a:cubicBezTo>
                  <a:pt x="2406" y="2968"/>
                  <a:pt x="2413" y="2950"/>
                  <a:pt x="2428" y="2995"/>
                </a:cubicBezTo>
                <a:cubicBezTo>
                  <a:pt x="2400" y="3080"/>
                  <a:pt x="2380" y="3180"/>
                  <a:pt x="2485" y="3200"/>
                </a:cubicBezTo>
                <a:cubicBezTo>
                  <a:pt x="2507" y="3195"/>
                  <a:pt x="2529" y="3189"/>
                  <a:pt x="2551" y="3184"/>
                </a:cubicBezTo>
                <a:cubicBezTo>
                  <a:pt x="2568" y="3180"/>
                  <a:pt x="2601" y="3168"/>
                  <a:pt x="2601" y="3168"/>
                </a:cubicBezTo>
                <a:cubicBezTo>
                  <a:pt x="2617" y="3192"/>
                  <a:pt x="2624" y="3215"/>
                  <a:pt x="2634" y="3242"/>
                </a:cubicBezTo>
                <a:cubicBezTo>
                  <a:pt x="2623" y="3271"/>
                  <a:pt x="2606" y="3278"/>
                  <a:pt x="2584" y="3299"/>
                </a:cubicBezTo>
                <a:cubicBezTo>
                  <a:pt x="2590" y="3310"/>
                  <a:pt x="2594" y="3322"/>
                  <a:pt x="2601" y="3332"/>
                </a:cubicBezTo>
                <a:cubicBezTo>
                  <a:pt x="2605" y="3338"/>
                  <a:pt x="2615" y="3342"/>
                  <a:pt x="2617" y="3349"/>
                </a:cubicBezTo>
                <a:cubicBezTo>
                  <a:pt x="2643" y="3439"/>
                  <a:pt x="2603" y="3392"/>
                  <a:pt x="2642" y="3431"/>
                </a:cubicBezTo>
                <a:cubicBezTo>
                  <a:pt x="2678" y="3419"/>
                  <a:pt x="2699" y="3392"/>
                  <a:pt x="2724" y="3365"/>
                </a:cubicBezTo>
                <a:cubicBezTo>
                  <a:pt x="2729" y="3373"/>
                  <a:pt x="2734" y="3382"/>
                  <a:pt x="2740" y="3390"/>
                </a:cubicBezTo>
                <a:cubicBezTo>
                  <a:pt x="2745" y="3396"/>
                  <a:pt x="2756" y="3398"/>
                  <a:pt x="2757" y="3406"/>
                </a:cubicBezTo>
                <a:cubicBezTo>
                  <a:pt x="2762" y="3456"/>
                  <a:pt x="2749" y="3491"/>
                  <a:pt x="2724" y="3530"/>
                </a:cubicBezTo>
                <a:cubicBezTo>
                  <a:pt x="2776" y="3580"/>
                  <a:pt x="2765" y="3562"/>
                  <a:pt x="2815" y="3530"/>
                </a:cubicBezTo>
                <a:cubicBezTo>
                  <a:pt x="2856" y="3534"/>
                  <a:pt x="2901" y="3528"/>
                  <a:pt x="2938" y="3546"/>
                </a:cubicBezTo>
                <a:cubicBezTo>
                  <a:pt x="2956" y="3555"/>
                  <a:pt x="2987" y="3579"/>
                  <a:pt x="2987" y="3579"/>
                </a:cubicBezTo>
                <a:cubicBezTo>
                  <a:pt x="2998" y="3576"/>
                  <a:pt x="3017" y="3582"/>
                  <a:pt x="3020" y="3571"/>
                </a:cubicBezTo>
                <a:cubicBezTo>
                  <a:pt x="3025" y="3554"/>
                  <a:pt x="3004" y="3521"/>
                  <a:pt x="3004" y="3521"/>
                </a:cubicBezTo>
                <a:cubicBezTo>
                  <a:pt x="3015" y="3489"/>
                  <a:pt x="3025" y="3482"/>
                  <a:pt x="3053" y="3464"/>
                </a:cubicBezTo>
                <a:cubicBezTo>
                  <a:pt x="3068" y="3416"/>
                  <a:pt x="3056" y="3367"/>
                  <a:pt x="3111" y="3349"/>
                </a:cubicBezTo>
                <a:cubicBezTo>
                  <a:pt x="3137" y="3322"/>
                  <a:pt x="3158" y="3293"/>
                  <a:pt x="3185" y="3266"/>
                </a:cubicBezTo>
                <a:cubicBezTo>
                  <a:pt x="3193" y="3242"/>
                  <a:pt x="3198" y="3196"/>
                  <a:pt x="3177" y="3176"/>
                </a:cubicBezTo>
                <a:cubicBezTo>
                  <a:pt x="3161" y="3160"/>
                  <a:pt x="3133" y="3164"/>
                  <a:pt x="3111" y="3159"/>
                </a:cubicBezTo>
                <a:cubicBezTo>
                  <a:pt x="3140" y="3140"/>
                  <a:pt x="3141" y="3122"/>
                  <a:pt x="3160" y="3094"/>
                </a:cubicBezTo>
                <a:cubicBezTo>
                  <a:pt x="3151" y="3058"/>
                  <a:pt x="3138" y="3049"/>
                  <a:pt x="3119" y="3019"/>
                </a:cubicBezTo>
                <a:cubicBezTo>
                  <a:pt x="3125" y="2953"/>
                  <a:pt x="3118" y="2928"/>
                  <a:pt x="3152" y="2880"/>
                </a:cubicBezTo>
                <a:cubicBezTo>
                  <a:pt x="3155" y="2872"/>
                  <a:pt x="3156" y="2863"/>
                  <a:pt x="3160" y="2855"/>
                </a:cubicBezTo>
                <a:cubicBezTo>
                  <a:pt x="3164" y="2848"/>
                  <a:pt x="3176" y="2846"/>
                  <a:pt x="3177" y="2838"/>
                </a:cubicBezTo>
                <a:cubicBezTo>
                  <a:pt x="3179" y="2822"/>
                  <a:pt x="3176" y="2804"/>
                  <a:pt x="3168" y="2789"/>
                </a:cubicBezTo>
                <a:cubicBezTo>
                  <a:pt x="3164" y="2780"/>
                  <a:pt x="3151" y="2779"/>
                  <a:pt x="3144" y="2773"/>
                </a:cubicBezTo>
                <a:cubicBezTo>
                  <a:pt x="3123" y="2756"/>
                  <a:pt x="3103" y="2695"/>
                  <a:pt x="3086" y="2690"/>
                </a:cubicBezTo>
                <a:cubicBezTo>
                  <a:pt x="3065" y="2684"/>
                  <a:pt x="3042" y="2685"/>
                  <a:pt x="3020" y="2682"/>
                </a:cubicBezTo>
                <a:cubicBezTo>
                  <a:pt x="3014" y="2576"/>
                  <a:pt x="3032" y="2543"/>
                  <a:pt x="2954" y="2493"/>
                </a:cubicBezTo>
                <a:cubicBezTo>
                  <a:pt x="2949" y="2501"/>
                  <a:pt x="2945" y="2511"/>
                  <a:pt x="2938" y="2518"/>
                </a:cubicBezTo>
                <a:cubicBezTo>
                  <a:pt x="2923" y="2531"/>
                  <a:pt x="2889" y="2550"/>
                  <a:pt x="2889" y="2550"/>
                </a:cubicBezTo>
                <a:cubicBezTo>
                  <a:pt x="2878" y="2547"/>
                  <a:pt x="2862" y="2552"/>
                  <a:pt x="2856" y="2542"/>
                </a:cubicBezTo>
                <a:cubicBezTo>
                  <a:pt x="2826" y="2493"/>
                  <a:pt x="2897" y="2526"/>
                  <a:pt x="2856" y="2485"/>
                </a:cubicBezTo>
                <a:cubicBezTo>
                  <a:pt x="2842" y="2471"/>
                  <a:pt x="2806" y="2452"/>
                  <a:pt x="2806" y="2452"/>
                </a:cubicBezTo>
                <a:cubicBezTo>
                  <a:pt x="2811" y="2419"/>
                  <a:pt x="2835" y="2354"/>
                  <a:pt x="2815" y="2320"/>
                </a:cubicBezTo>
                <a:cubicBezTo>
                  <a:pt x="2811" y="2312"/>
                  <a:pt x="2798" y="2315"/>
                  <a:pt x="2790" y="2312"/>
                </a:cubicBezTo>
                <a:cubicBezTo>
                  <a:pt x="2784" y="2293"/>
                  <a:pt x="2784" y="2281"/>
                  <a:pt x="2765" y="2271"/>
                </a:cubicBezTo>
                <a:cubicBezTo>
                  <a:pt x="2750" y="2263"/>
                  <a:pt x="2716" y="2254"/>
                  <a:pt x="2716" y="2254"/>
                </a:cubicBezTo>
                <a:cubicBezTo>
                  <a:pt x="2704" y="2219"/>
                  <a:pt x="2685" y="2197"/>
                  <a:pt x="2658" y="2172"/>
                </a:cubicBezTo>
                <a:cubicBezTo>
                  <a:pt x="2650" y="2129"/>
                  <a:pt x="2646" y="2126"/>
                  <a:pt x="2617" y="2098"/>
                </a:cubicBezTo>
                <a:cubicBezTo>
                  <a:pt x="2603" y="2101"/>
                  <a:pt x="2589" y="2100"/>
                  <a:pt x="2576" y="2106"/>
                </a:cubicBezTo>
                <a:cubicBezTo>
                  <a:pt x="2555" y="2115"/>
                  <a:pt x="2559" y="2130"/>
                  <a:pt x="2551" y="2147"/>
                </a:cubicBezTo>
                <a:cubicBezTo>
                  <a:pt x="2539" y="2172"/>
                  <a:pt x="2528" y="2194"/>
                  <a:pt x="2518" y="2221"/>
                </a:cubicBezTo>
                <a:cubicBezTo>
                  <a:pt x="2502" y="2218"/>
                  <a:pt x="2483" y="2221"/>
                  <a:pt x="2469" y="2213"/>
                </a:cubicBezTo>
                <a:cubicBezTo>
                  <a:pt x="2461" y="2209"/>
                  <a:pt x="2464" y="2196"/>
                  <a:pt x="2461" y="2188"/>
                </a:cubicBezTo>
                <a:cubicBezTo>
                  <a:pt x="2451" y="2158"/>
                  <a:pt x="2454" y="2168"/>
                  <a:pt x="2436" y="2139"/>
                </a:cubicBezTo>
                <a:cubicBezTo>
                  <a:pt x="2439" y="2123"/>
                  <a:pt x="2430" y="2100"/>
                  <a:pt x="2444" y="2090"/>
                </a:cubicBezTo>
                <a:cubicBezTo>
                  <a:pt x="2464" y="2076"/>
                  <a:pt x="2494" y="2088"/>
                  <a:pt x="2518" y="2081"/>
                </a:cubicBezTo>
                <a:cubicBezTo>
                  <a:pt x="2526" y="2079"/>
                  <a:pt x="2529" y="2070"/>
                  <a:pt x="2535" y="2065"/>
                </a:cubicBezTo>
                <a:cubicBezTo>
                  <a:pt x="2541" y="1990"/>
                  <a:pt x="2547" y="1970"/>
                  <a:pt x="2527" y="1909"/>
                </a:cubicBezTo>
                <a:cubicBezTo>
                  <a:pt x="2539" y="1896"/>
                  <a:pt x="2565" y="1893"/>
                  <a:pt x="2568" y="1876"/>
                </a:cubicBezTo>
                <a:cubicBezTo>
                  <a:pt x="2580" y="1808"/>
                  <a:pt x="2570" y="1810"/>
                  <a:pt x="2535" y="1785"/>
                </a:cubicBezTo>
                <a:cubicBezTo>
                  <a:pt x="2558" y="1749"/>
                  <a:pt x="2561" y="1742"/>
                  <a:pt x="2518" y="1728"/>
                </a:cubicBezTo>
                <a:cubicBezTo>
                  <a:pt x="2521" y="1720"/>
                  <a:pt x="2529" y="1712"/>
                  <a:pt x="2527" y="1703"/>
                </a:cubicBezTo>
                <a:cubicBezTo>
                  <a:pt x="2526" y="1695"/>
                  <a:pt x="2516" y="1691"/>
                  <a:pt x="2510" y="1686"/>
                </a:cubicBezTo>
                <a:cubicBezTo>
                  <a:pt x="2435" y="1630"/>
                  <a:pt x="2483" y="1676"/>
                  <a:pt x="2444" y="1637"/>
                </a:cubicBezTo>
                <a:cubicBezTo>
                  <a:pt x="2459" y="1532"/>
                  <a:pt x="2444" y="1556"/>
                  <a:pt x="2576" y="1547"/>
                </a:cubicBezTo>
                <a:cubicBezTo>
                  <a:pt x="2603" y="1529"/>
                  <a:pt x="2614" y="1507"/>
                  <a:pt x="2642" y="1489"/>
                </a:cubicBezTo>
                <a:cubicBezTo>
                  <a:pt x="2650" y="1492"/>
                  <a:pt x="2660" y="1491"/>
                  <a:pt x="2666" y="1497"/>
                </a:cubicBezTo>
                <a:cubicBezTo>
                  <a:pt x="2672" y="1503"/>
                  <a:pt x="2667" y="1519"/>
                  <a:pt x="2675" y="1522"/>
                </a:cubicBezTo>
                <a:cubicBezTo>
                  <a:pt x="2704" y="1532"/>
                  <a:pt x="2735" y="1527"/>
                  <a:pt x="2765" y="1530"/>
                </a:cubicBezTo>
                <a:cubicBezTo>
                  <a:pt x="2779" y="1527"/>
                  <a:pt x="2793" y="1528"/>
                  <a:pt x="2806" y="1522"/>
                </a:cubicBezTo>
                <a:cubicBezTo>
                  <a:pt x="2832" y="1511"/>
                  <a:pt x="2823" y="1486"/>
                  <a:pt x="2831" y="1464"/>
                </a:cubicBezTo>
                <a:cubicBezTo>
                  <a:pt x="2841" y="1437"/>
                  <a:pt x="2848" y="1440"/>
                  <a:pt x="2872" y="1431"/>
                </a:cubicBezTo>
                <a:cubicBezTo>
                  <a:pt x="2895" y="1410"/>
                  <a:pt x="2920" y="1408"/>
                  <a:pt x="2946" y="1390"/>
                </a:cubicBezTo>
                <a:cubicBezTo>
                  <a:pt x="2990" y="1434"/>
                  <a:pt x="2943" y="1467"/>
                  <a:pt x="3012" y="1489"/>
                </a:cubicBezTo>
                <a:cubicBezTo>
                  <a:pt x="3028" y="1486"/>
                  <a:pt x="3047" y="1491"/>
                  <a:pt x="3061" y="1481"/>
                </a:cubicBezTo>
                <a:cubicBezTo>
                  <a:pt x="3084" y="1465"/>
                  <a:pt x="3091" y="1434"/>
                  <a:pt x="3111" y="1415"/>
                </a:cubicBezTo>
                <a:cubicBezTo>
                  <a:pt x="3136" y="1492"/>
                  <a:pt x="3095" y="1380"/>
                  <a:pt x="3144" y="1464"/>
                </a:cubicBezTo>
                <a:cubicBezTo>
                  <a:pt x="3171" y="1511"/>
                  <a:pt x="3128" y="1489"/>
                  <a:pt x="3177" y="1505"/>
                </a:cubicBezTo>
                <a:cubicBezTo>
                  <a:pt x="3193" y="1502"/>
                  <a:pt x="3213" y="1507"/>
                  <a:pt x="3226" y="1497"/>
                </a:cubicBezTo>
                <a:cubicBezTo>
                  <a:pt x="3242" y="1485"/>
                  <a:pt x="3233" y="1458"/>
                  <a:pt x="3242" y="1440"/>
                </a:cubicBezTo>
                <a:cubicBezTo>
                  <a:pt x="3257" y="1410"/>
                  <a:pt x="3278" y="1400"/>
                  <a:pt x="3308" y="1390"/>
                </a:cubicBezTo>
                <a:cubicBezTo>
                  <a:pt x="3314" y="1385"/>
                  <a:pt x="3323" y="1381"/>
                  <a:pt x="3325" y="1374"/>
                </a:cubicBezTo>
                <a:cubicBezTo>
                  <a:pt x="3331" y="1356"/>
                  <a:pt x="3321" y="1331"/>
                  <a:pt x="3333" y="1316"/>
                </a:cubicBezTo>
                <a:cubicBezTo>
                  <a:pt x="3343" y="1302"/>
                  <a:pt x="3382" y="1300"/>
                  <a:pt x="3382" y="1300"/>
                </a:cubicBezTo>
                <a:cubicBezTo>
                  <a:pt x="3397" y="1258"/>
                  <a:pt x="3442" y="1240"/>
                  <a:pt x="3473" y="1209"/>
                </a:cubicBezTo>
                <a:cubicBezTo>
                  <a:pt x="3476" y="1201"/>
                  <a:pt x="3475" y="1190"/>
                  <a:pt x="3481" y="1184"/>
                </a:cubicBezTo>
                <a:cubicBezTo>
                  <a:pt x="3493" y="1172"/>
                  <a:pt x="3561" y="1165"/>
                  <a:pt x="3580" y="1160"/>
                </a:cubicBezTo>
                <a:cubicBezTo>
                  <a:pt x="3633" y="1177"/>
                  <a:pt x="3656" y="1193"/>
                  <a:pt x="3695" y="1234"/>
                </a:cubicBezTo>
                <a:cubicBezTo>
                  <a:pt x="3747" y="1217"/>
                  <a:pt x="3720" y="1183"/>
                  <a:pt x="3744" y="1143"/>
                </a:cubicBezTo>
                <a:cubicBezTo>
                  <a:pt x="3753" y="1128"/>
                  <a:pt x="3768" y="1117"/>
                  <a:pt x="3777" y="1102"/>
                </a:cubicBezTo>
                <a:cubicBezTo>
                  <a:pt x="3764" y="917"/>
                  <a:pt x="3791" y="1029"/>
                  <a:pt x="3728" y="962"/>
                </a:cubicBezTo>
                <a:cubicBezTo>
                  <a:pt x="3758" y="943"/>
                  <a:pt x="3758" y="926"/>
                  <a:pt x="3777" y="896"/>
                </a:cubicBezTo>
                <a:cubicBezTo>
                  <a:pt x="3780" y="882"/>
                  <a:pt x="3786" y="869"/>
                  <a:pt x="3786" y="855"/>
                </a:cubicBezTo>
                <a:cubicBezTo>
                  <a:pt x="3786" y="833"/>
                  <a:pt x="3758" y="725"/>
                  <a:pt x="3744" y="707"/>
                </a:cubicBezTo>
                <a:cubicBezTo>
                  <a:pt x="3732" y="692"/>
                  <a:pt x="3717" y="680"/>
                  <a:pt x="3703" y="666"/>
                </a:cubicBezTo>
                <a:cubicBezTo>
                  <a:pt x="3686" y="649"/>
                  <a:pt x="3644" y="640"/>
                  <a:pt x="3621" y="633"/>
                </a:cubicBezTo>
                <a:cubicBezTo>
                  <a:pt x="3606" y="556"/>
                  <a:pt x="3593" y="581"/>
                  <a:pt x="3514" y="567"/>
                </a:cubicBezTo>
                <a:cubicBezTo>
                  <a:pt x="3492" y="563"/>
                  <a:pt x="3448" y="551"/>
                  <a:pt x="3448" y="551"/>
                </a:cubicBezTo>
                <a:cubicBezTo>
                  <a:pt x="3421" y="522"/>
                  <a:pt x="3447" y="496"/>
                  <a:pt x="3432" y="452"/>
                </a:cubicBezTo>
                <a:cubicBezTo>
                  <a:pt x="3423" y="427"/>
                  <a:pt x="3378" y="416"/>
                  <a:pt x="3358" y="411"/>
                </a:cubicBezTo>
                <a:cubicBezTo>
                  <a:pt x="3268" y="416"/>
                  <a:pt x="3167" y="431"/>
                  <a:pt x="3078" y="403"/>
                </a:cubicBezTo>
                <a:cubicBezTo>
                  <a:pt x="3076" y="401"/>
                  <a:pt x="3029" y="375"/>
                  <a:pt x="3037" y="362"/>
                </a:cubicBezTo>
                <a:cubicBezTo>
                  <a:pt x="3045" y="349"/>
                  <a:pt x="3064" y="351"/>
                  <a:pt x="3078" y="345"/>
                </a:cubicBezTo>
                <a:close/>
              </a:path>
            </a:pathLst>
          </a:custGeom>
          <a:solidFill>
            <a:srgbClr val="92D050"/>
          </a:solidFill>
          <a:ln w="38100">
            <a:noFill/>
            <a:round/>
          </a:ln>
          <a:effectLst/>
        </p:spPr>
        <p:txBody>
          <a:bodyPr>
            <a:normAutofit fontScale="92500"/>
          </a:bodyPr>
          <a:lstStyle/>
          <a:p>
            <a:r>
              <a:rPr lang="zh-CN" altLang="en-US" b="1" dirty="0"/>
              <a:t>其他</a:t>
            </a:r>
            <a:r>
              <a:rPr lang="zh-CN" altLang="zh-CN" b="1" dirty="0" smtClean="0"/>
              <a:t>国家</a:t>
            </a:r>
            <a:r>
              <a:rPr lang="zh-CN" altLang="en-US" b="1" dirty="0" smtClean="0"/>
              <a:t>的贫困标准</a:t>
            </a:r>
            <a:endParaRPr lang="en-US" altLang="zh-CN" b="1" dirty="0" smtClean="0"/>
          </a:p>
          <a:p>
            <a:pPr marL="0" indent="0">
              <a:buNone/>
            </a:pPr>
            <a:r>
              <a:rPr lang="en-US" altLang="zh-CN" b="1" dirty="0" smtClean="0"/>
              <a:t>            </a:t>
            </a:r>
            <a:r>
              <a:rPr lang="zh-CN" altLang="en-US" b="1" dirty="0" smtClean="0"/>
              <a:t>发达国家。</a:t>
            </a:r>
            <a:r>
              <a:rPr lang="zh-CN" altLang="zh-CN" b="1" dirty="0" smtClean="0"/>
              <a:t>以贫困</a:t>
            </a:r>
            <a:r>
              <a:rPr lang="zh-CN" altLang="zh-CN" b="1" dirty="0"/>
              <a:t>人口</a:t>
            </a:r>
            <a:r>
              <a:rPr lang="zh-CN" altLang="zh-CN" b="1" dirty="0" smtClean="0"/>
              <a:t>比例作为</a:t>
            </a:r>
            <a:r>
              <a:rPr lang="zh-CN" altLang="zh-CN" b="1" dirty="0"/>
              <a:t>贫困</a:t>
            </a:r>
            <a:r>
              <a:rPr lang="zh-CN" altLang="zh-CN" b="1" dirty="0" smtClean="0"/>
              <a:t>指标</a:t>
            </a:r>
            <a:endParaRPr lang="en-US" altLang="zh-CN" b="1" dirty="0" smtClean="0"/>
          </a:p>
          <a:p>
            <a:pPr marL="0" indent="0">
              <a:buNone/>
            </a:pPr>
            <a:r>
              <a:rPr lang="zh-CN" altLang="zh-CN" dirty="0" smtClean="0">
                <a:latin typeface="+mn-ea"/>
              </a:rPr>
              <a:t>发达国家</a:t>
            </a:r>
            <a:r>
              <a:rPr lang="zh-CN" altLang="zh-CN" dirty="0">
                <a:latin typeface="+mn-ea"/>
              </a:rPr>
              <a:t>一般将贫困人口比例保持在</a:t>
            </a:r>
            <a:r>
              <a:rPr lang="en-US" altLang="zh-CN" dirty="0">
                <a:latin typeface="+mn-ea"/>
              </a:rPr>
              <a:t>10%</a:t>
            </a:r>
            <a:r>
              <a:rPr lang="zh-CN" altLang="zh-CN" dirty="0">
                <a:latin typeface="+mn-ea"/>
              </a:rPr>
              <a:t>以上。如美国贫困人口比例在</a:t>
            </a:r>
            <a:r>
              <a:rPr lang="en-US" altLang="zh-CN" dirty="0">
                <a:latin typeface="+mn-ea"/>
              </a:rPr>
              <a:t>12%</a:t>
            </a:r>
            <a:r>
              <a:rPr lang="zh-CN" altLang="zh-CN" dirty="0">
                <a:latin typeface="+mn-ea"/>
              </a:rPr>
              <a:t>左右，欧盟德国、法国、英国、西班牙等国为</a:t>
            </a:r>
            <a:r>
              <a:rPr lang="en-US" altLang="zh-CN" dirty="0">
                <a:latin typeface="+mn-ea"/>
              </a:rPr>
              <a:t>9%-18%</a:t>
            </a:r>
            <a:r>
              <a:rPr lang="zh-CN" altLang="zh-CN" dirty="0">
                <a:latin typeface="+mn-ea"/>
              </a:rPr>
              <a:t>，日本</a:t>
            </a:r>
            <a:r>
              <a:rPr lang="en-US" altLang="zh-CN" dirty="0">
                <a:latin typeface="+mn-ea"/>
              </a:rPr>
              <a:t>15%</a:t>
            </a:r>
            <a:r>
              <a:rPr lang="zh-CN" altLang="zh-CN" dirty="0">
                <a:latin typeface="+mn-ea"/>
              </a:rPr>
              <a:t>、韩国</a:t>
            </a:r>
            <a:r>
              <a:rPr lang="en-US" altLang="zh-CN" dirty="0">
                <a:latin typeface="+mn-ea"/>
              </a:rPr>
              <a:t>14%</a:t>
            </a:r>
            <a:r>
              <a:rPr lang="zh-CN" altLang="zh-CN" dirty="0">
                <a:latin typeface="+mn-ea"/>
              </a:rPr>
              <a:t>，俄罗斯</a:t>
            </a:r>
            <a:r>
              <a:rPr lang="en-US" altLang="zh-CN" dirty="0">
                <a:latin typeface="+mn-ea"/>
              </a:rPr>
              <a:t>13%</a:t>
            </a:r>
            <a:r>
              <a:rPr lang="zh-CN" altLang="zh-CN" dirty="0" smtClean="0">
                <a:latin typeface="+mn-ea"/>
              </a:rPr>
              <a:t>。</a:t>
            </a:r>
            <a:endParaRPr lang="en-US" altLang="zh-CN" dirty="0" smtClean="0">
              <a:latin typeface="+mn-ea"/>
            </a:endParaRPr>
          </a:p>
          <a:p>
            <a:pPr marL="0" indent="0">
              <a:buNone/>
            </a:pPr>
            <a:r>
              <a:rPr lang="en-US" altLang="zh-CN" dirty="0">
                <a:latin typeface="+mn-ea"/>
              </a:rPr>
              <a:t> </a:t>
            </a:r>
            <a:r>
              <a:rPr lang="en-US" altLang="zh-CN" dirty="0" smtClean="0">
                <a:latin typeface="+mn-ea"/>
              </a:rPr>
              <a:t>     </a:t>
            </a:r>
            <a:r>
              <a:rPr lang="zh-CN" altLang="zh-CN" dirty="0" smtClean="0">
                <a:latin typeface="+mn-ea"/>
              </a:rPr>
              <a:t>发展中国家</a:t>
            </a:r>
            <a:r>
              <a:rPr lang="zh-CN" altLang="en-US" dirty="0" smtClean="0">
                <a:latin typeface="+mn-ea"/>
              </a:rPr>
              <a:t>。</a:t>
            </a:r>
            <a:r>
              <a:rPr lang="zh-CN" altLang="zh-CN" dirty="0" smtClean="0">
                <a:latin typeface="+mn-ea"/>
              </a:rPr>
              <a:t>如</a:t>
            </a:r>
            <a:r>
              <a:rPr lang="zh-CN" altLang="zh-CN" dirty="0">
                <a:latin typeface="+mn-ea"/>
              </a:rPr>
              <a:t>印度将贫困人口比例保持在</a:t>
            </a:r>
            <a:r>
              <a:rPr lang="en-US" altLang="zh-CN" dirty="0">
                <a:latin typeface="+mn-ea"/>
              </a:rPr>
              <a:t>20%</a:t>
            </a:r>
            <a:r>
              <a:rPr lang="zh-CN" altLang="zh-CN" dirty="0">
                <a:latin typeface="+mn-ea"/>
              </a:rPr>
              <a:t>以上，越南将贫困人口比例保持在</a:t>
            </a:r>
            <a:r>
              <a:rPr lang="en-US" altLang="zh-CN" dirty="0">
                <a:latin typeface="+mn-ea"/>
              </a:rPr>
              <a:t>15%</a:t>
            </a:r>
            <a:r>
              <a:rPr lang="zh-CN" altLang="zh-CN" dirty="0">
                <a:latin typeface="+mn-ea"/>
              </a:rPr>
              <a:t>以上</a:t>
            </a:r>
            <a:r>
              <a:rPr lang="zh-CN" altLang="zh-CN" dirty="0"/>
              <a:t>。</a:t>
            </a:r>
          </a:p>
          <a:p>
            <a:endParaRPr lang="zh-CN" altLang="en-US" dirty="0"/>
          </a:p>
        </p:txBody>
      </p:sp>
    </p:spTree>
    <p:extLst>
      <p:ext uri="{BB962C8B-B14F-4D97-AF65-F5344CB8AC3E}">
        <p14:creationId xmlns:p14="http://schemas.microsoft.com/office/powerpoint/2010/main" val="41185279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475656" y="1844824"/>
            <a:ext cx="6096000" cy="4064000"/>
            <a:chOff x="1475656" y="1844824"/>
            <a:chExt cx="6096000" cy="4064000"/>
          </a:xfrm>
        </p:grpSpPr>
        <p:graphicFrame>
          <p:nvGraphicFramePr>
            <p:cNvPr id="2" name="图表 1"/>
            <p:cNvGraphicFramePr/>
            <p:nvPr/>
          </p:nvGraphicFramePr>
          <p:xfrm>
            <a:off x="1475656" y="1844824"/>
            <a:ext cx="60960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11" name="矩形 10"/>
            <p:cNvSpPr/>
            <p:nvPr/>
          </p:nvSpPr>
          <p:spPr>
            <a:xfrm>
              <a:off x="4427984" y="3573016"/>
              <a:ext cx="1368152" cy="369332"/>
            </a:xfrm>
            <a:prstGeom prst="rect">
              <a:avLst/>
            </a:prstGeom>
          </p:spPr>
          <p:txBody>
            <a:bodyPr wrap="square">
              <a:spAutoFit/>
            </a:bodyPr>
            <a:lstStyle/>
            <a:p>
              <a:r>
                <a:rPr lang="en-US" altLang="zh-CN" b="1" dirty="0" smtClean="0">
                  <a:solidFill>
                    <a:schemeClr val="bg1"/>
                  </a:solidFill>
                  <a:latin typeface="微软雅黑" panose="020B0503020204020204" pitchFamily="34" charset="-122"/>
                  <a:ea typeface="微软雅黑" panose="020B0503020204020204" pitchFamily="34" charset="-122"/>
                </a:rPr>
                <a:t>51.81%</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2" name="矩形 11"/>
            <p:cNvSpPr/>
            <p:nvPr/>
          </p:nvSpPr>
          <p:spPr>
            <a:xfrm rot="621929">
              <a:off x="2053501" y="3572892"/>
              <a:ext cx="1368152" cy="369332"/>
            </a:xfrm>
            <a:prstGeom prst="rect">
              <a:avLst/>
            </a:prstGeom>
          </p:spPr>
          <p:txBody>
            <a:bodyPr wrap="square">
              <a:spAutoFit/>
            </a:bodyPr>
            <a:lstStyle/>
            <a:p>
              <a:r>
                <a:rPr lang="en-US" altLang="zh-CN" b="1" dirty="0" smtClean="0">
                  <a:solidFill>
                    <a:schemeClr val="bg1"/>
                  </a:solidFill>
                  <a:latin typeface="微软雅黑" panose="020B0503020204020204" pitchFamily="34" charset="-122"/>
                  <a:ea typeface="微软雅黑" panose="020B0503020204020204" pitchFamily="34" charset="-122"/>
                </a:rPr>
                <a:t>4.16%</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3" name="矩形 12"/>
            <p:cNvSpPr/>
            <p:nvPr/>
          </p:nvSpPr>
          <p:spPr>
            <a:xfrm>
              <a:off x="2539142" y="4829036"/>
              <a:ext cx="1368152" cy="369332"/>
            </a:xfrm>
            <a:prstGeom prst="rect">
              <a:avLst/>
            </a:prstGeom>
          </p:spPr>
          <p:txBody>
            <a:bodyPr wrap="square">
              <a:spAutoFit/>
            </a:bodyPr>
            <a:lstStyle/>
            <a:p>
              <a:r>
                <a:rPr lang="en-US" altLang="zh-CN" b="1" dirty="0" smtClean="0">
                  <a:solidFill>
                    <a:schemeClr val="bg1"/>
                  </a:solidFill>
                  <a:latin typeface="微软雅黑" panose="020B0503020204020204" pitchFamily="34" charset="-122"/>
                  <a:ea typeface="微软雅黑" panose="020B0503020204020204" pitchFamily="34" charset="-122"/>
                </a:rPr>
                <a:t>13.1%</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4" name="矩形 13"/>
            <p:cNvSpPr/>
            <p:nvPr/>
          </p:nvSpPr>
          <p:spPr>
            <a:xfrm>
              <a:off x="2075220" y="4099684"/>
              <a:ext cx="1368152" cy="369332"/>
            </a:xfrm>
            <a:prstGeom prst="rect">
              <a:avLst/>
            </a:prstGeom>
          </p:spPr>
          <p:txBody>
            <a:bodyPr wrap="square">
              <a:spAutoFit/>
            </a:bodyPr>
            <a:lstStyle/>
            <a:p>
              <a:r>
                <a:rPr lang="en-US" altLang="zh-CN" b="1" dirty="0" smtClean="0">
                  <a:solidFill>
                    <a:schemeClr val="bg1"/>
                  </a:solidFill>
                  <a:latin typeface="微软雅黑" panose="020B0503020204020204" pitchFamily="34" charset="-122"/>
                  <a:ea typeface="微软雅黑" panose="020B0503020204020204" pitchFamily="34" charset="-122"/>
                </a:rPr>
                <a:t>10.39%</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a:xfrm rot="987005">
              <a:off x="2242945" y="3319635"/>
              <a:ext cx="1368152" cy="369332"/>
            </a:xfrm>
            <a:prstGeom prst="rect">
              <a:avLst/>
            </a:prstGeom>
          </p:spPr>
          <p:txBody>
            <a:bodyPr wrap="square">
              <a:spAutoFit/>
            </a:bodyPr>
            <a:lstStyle/>
            <a:p>
              <a:r>
                <a:rPr lang="en-US" altLang="zh-CN" b="1" dirty="0" smtClean="0">
                  <a:solidFill>
                    <a:schemeClr val="bg1"/>
                  </a:solidFill>
                  <a:latin typeface="微软雅黑" panose="020B0503020204020204" pitchFamily="34" charset="-122"/>
                  <a:ea typeface="微软雅黑" panose="020B0503020204020204" pitchFamily="34" charset="-122"/>
                </a:rPr>
                <a:t>4.24%</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rot="2169177">
              <a:off x="2661140" y="3027968"/>
              <a:ext cx="958052" cy="369332"/>
            </a:xfrm>
            <a:prstGeom prst="rect">
              <a:avLst/>
            </a:prstGeom>
          </p:spPr>
          <p:txBody>
            <a:bodyPr wrap="square">
              <a:spAutoFit/>
            </a:bodyPr>
            <a:lstStyle/>
            <a:p>
              <a:r>
                <a:rPr lang="en-US" altLang="zh-CN" b="1" dirty="0" smtClean="0">
                  <a:solidFill>
                    <a:schemeClr val="bg1"/>
                  </a:solidFill>
                  <a:latin typeface="微软雅黑" panose="020B0503020204020204" pitchFamily="34" charset="-122"/>
                  <a:ea typeface="微软雅黑" panose="020B0503020204020204" pitchFamily="34" charset="-122"/>
                </a:rPr>
                <a:t>7.56%</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rot="2668463">
              <a:off x="3112651" y="3019396"/>
              <a:ext cx="1037330" cy="369332"/>
            </a:xfrm>
            <a:prstGeom prst="rect">
              <a:avLst/>
            </a:prstGeom>
          </p:spPr>
          <p:txBody>
            <a:bodyPr wrap="square">
              <a:spAutoFit/>
            </a:bodyPr>
            <a:lstStyle/>
            <a:p>
              <a:r>
                <a:rPr lang="en-US" altLang="zh-CN" b="1" dirty="0" smtClean="0">
                  <a:solidFill>
                    <a:schemeClr val="bg1"/>
                  </a:solidFill>
                  <a:latin typeface="微软雅黑" panose="020B0503020204020204" pitchFamily="34" charset="-122"/>
                  <a:ea typeface="微软雅黑" panose="020B0503020204020204" pitchFamily="34" charset="-122"/>
                </a:rPr>
                <a:t>5.66%</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sp>
        <p:nvSpPr>
          <p:cNvPr id="3" name="TextBox 2"/>
          <p:cNvSpPr txBox="1"/>
          <p:nvPr/>
        </p:nvSpPr>
        <p:spPr>
          <a:xfrm>
            <a:off x="1907704" y="836712"/>
            <a:ext cx="4896544" cy="769441"/>
          </a:xfrm>
          <a:prstGeom prst="rect">
            <a:avLst/>
          </a:prstGeom>
          <a:noFill/>
        </p:spPr>
        <p:txBody>
          <a:bodyPr wrap="square" rtlCol="0">
            <a:spAutoFit/>
          </a:bodyPr>
          <a:lstStyle/>
          <a:p>
            <a:r>
              <a:rPr lang="zh-CN" altLang="en-US" sz="4400" dirty="0" smtClean="0"/>
              <a:t>致贫原因的复杂性</a:t>
            </a:r>
            <a:endParaRPr lang="zh-CN" altLang="en-US" sz="4400" dirty="0"/>
          </a:p>
        </p:txBody>
      </p:sp>
    </p:spTree>
    <p:extLst>
      <p:ext uri="{BB962C8B-B14F-4D97-AF65-F5344CB8AC3E}">
        <p14:creationId xmlns:p14="http://schemas.microsoft.com/office/powerpoint/2010/main" val="34575625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扶贫开发纲要</a:t>
            </a:r>
            <a:endParaRPr lang="zh-CN" altLang="en-US" dirty="0"/>
          </a:p>
        </p:txBody>
      </p:sp>
      <p:sp>
        <p:nvSpPr>
          <p:cNvPr id="4" name="Freeform 26"/>
          <p:cNvSpPr>
            <a:spLocks noGrp="1"/>
          </p:cNvSpPr>
          <p:nvPr>
            <p:ph idx="1"/>
          </p:nvPr>
        </p:nvSpPr>
        <p:spPr bwMode="auto">
          <a:xfrm>
            <a:off x="457200" y="1484784"/>
            <a:ext cx="8229600" cy="4641379"/>
          </a:xfrm>
          <a:custGeom>
            <a:avLst/>
            <a:gdLst>
              <a:gd name="T0" fmla="*/ 2839 w 3791"/>
              <a:gd name="T1" fmla="*/ 214 h 3582"/>
              <a:gd name="T2" fmla="*/ 2559 w 3791"/>
              <a:gd name="T3" fmla="*/ 65 h 3582"/>
              <a:gd name="T4" fmla="*/ 2346 w 3791"/>
              <a:gd name="T5" fmla="*/ 181 h 3582"/>
              <a:gd name="T6" fmla="*/ 2485 w 3791"/>
              <a:gd name="T7" fmla="*/ 502 h 3582"/>
              <a:gd name="T8" fmla="*/ 2280 w 3791"/>
              <a:gd name="T9" fmla="*/ 707 h 3582"/>
              <a:gd name="T10" fmla="*/ 2148 w 3791"/>
              <a:gd name="T11" fmla="*/ 905 h 3582"/>
              <a:gd name="T12" fmla="*/ 2156 w 3791"/>
              <a:gd name="T13" fmla="*/ 1028 h 3582"/>
              <a:gd name="T14" fmla="*/ 2033 w 3791"/>
              <a:gd name="T15" fmla="*/ 1226 h 3582"/>
              <a:gd name="T16" fmla="*/ 1876 w 3791"/>
              <a:gd name="T17" fmla="*/ 1201 h 3582"/>
              <a:gd name="T18" fmla="*/ 1704 w 3791"/>
              <a:gd name="T19" fmla="*/ 1291 h 3582"/>
              <a:gd name="T20" fmla="*/ 1720 w 3791"/>
              <a:gd name="T21" fmla="*/ 1464 h 3582"/>
              <a:gd name="T22" fmla="*/ 1597 w 3791"/>
              <a:gd name="T23" fmla="*/ 1629 h 3582"/>
              <a:gd name="T24" fmla="*/ 1399 w 3791"/>
              <a:gd name="T25" fmla="*/ 1925 h 3582"/>
              <a:gd name="T26" fmla="*/ 1070 w 3791"/>
              <a:gd name="T27" fmla="*/ 1835 h 3582"/>
              <a:gd name="T28" fmla="*/ 873 w 3791"/>
              <a:gd name="T29" fmla="*/ 1769 h 3582"/>
              <a:gd name="T30" fmla="*/ 700 w 3791"/>
              <a:gd name="T31" fmla="*/ 1777 h 3582"/>
              <a:gd name="T32" fmla="*/ 568 w 3791"/>
              <a:gd name="T33" fmla="*/ 1662 h 3582"/>
              <a:gd name="T34" fmla="*/ 264 w 3791"/>
              <a:gd name="T35" fmla="*/ 1752 h 3582"/>
              <a:gd name="T36" fmla="*/ 190 w 3791"/>
              <a:gd name="T37" fmla="*/ 1843 h 3582"/>
              <a:gd name="T38" fmla="*/ 247 w 3791"/>
              <a:gd name="T39" fmla="*/ 2139 h 3582"/>
              <a:gd name="T40" fmla="*/ 42 w 3791"/>
              <a:gd name="T41" fmla="*/ 2328 h 3582"/>
              <a:gd name="T42" fmla="*/ 83 w 3791"/>
              <a:gd name="T43" fmla="*/ 2608 h 3582"/>
              <a:gd name="T44" fmla="*/ 371 w 3791"/>
              <a:gd name="T45" fmla="*/ 2880 h 3582"/>
              <a:gd name="T46" fmla="*/ 782 w 3791"/>
              <a:gd name="T47" fmla="*/ 3085 h 3582"/>
              <a:gd name="T48" fmla="*/ 980 w 3791"/>
              <a:gd name="T49" fmla="*/ 3299 h 3582"/>
              <a:gd name="T50" fmla="*/ 1194 w 3791"/>
              <a:gd name="T51" fmla="*/ 3250 h 3582"/>
              <a:gd name="T52" fmla="*/ 1383 w 3791"/>
              <a:gd name="T53" fmla="*/ 2995 h 3582"/>
              <a:gd name="T54" fmla="*/ 1654 w 3791"/>
              <a:gd name="T55" fmla="*/ 3044 h 3582"/>
              <a:gd name="T56" fmla="*/ 1654 w 3791"/>
              <a:gd name="T57" fmla="*/ 2880 h 3582"/>
              <a:gd name="T58" fmla="*/ 1786 w 3791"/>
              <a:gd name="T59" fmla="*/ 2723 h 3582"/>
              <a:gd name="T60" fmla="*/ 2099 w 3791"/>
              <a:gd name="T61" fmla="*/ 2871 h 3582"/>
              <a:gd name="T62" fmla="*/ 2271 w 3791"/>
              <a:gd name="T63" fmla="*/ 2822 h 3582"/>
              <a:gd name="T64" fmla="*/ 2485 w 3791"/>
              <a:gd name="T65" fmla="*/ 3200 h 3582"/>
              <a:gd name="T66" fmla="*/ 2584 w 3791"/>
              <a:gd name="T67" fmla="*/ 3299 h 3582"/>
              <a:gd name="T68" fmla="*/ 2724 w 3791"/>
              <a:gd name="T69" fmla="*/ 3365 h 3582"/>
              <a:gd name="T70" fmla="*/ 2815 w 3791"/>
              <a:gd name="T71" fmla="*/ 3530 h 3582"/>
              <a:gd name="T72" fmla="*/ 3004 w 3791"/>
              <a:gd name="T73" fmla="*/ 3521 h 3582"/>
              <a:gd name="T74" fmla="*/ 3177 w 3791"/>
              <a:gd name="T75" fmla="*/ 3176 h 3582"/>
              <a:gd name="T76" fmla="*/ 3152 w 3791"/>
              <a:gd name="T77" fmla="*/ 2880 h 3582"/>
              <a:gd name="T78" fmla="*/ 3144 w 3791"/>
              <a:gd name="T79" fmla="*/ 2773 h 3582"/>
              <a:gd name="T80" fmla="*/ 2938 w 3791"/>
              <a:gd name="T81" fmla="*/ 2518 h 3582"/>
              <a:gd name="T82" fmla="*/ 2806 w 3791"/>
              <a:gd name="T83" fmla="*/ 2452 h 3582"/>
              <a:gd name="T84" fmla="*/ 2716 w 3791"/>
              <a:gd name="T85" fmla="*/ 2254 h 3582"/>
              <a:gd name="T86" fmla="*/ 2551 w 3791"/>
              <a:gd name="T87" fmla="*/ 2147 h 3582"/>
              <a:gd name="T88" fmla="*/ 2436 w 3791"/>
              <a:gd name="T89" fmla="*/ 2139 h 3582"/>
              <a:gd name="T90" fmla="*/ 2527 w 3791"/>
              <a:gd name="T91" fmla="*/ 1909 h 3582"/>
              <a:gd name="T92" fmla="*/ 2527 w 3791"/>
              <a:gd name="T93" fmla="*/ 1703 h 3582"/>
              <a:gd name="T94" fmla="*/ 2642 w 3791"/>
              <a:gd name="T95" fmla="*/ 1489 h 3582"/>
              <a:gd name="T96" fmla="*/ 2806 w 3791"/>
              <a:gd name="T97" fmla="*/ 1522 h 3582"/>
              <a:gd name="T98" fmla="*/ 3012 w 3791"/>
              <a:gd name="T99" fmla="*/ 1489 h 3582"/>
              <a:gd name="T100" fmla="*/ 3177 w 3791"/>
              <a:gd name="T101" fmla="*/ 1505 h 3582"/>
              <a:gd name="T102" fmla="*/ 3325 w 3791"/>
              <a:gd name="T103" fmla="*/ 1374 h 3582"/>
              <a:gd name="T104" fmla="*/ 3481 w 3791"/>
              <a:gd name="T105" fmla="*/ 1184 h 3582"/>
              <a:gd name="T106" fmla="*/ 3777 w 3791"/>
              <a:gd name="T107" fmla="*/ 1102 h 3582"/>
              <a:gd name="T108" fmla="*/ 3744 w 3791"/>
              <a:gd name="T109" fmla="*/ 707 h 3582"/>
              <a:gd name="T110" fmla="*/ 3448 w 3791"/>
              <a:gd name="T111" fmla="*/ 551 h 3582"/>
              <a:gd name="T112" fmla="*/ 3037 w 3791"/>
              <a:gd name="T113" fmla="*/ 362 h 3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91" h="3582">
                <a:moveTo>
                  <a:pt x="3078" y="345"/>
                </a:moveTo>
                <a:cubicBezTo>
                  <a:pt x="3037" y="339"/>
                  <a:pt x="3015" y="340"/>
                  <a:pt x="2987" y="312"/>
                </a:cubicBezTo>
                <a:cubicBezTo>
                  <a:pt x="2982" y="296"/>
                  <a:pt x="2985" y="273"/>
                  <a:pt x="2971" y="263"/>
                </a:cubicBezTo>
                <a:cubicBezTo>
                  <a:pt x="2930" y="235"/>
                  <a:pt x="2885" y="229"/>
                  <a:pt x="2839" y="214"/>
                </a:cubicBezTo>
                <a:cubicBezTo>
                  <a:pt x="2795" y="167"/>
                  <a:pt x="2738" y="138"/>
                  <a:pt x="2675" y="123"/>
                </a:cubicBezTo>
                <a:cubicBezTo>
                  <a:pt x="2669" y="118"/>
                  <a:pt x="2662" y="114"/>
                  <a:pt x="2658" y="107"/>
                </a:cubicBezTo>
                <a:cubicBezTo>
                  <a:pt x="2653" y="100"/>
                  <a:pt x="2656" y="88"/>
                  <a:pt x="2650" y="82"/>
                </a:cubicBezTo>
                <a:cubicBezTo>
                  <a:pt x="2628" y="60"/>
                  <a:pt x="2590" y="69"/>
                  <a:pt x="2559" y="65"/>
                </a:cubicBezTo>
                <a:cubicBezTo>
                  <a:pt x="2522" y="9"/>
                  <a:pt x="2546" y="22"/>
                  <a:pt x="2502" y="8"/>
                </a:cubicBezTo>
                <a:cubicBezTo>
                  <a:pt x="2392" y="16"/>
                  <a:pt x="2341" y="0"/>
                  <a:pt x="2411" y="74"/>
                </a:cubicBezTo>
                <a:cubicBezTo>
                  <a:pt x="2426" y="113"/>
                  <a:pt x="2414" y="111"/>
                  <a:pt x="2378" y="123"/>
                </a:cubicBezTo>
                <a:cubicBezTo>
                  <a:pt x="2345" y="145"/>
                  <a:pt x="2331" y="141"/>
                  <a:pt x="2346" y="181"/>
                </a:cubicBezTo>
                <a:cubicBezTo>
                  <a:pt x="2295" y="197"/>
                  <a:pt x="2290" y="214"/>
                  <a:pt x="2329" y="255"/>
                </a:cubicBezTo>
                <a:cubicBezTo>
                  <a:pt x="2343" y="298"/>
                  <a:pt x="2330" y="274"/>
                  <a:pt x="2387" y="312"/>
                </a:cubicBezTo>
                <a:cubicBezTo>
                  <a:pt x="2420" y="334"/>
                  <a:pt x="2450" y="366"/>
                  <a:pt x="2477" y="395"/>
                </a:cubicBezTo>
                <a:cubicBezTo>
                  <a:pt x="2489" y="430"/>
                  <a:pt x="2509" y="464"/>
                  <a:pt x="2485" y="502"/>
                </a:cubicBezTo>
                <a:cubicBezTo>
                  <a:pt x="2479" y="512"/>
                  <a:pt x="2463" y="507"/>
                  <a:pt x="2452" y="510"/>
                </a:cubicBezTo>
                <a:cubicBezTo>
                  <a:pt x="2429" y="525"/>
                  <a:pt x="2410" y="544"/>
                  <a:pt x="2387" y="559"/>
                </a:cubicBezTo>
                <a:cubicBezTo>
                  <a:pt x="2364" y="645"/>
                  <a:pt x="2339" y="633"/>
                  <a:pt x="2263" y="641"/>
                </a:cubicBezTo>
                <a:cubicBezTo>
                  <a:pt x="2253" y="673"/>
                  <a:pt x="2256" y="684"/>
                  <a:pt x="2280" y="707"/>
                </a:cubicBezTo>
                <a:cubicBezTo>
                  <a:pt x="2255" y="778"/>
                  <a:pt x="2292" y="693"/>
                  <a:pt x="2247" y="740"/>
                </a:cubicBezTo>
                <a:cubicBezTo>
                  <a:pt x="2233" y="754"/>
                  <a:pt x="2240" y="781"/>
                  <a:pt x="2230" y="798"/>
                </a:cubicBezTo>
                <a:cubicBezTo>
                  <a:pt x="2214" y="826"/>
                  <a:pt x="2167" y="853"/>
                  <a:pt x="2140" y="872"/>
                </a:cubicBezTo>
                <a:cubicBezTo>
                  <a:pt x="2143" y="883"/>
                  <a:pt x="2142" y="896"/>
                  <a:pt x="2148" y="905"/>
                </a:cubicBezTo>
                <a:cubicBezTo>
                  <a:pt x="2154" y="913"/>
                  <a:pt x="2169" y="912"/>
                  <a:pt x="2173" y="921"/>
                </a:cubicBezTo>
                <a:cubicBezTo>
                  <a:pt x="2183" y="947"/>
                  <a:pt x="2123" y="987"/>
                  <a:pt x="2123" y="987"/>
                </a:cubicBezTo>
                <a:cubicBezTo>
                  <a:pt x="2126" y="998"/>
                  <a:pt x="2125" y="1011"/>
                  <a:pt x="2132" y="1020"/>
                </a:cubicBezTo>
                <a:cubicBezTo>
                  <a:pt x="2137" y="1027"/>
                  <a:pt x="2150" y="1022"/>
                  <a:pt x="2156" y="1028"/>
                </a:cubicBezTo>
                <a:cubicBezTo>
                  <a:pt x="2162" y="1034"/>
                  <a:pt x="2161" y="1045"/>
                  <a:pt x="2164" y="1053"/>
                </a:cubicBezTo>
                <a:cubicBezTo>
                  <a:pt x="2112" y="1070"/>
                  <a:pt x="2117" y="1069"/>
                  <a:pt x="2082" y="1102"/>
                </a:cubicBezTo>
                <a:cubicBezTo>
                  <a:pt x="2071" y="1138"/>
                  <a:pt x="2072" y="1166"/>
                  <a:pt x="2099" y="1193"/>
                </a:cubicBezTo>
                <a:cubicBezTo>
                  <a:pt x="2042" y="1211"/>
                  <a:pt x="2061" y="1196"/>
                  <a:pt x="2033" y="1226"/>
                </a:cubicBezTo>
                <a:cubicBezTo>
                  <a:pt x="2024" y="1265"/>
                  <a:pt x="2020" y="1271"/>
                  <a:pt x="1983" y="1283"/>
                </a:cubicBezTo>
                <a:cubicBezTo>
                  <a:pt x="1972" y="1251"/>
                  <a:pt x="1966" y="1244"/>
                  <a:pt x="1934" y="1234"/>
                </a:cubicBezTo>
                <a:cubicBezTo>
                  <a:pt x="1929" y="1228"/>
                  <a:pt x="1919" y="1225"/>
                  <a:pt x="1918" y="1217"/>
                </a:cubicBezTo>
                <a:cubicBezTo>
                  <a:pt x="1911" y="1180"/>
                  <a:pt x="1975" y="1185"/>
                  <a:pt x="1876" y="1201"/>
                </a:cubicBezTo>
                <a:cubicBezTo>
                  <a:pt x="1869" y="1211"/>
                  <a:pt x="1849" y="1248"/>
                  <a:pt x="1835" y="1250"/>
                </a:cubicBezTo>
                <a:cubicBezTo>
                  <a:pt x="1826" y="1252"/>
                  <a:pt x="1820" y="1238"/>
                  <a:pt x="1811" y="1234"/>
                </a:cubicBezTo>
                <a:cubicBezTo>
                  <a:pt x="1795" y="1226"/>
                  <a:pt x="1778" y="1223"/>
                  <a:pt x="1761" y="1217"/>
                </a:cubicBezTo>
                <a:cubicBezTo>
                  <a:pt x="1696" y="1235"/>
                  <a:pt x="1726" y="1239"/>
                  <a:pt x="1704" y="1291"/>
                </a:cubicBezTo>
                <a:cubicBezTo>
                  <a:pt x="1697" y="1307"/>
                  <a:pt x="1681" y="1318"/>
                  <a:pt x="1671" y="1333"/>
                </a:cubicBezTo>
                <a:cubicBezTo>
                  <a:pt x="1681" y="1348"/>
                  <a:pt x="1695" y="1359"/>
                  <a:pt x="1704" y="1374"/>
                </a:cubicBezTo>
                <a:cubicBezTo>
                  <a:pt x="1739" y="1432"/>
                  <a:pt x="1683" y="1368"/>
                  <a:pt x="1728" y="1415"/>
                </a:cubicBezTo>
                <a:cubicBezTo>
                  <a:pt x="1725" y="1431"/>
                  <a:pt x="1728" y="1450"/>
                  <a:pt x="1720" y="1464"/>
                </a:cubicBezTo>
                <a:cubicBezTo>
                  <a:pt x="1716" y="1472"/>
                  <a:pt x="1702" y="1467"/>
                  <a:pt x="1695" y="1472"/>
                </a:cubicBezTo>
                <a:cubicBezTo>
                  <a:pt x="1685" y="1478"/>
                  <a:pt x="1668" y="1505"/>
                  <a:pt x="1663" y="1514"/>
                </a:cubicBezTo>
                <a:cubicBezTo>
                  <a:pt x="1633" y="1574"/>
                  <a:pt x="1675" y="1502"/>
                  <a:pt x="1646" y="1563"/>
                </a:cubicBezTo>
                <a:cubicBezTo>
                  <a:pt x="1633" y="1590"/>
                  <a:pt x="1609" y="1602"/>
                  <a:pt x="1597" y="1629"/>
                </a:cubicBezTo>
                <a:cubicBezTo>
                  <a:pt x="1577" y="1674"/>
                  <a:pt x="1565" y="1732"/>
                  <a:pt x="1531" y="1769"/>
                </a:cubicBezTo>
                <a:cubicBezTo>
                  <a:pt x="1525" y="1785"/>
                  <a:pt x="1520" y="1802"/>
                  <a:pt x="1514" y="1818"/>
                </a:cubicBezTo>
                <a:cubicBezTo>
                  <a:pt x="1508" y="1836"/>
                  <a:pt x="1487" y="1845"/>
                  <a:pt x="1473" y="1859"/>
                </a:cubicBezTo>
                <a:cubicBezTo>
                  <a:pt x="1450" y="1882"/>
                  <a:pt x="1423" y="1903"/>
                  <a:pt x="1399" y="1925"/>
                </a:cubicBezTo>
                <a:cubicBezTo>
                  <a:pt x="1376" y="1889"/>
                  <a:pt x="1381" y="1874"/>
                  <a:pt x="1342" y="1900"/>
                </a:cubicBezTo>
                <a:cubicBezTo>
                  <a:pt x="1318" y="1968"/>
                  <a:pt x="1239" y="1954"/>
                  <a:pt x="1177" y="1974"/>
                </a:cubicBezTo>
                <a:cubicBezTo>
                  <a:pt x="1147" y="1955"/>
                  <a:pt x="1128" y="1926"/>
                  <a:pt x="1103" y="1900"/>
                </a:cubicBezTo>
                <a:cubicBezTo>
                  <a:pt x="1085" y="1844"/>
                  <a:pt x="1100" y="1863"/>
                  <a:pt x="1070" y="1835"/>
                </a:cubicBezTo>
                <a:cubicBezTo>
                  <a:pt x="1054" y="1785"/>
                  <a:pt x="1036" y="1769"/>
                  <a:pt x="1087" y="1736"/>
                </a:cubicBezTo>
                <a:cubicBezTo>
                  <a:pt x="1075" y="1703"/>
                  <a:pt x="1063" y="1689"/>
                  <a:pt x="1029" y="1678"/>
                </a:cubicBezTo>
                <a:cubicBezTo>
                  <a:pt x="988" y="1691"/>
                  <a:pt x="971" y="1731"/>
                  <a:pt x="930" y="1744"/>
                </a:cubicBezTo>
                <a:cubicBezTo>
                  <a:pt x="875" y="1726"/>
                  <a:pt x="907" y="1756"/>
                  <a:pt x="873" y="1769"/>
                </a:cubicBezTo>
                <a:cubicBezTo>
                  <a:pt x="847" y="1779"/>
                  <a:pt x="817" y="1778"/>
                  <a:pt x="790" y="1785"/>
                </a:cubicBezTo>
                <a:cubicBezTo>
                  <a:pt x="781" y="1791"/>
                  <a:pt x="755" y="1813"/>
                  <a:pt x="741" y="1810"/>
                </a:cubicBezTo>
                <a:cubicBezTo>
                  <a:pt x="733" y="1808"/>
                  <a:pt x="730" y="1798"/>
                  <a:pt x="724" y="1793"/>
                </a:cubicBezTo>
                <a:cubicBezTo>
                  <a:pt x="717" y="1787"/>
                  <a:pt x="708" y="1782"/>
                  <a:pt x="700" y="1777"/>
                </a:cubicBezTo>
                <a:cubicBezTo>
                  <a:pt x="683" y="1724"/>
                  <a:pt x="687" y="1728"/>
                  <a:pt x="634" y="1711"/>
                </a:cubicBezTo>
                <a:cubicBezTo>
                  <a:pt x="631" y="1703"/>
                  <a:pt x="633" y="1691"/>
                  <a:pt x="626" y="1686"/>
                </a:cubicBezTo>
                <a:cubicBezTo>
                  <a:pt x="617" y="1679"/>
                  <a:pt x="603" y="1682"/>
                  <a:pt x="593" y="1678"/>
                </a:cubicBezTo>
                <a:cubicBezTo>
                  <a:pt x="584" y="1674"/>
                  <a:pt x="577" y="1666"/>
                  <a:pt x="568" y="1662"/>
                </a:cubicBezTo>
                <a:cubicBezTo>
                  <a:pt x="537" y="1647"/>
                  <a:pt x="501" y="1647"/>
                  <a:pt x="469" y="1637"/>
                </a:cubicBezTo>
                <a:cubicBezTo>
                  <a:pt x="439" y="1617"/>
                  <a:pt x="422" y="1608"/>
                  <a:pt x="387" y="1621"/>
                </a:cubicBezTo>
                <a:cubicBezTo>
                  <a:pt x="378" y="1648"/>
                  <a:pt x="362" y="1662"/>
                  <a:pt x="346" y="1686"/>
                </a:cubicBezTo>
                <a:cubicBezTo>
                  <a:pt x="320" y="1767"/>
                  <a:pt x="399" y="1739"/>
                  <a:pt x="264" y="1752"/>
                </a:cubicBezTo>
                <a:cubicBezTo>
                  <a:pt x="261" y="1760"/>
                  <a:pt x="255" y="1768"/>
                  <a:pt x="255" y="1777"/>
                </a:cubicBezTo>
                <a:cubicBezTo>
                  <a:pt x="255" y="1788"/>
                  <a:pt x="271" y="1801"/>
                  <a:pt x="264" y="1810"/>
                </a:cubicBezTo>
                <a:cubicBezTo>
                  <a:pt x="253" y="1823"/>
                  <a:pt x="214" y="1826"/>
                  <a:pt x="214" y="1826"/>
                </a:cubicBezTo>
                <a:cubicBezTo>
                  <a:pt x="206" y="1832"/>
                  <a:pt x="191" y="1833"/>
                  <a:pt x="190" y="1843"/>
                </a:cubicBezTo>
                <a:cubicBezTo>
                  <a:pt x="182" y="1906"/>
                  <a:pt x="255" y="1927"/>
                  <a:pt x="297" y="1942"/>
                </a:cubicBezTo>
                <a:cubicBezTo>
                  <a:pt x="321" y="1966"/>
                  <a:pt x="343" y="1975"/>
                  <a:pt x="354" y="2007"/>
                </a:cubicBezTo>
                <a:cubicBezTo>
                  <a:pt x="345" y="2034"/>
                  <a:pt x="331" y="2055"/>
                  <a:pt x="321" y="2081"/>
                </a:cubicBezTo>
                <a:cubicBezTo>
                  <a:pt x="341" y="2138"/>
                  <a:pt x="289" y="2126"/>
                  <a:pt x="247" y="2139"/>
                </a:cubicBezTo>
                <a:cubicBezTo>
                  <a:pt x="219" y="2158"/>
                  <a:pt x="208" y="2165"/>
                  <a:pt x="198" y="2197"/>
                </a:cubicBezTo>
                <a:cubicBezTo>
                  <a:pt x="184" y="2314"/>
                  <a:pt x="212" y="2234"/>
                  <a:pt x="148" y="2254"/>
                </a:cubicBezTo>
                <a:cubicBezTo>
                  <a:pt x="116" y="2304"/>
                  <a:pt x="153" y="2260"/>
                  <a:pt x="74" y="2287"/>
                </a:cubicBezTo>
                <a:cubicBezTo>
                  <a:pt x="65" y="2290"/>
                  <a:pt x="46" y="2323"/>
                  <a:pt x="42" y="2328"/>
                </a:cubicBezTo>
                <a:cubicBezTo>
                  <a:pt x="23" y="2351"/>
                  <a:pt x="10" y="2365"/>
                  <a:pt x="0" y="2394"/>
                </a:cubicBezTo>
                <a:cubicBezTo>
                  <a:pt x="7" y="2427"/>
                  <a:pt x="17" y="2499"/>
                  <a:pt x="33" y="2526"/>
                </a:cubicBezTo>
                <a:cubicBezTo>
                  <a:pt x="41" y="2539"/>
                  <a:pt x="55" y="2548"/>
                  <a:pt x="66" y="2559"/>
                </a:cubicBezTo>
                <a:cubicBezTo>
                  <a:pt x="72" y="2575"/>
                  <a:pt x="69" y="2598"/>
                  <a:pt x="83" y="2608"/>
                </a:cubicBezTo>
                <a:cubicBezTo>
                  <a:pt x="98" y="2618"/>
                  <a:pt x="108" y="2633"/>
                  <a:pt x="124" y="2641"/>
                </a:cubicBezTo>
                <a:cubicBezTo>
                  <a:pt x="161" y="2659"/>
                  <a:pt x="231" y="2662"/>
                  <a:pt x="264" y="2666"/>
                </a:cubicBezTo>
                <a:cubicBezTo>
                  <a:pt x="301" y="2678"/>
                  <a:pt x="311" y="2713"/>
                  <a:pt x="338" y="2740"/>
                </a:cubicBezTo>
                <a:cubicBezTo>
                  <a:pt x="354" y="2788"/>
                  <a:pt x="342" y="2837"/>
                  <a:pt x="371" y="2880"/>
                </a:cubicBezTo>
                <a:cubicBezTo>
                  <a:pt x="388" y="2931"/>
                  <a:pt x="440" y="2930"/>
                  <a:pt x="486" y="2945"/>
                </a:cubicBezTo>
                <a:cubicBezTo>
                  <a:pt x="552" y="2934"/>
                  <a:pt x="526" y="2931"/>
                  <a:pt x="576" y="2912"/>
                </a:cubicBezTo>
                <a:cubicBezTo>
                  <a:pt x="625" y="2961"/>
                  <a:pt x="633" y="2962"/>
                  <a:pt x="708" y="2970"/>
                </a:cubicBezTo>
                <a:cubicBezTo>
                  <a:pt x="723" y="3016"/>
                  <a:pt x="756" y="3046"/>
                  <a:pt x="782" y="3085"/>
                </a:cubicBezTo>
                <a:cubicBezTo>
                  <a:pt x="785" y="3113"/>
                  <a:pt x="786" y="3141"/>
                  <a:pt x="790" y="3168"/>
                </a:cubicBezTo>
                <a:cubicBezTo>
                  <a:pt x="794" y="3196"/>
                  <a:pt x="819" y="3209"/>
                  <a:pt x="831" y="3233"/>
                </a:cubicBezTo>
                <a:cubicBezTo>
                  <a:pt x="844" y="3259"/>
                  <a:pt x="851" y="3289"/>
                  <a:pt x="864" y="3316"/>
                </a:cubicBezTo>
                <a:cubicBezTo>
                  <a:pt x="938" y="3290"/>
                  <a:pt x="866" y="3287"/>
                  <a:pt x="980" y="3299"/>
                </a:cubicBezTo>
                <a:cubicBezTo>
                  <a:pt x="1013" y="3313"/>
                  <a:pt x="1045" y="3321"/>
                  <a:pt x="1078" y="3332"/>
                </a:cubicBezTo>
                <a:cubicBezTo>
                  <a:pt x="1103" y="3349"/>
                  <a:pt x="1135" y="3379"/>
                  <a:pt x="1169" y="3340"/>
                </a:cubicBezTo>
                <a:cubicBezTo>
                  <a:pt x="1186" y="3321"/>
                  <a:pt x="1170" y="3290"/>
                  <a:pt x="1177" y="3266"/>
                </a:cubicBezTo>
                <a:cubicBezTo>
                  <a:pt x="1179" y="3259"/>
                  <a:pt x="1188" y="3255"/>
                  <a:pt x="1194" y="3250"/>
                </a:cubicBezTo>
                <a:cubicBezTo>
                  <a:pt x="1222" y="3222"/>
                  <a:pt x="1243" y="3197"/>
                  <a:pt x="1276" y="3176"/>
                </a:cubicBezTo>
                <a:cubicBezTo>
                  <a:pt x="1265" y="3106"/>
                  <a:pt x="1260" y="3137"/>
                  <a:pt x="1243" y="3085"/>
                </a:cubicBezTo>
                <a:cubicBezTo>
                  <a:pt x="1295" y="3007"/>
                  <a:pt x="1190" y="3150"/>
                  <a:pt x="1375" y="3052"/>
                </a:cubicBezTo>
                <a:cubicBezTo>
                  <a:pt x="1392" y="3043"/>
                  <a:pt x="1380" y="3014"/>
                  <a:pt x="1383" y="2995"/>
                </a:cubicBezTo>
                <a:cubicBezTo>
                  <a:pt x="1405" y="2997"/>
                  <a:pt x="1467" y="2991"/>
                  <a:pt x="1490" y="3019"/>
                </a:cubicBezTo>
                <a:cubicBezTo>
                  <a:pt x="1500" y="3031"/>
                  <a:pt x="1503" y="3091"/>
                  <a:pt x="1506" y="3094"/>
                </a:cubicBezTo>
                <a:cubicBezTo>
                  <a:pt x="1518" y="3106"/>
                  <a:pt x="1539" y="3099"/>
                  <a:pt x="1556" y="3102"/>
                </a:cubicBezTo>
                <a:cubicBezTo>
                  <a:pt x="1615" y="3087"/>
                  <a:pt x="1592" y="3059"/>
                  <a:pt x="1654" y="3044"/>
                </a:cubicBezTo>
                <a:cubicBezTo>
                  <a:pt x="1675" y="3025"/>
                  <a:pt x="1686" y="3014"/>
                  <a:pt x="1695" y="2987"/>
                </a:cubicBezTo>
                <a:cubicBezTo>
                  <a:pt x="1692" y="2962"/>
                  <a:pt x="1696" y="2935"/>
                  <a:pt x="1687" y="2912"/>
                </a:cubicBezTo>
                <a:cubicBezTo>
                  <a:pt x="1684" y="2904"/>
                  <a:pt x="1669" y="2910"/>
                  <a:pt x="1663" y="2904"/>
                </a:cubicBezTo>
                <a:cubicBezTo>
                  <a:pt x="1657" y="2898"/>
                  <a:pt x="1657" y="2888"/>
                  <a:pt x="1654" y="2880"/>
                </a:cubicBezTo>
                <a:cubicBezTo>
                  <a:pt x="1657" y="2869"/>
                  <a:pt x="1658" y="2857"/>
                  <a:pt x="1663" y="2847"/>
                </a:cubicBezTo>
                <a:cubicBezTo>
                  <a:pt x="1666" y="2840"/>
                  <a:pt x="1678" y="2838"/>
                  <a:pt x="1679" y="2830"/>
                </a:cubicBezTo>
                <a:cubicBezTo>
                  <a:pt x="1680" y="2822"/>
                  <a:pt x="1666" y="2783"/>
                  <a:pt x="1663" y="2773"/>
                </a:cubicBezTo>
                <a:cubicBezTo>
                  <a:pt x="1700" y="2715"/>
                  <a:pt x="1696" y="2731"/>
                  <a:pt x="1786" y="2723"/>
                </a:cubicBezTo>
                <a:cubicBezTo>
                  <a:pt x="1827" y="2697"/>
                  <a:pt x="1817" y="2717"/>
                  <a:pt x="1860" y="2731"/>
                </a:cubicBezTo>
                <a:cubicBezTo>
                  <a:pt x="1964" y="2722"/>
                  <a:pt x="1963" y="2700"/>
                  <a:pt x="1992" y="2781"/>
                </a:cubicBezTo>
                <a:cubicBezTo>
                  <a:pt x="2001" y="2887"/>
                  <a:pt x="1978" y="2893"/>
                  <a:pt x="2074" y="2880"/>
                </a:cubicBezTo>
                <a:cubicBezTo>
                  <a:pt x="2082" y="2877"/>
                  <a:pt x="2092" y="2876"/>
                  <a:pt x="2099" y="2871"/>
                </a:cubicBezTo>
                <a:cubicBezTo>
                  <a:pt x="2114" y="2859"/>
                  <a:pt x="2121" y="2833"/>
                  <a:pt x="2140" y="2830"/>
                </a:cubicBezTo>
                <a:cubicBezTo>
                  <a:pt x="2159" y="2827"/>
                  <a:pt x="2178" y="2825"/>
                  <a:pt x="2197" y="2822"/>
                </a:cubicBezTo>
                <a:cubicBezTo>
                  <a:pt x="2200" y="2814"/>
                  <a:pt x="2198" y="2800"/>
                  <a:pt x="2206" y="2797"/>
                </a:cubicBezTo>
                <a:cubicBezTo>
                  <a:pt x="2244" y="2785"/>
                  <a:pt x="2244" y="2814"/>
                  <a:pt x="2271" y="2822"/>
                </a:cubicBezTo>
                <a:cubicBezTo>
                  <a:pt x="2290" y="2827"/>
                  <a:pt x="2310" y="2827"/>
                  <a:pt x="2329" y="2830"/>
                </a:cubicBezTo>
                <a:cubicBezTo>
                  <a:pt x="2353" y="2854"/>
                  <a:pt x="2375" y="2884"/>
                  <a:pt x="2395" y="2912"/>
                </a:cubicBezTo>
                <a:cubicBezTo>
                  <a:pt x="2406" y="2968"/>
                  <a:pt x="2413" y="2950"/>
                  <a:pt x="2428" y="2995"/>
                </a:cubicBezTo>
                <a:cubicBezTo>
                  <a:pt x="2400" y="3080"/>
                  <a:pt x="2380" y="3180"/>
                  <a:pt x="2485" y="3200"/>
                </a:cubicBezTo>
                <a:cubicBezTo>
                  <a:pt x="2507" y="3195"/>
                  <a:pt x="2529" y="3189"/>
                  <a:pt x="2551" y="3184"/>
                </a:cubicBezTo>
                <a:cubicBezTo>
                  <a:pt x="2568" y="3180"/>
                  <a:pt x="2601" y="3168"/>
                  <a:pt x="2601" y="3168"/>
                </a:cubicBezTo>
                <a:cubicBezTo>
                  <a:pt x="2617" y="3192"/>
                  <a:pt x="2624" y="3215"/>
                  <a:pt x="2634" y="3242"/>
                </a:cubicBezTo>
                <a:cubicBezTo>
                  <a:pt x="2623" y="3271"/>
                  <a:pt x="2606" y="3278"/>
                  <a:pt x="2584" y="3299"/>
                </a:cubicBezTo>
                <a:cubicBezTo>
                  <a:pt x="2590" y="3310"/>
                  <a:pt x="2594" y="3322"/>
                  <a:pt x="2601" y="3332"/>
                </a:cubicBezTo>
                <a:cubicBezTo>
                  <a:pt x="2605" y="3338"/>
                  <a:pt x="2615" y="3342"/>
                  <a:pt x="2617" y="3349"/>
                </a:cubicBezTo>
                <a:cubicBezTo>
                  <a:pt x="2643" y="3439"/>
                  <a:pt x="2603" y="3392"/>
                  <a:pt x="2642" y="3431"/>
                </a:cubicBezTo>
                <a:cubicBezTo>
                  <a:pt x="2678" y="3419"/>
                  <a:pt x="2699" y="3392"/>
                  <a:pt x="2724" y="3365"/>
                </a:cubicBezTo>
                <a:cubicBezTo>
                  <a:pt x="2729" y="3373"/>
                  <a:pt x="2734" y="3382"/>
                  <a:pt x="2740" y="3390"/>
                </a:cubicBezTo>
                <a:cubicBezTo>
                  <a:pt x="2745" y="3396"/>
                  <a:pt x="2756" y="3398"/>
                  <a:pt x="2757" y="3406"/>
                </a:cubicBezTo>
                <a:cubicBezTo>
                  <a:pt x="2762" y="3456"/>
                  <a:pt x="2749" y="3491"/>
                  <a:pt x="2724" y="3530"/>
                </a:cubicBezTo>
                <a:cubicBezTo>
                  <a:pt x="2776" y="3580"/>
                  <a:pt x="2765" y="3562"/>
                  <a:pt x="2815" y="3530"/>
                </a:cubicBezTo>
                <a:cubicBezTo>
                  <a:pt x="2856" y="3534"/>
                  <a:pt x="2901" y="3528"/>
                  <a:pt x="2938" y="3546"/>
                </a:cubicBezTo>
                <a:cubicBezTo>
                  <a:pt x="2956" y="3555"/>
                  <a:pt x="2987" y="3579"/>
                  <a:pt x="2987" y="3579"/>
                </a:cubicBezTo>
                <a:cubicBezTo>
                  <a:pt x="2998" y="3576"/>
                  <a:pt x="3017" y="3582"/>
                  <a:pt x="3020" y="3571"/>
                </a:cubicBezTo>
                <a:cubicBezTo>
                  <a:pt x="3025" y="3554"/>
                  <a:pt x="3004" y="3521"/>
                  <a:pt x="3004" y="3521"/>
                </a:cubicBezTo>
                <a:cubicBezTo>
                  <a:pt x="3015" y="3489"/>
                  <a:pt x="3025" y="3482"/>
                  <a:pt x="3053" y="3464"/>
                </a:cubicBezTo>
                <a:cubicBezTo>
                  <a:pt x="3068" y="3416"/>
                  <a:pt x="3056" y="3367"/>
                  <a:pt x="3111" y="3349"/>
                </a:cubicBezTo>
                <a:cubicBezTo>
                  <a:pt x="3137" y="3322"/>
                  <a:pt x="3158" y="3293"/>
                  <a:pt x="3185" y="3266"/>
                </a:cubicBezTo>
                <a:cubicBezTo>
                  <a:pt x="3193" y="3242"/>
                  <a:pt x="3198" y="3196"/>
                  <a:pt x="3177" y="3176"/>
                </a:cubicBezTo>
                <a:cubicBezTo>
                  <a:pt x="3161" y="3160"/>
                  <a:pt x="3133" y="3164"/>
                  <a:pt x="3111" y="3159"/>
                </a:cubicBezTo>
                <a:cubicBezTo>
                  <a:pt x="3140" y="3140"/>
                  <a:pt x="3141" y="3122"/>
                  <a:pt x="3160" y="3094"/>
                </a:cubicBezTo>
                <a:cubicBezTo>
                  <a:pt x="3151" y="3058"/>
                  <a:pt x="3138" y="3049"/>
                  <a:pt x="3119" y="3019"/>
                </a:cubicBezTo>
                <a:cubicBezTo>
                  <a:pt x="3125" y="2953"/>
                  <a:pt x="3118" y="2928"/>
                  <a:pt x="3152" y="2880"/>
                </a:cubicBezTo>
                <a:cubicBezTo>
                  <a:pt x="3155" y="2872"/>
                  <a:pt x="3156" y="2863"/>
                  <a:pt x="3160" y="2855"/>
                </a:cubicBezTo>
                <a:cubicBezTo>
                  <a:pt x="3164" y="2848"/>
                  <a:pt x="3176" y="2846"/>
                  <a:pt x="3177" y="2838"/>
                </a:cubicBezTo>
                <a:cubicBezTo>
                  <a:pt x="3179" y="2822"/>
                  <a:pt x="3176" y="2804"/>
                  <a:pt x="3168" y="2789"/>
                </a:cubicBezTo>
                <a:cubicBezTo>
                  <a:pt x="3164" y="2780"/>
                  <a:pt x="3151" y="2779"/>
                  <a:pt x="3144" y="2773"/>
                </a:cubicBezTo>
                <a:cubicBezTo>
                  <a:pt x="3123" y="2756"/>
                  <a:pt x="3103" y="2695"/>
                  <a:pt x="3086" y="2690"/>
                </a:cubicBezTo>
                <a:cubicBezTo>
                  <a:pt x="3065" y="2684"/>
                  <a:pt x="3042" y="2685"/>
                  <a:pt x="3020" y="2682"/>
                </a:cubicBezTo>
                <a:cubicBezTo>
                  <a:pt x="3014" y="2576"/>
                  <a:pt x="3032" y="2543"/>
                  <a:pt x="2954" y="2493"/>
                </a:cubicBezTo>
                <a:cubicBezTo>
                  <a:pt x="2949" y="2501"/>
                  <a:pt x="2945" y="2511"/>
                  <a:pt x="2938" y="2518"/>
                </a:cubicBezTo>
                <a:cubicBezTo>
                  <a:pt x="2923" y="2531"/>
                  <a:pt x="2889" y="2550"/>
                  <a:pt x="2889" y="2550"/>
                </a:cubicBezTo>
                <a:cubicBezTo>
                  <a:pt x="2878" y="2547"/>
                  <a:pt x="2862" y="2552"/>
                  <a:pt x="2856" y="2542"/>
                </a:cubicBezTo>
                <a:cubicBezTo>
                  <a:pt x="2826" y="2493"/>
                  <a:pt x="2897" y="2526"/>
                  <a:pt x="2856" y="2485"/>
                </a:cubicBezTo>
                <a:cubicBezTo>
                  <a:pt x="2842" y="2471"/>
                  <a:pt x="2806" y="2452"/>
                  <a:pt x="2806" y="2452"/>
                </a:cubicBezTo>
                <a:cubicBezTo>
                  <a:pt x="2811" y="2419"/>
                  <a:pt x="2835" y="2354"/>
                  <a:pt x="2815" y="2320"/>
                </a:cubicBezTo>
                <a:cubicBezTo>
                  <a:pt x="2811" y="2312"/>
                  <a:pt x="2798" y="2315"/>
                  <a:pt x="2790" y="2312"/>
                </a:cubicBezTo>
                <a:cubicBezTo>
                  <a:pt x="2784" y="2293"/>
                  <a:pt x="2784" y="2281"/>
                  <a:pt x="2765" y="2271"/>
                </a:cubicBezTo>
                <a:cubicBezTo>
                  <a:pt x="2750" y="2263"/>
                  <a:pt x="2716" y="2254"/>
                  <a:pt x="2716" y="2254"/>
                </a:cubicBezTo>
                <a:cubicBezTo>
                  <a:pt x="2704" y="2219"/>
                  <a:pt x="2685" y="2197"/>
                  <a:pt x="2658" y="2172"/>
                </a:cubicBezTo>
                <a:cubicBezTo>
                  <a:pt x="2650" y="2129"/>
                  <a:pt x="2646" y="2126"/>
                  <a:pt x="2617" y="2098"/>
                </a:cubicBezTo>
                <a:cubicBezTo>
                  <a:pt x="2603" y="2101"/>
                  <a:pt x="2589" y="2100"/>
                  <a:pt x="2576" y="2106"/>
                </a:cubicBezTo>
                <a:cubicBezTo>
                  <a:pt x="2555" y="2115"/>
                  <a:pt x="2559" y="2130"/>
                  <a:pt x="2551" y="2147"/>
                </a:cubicBezTo>
                <a:cubicBezTo>
                  <a:pt x="2539" y="2172"/>
                  <a:pt x="2528" y="2194"/>
                  <a:pt x="2518" y="2221"/>
                </a:cubicBezTo>
                <a:cubicBezTo>
                  <a:pt x="2502" y="2218"/>
                  <a:pt x="2483" y="2221"/>
                  <a:pt x="2469" y="2213"/>
                </a:cubicBezTo>
                <a:cubicBezTo>
                  <a:pt x="2461" y="2209"/>
                  <a:pt x="2464" y="2196"/>
                  <a:pt x="2461" y="2188"/>
                </a:cubicBezTo>
                <a:cubicBezTo>
                  <a:pt x="2451" y="2158"/>
                  <a:pt x="2454" y="2168"/>
                  <a:pt x="2436" y="2139"/>
                </a:cubicBezTo>
                <a:cubicBezTo>
                  <a:pt x="2439" y="2123"/>
                  <a:pt x="2430" y="2100"/>
                  <a:pt x="2444" y="2090"/>
                </a:cubicBezTo>
                <a:cubicBezTo>
                  <a:pt x="2464" y="2076"/>
                  <a:pt x="2494" y="2088"/>
                  <a:pt x="2518" y="2081"/>
                </a:cubicBezTo>
                <a:cubicBezTo>
                  <a:pt x="2526" y="2079"/>
                  <a:pt x="2529" y="2070"/>
                  <a:pt x="2535" y="2065"/>
                </a:cubicBezTo>
                <a:cubicBezTo>
                  <a:pt x="2541" y="1990"/>
                  <a:pt x="2547" y="1970"/>
                  <a:pt x="2527" y="1909"/>
                </a:cubicBezTo>
                <a:cubicBezTo>
                  <a:pt x="2539" y="1896"/>
                  <a:pt x="2565" y="1893"/>
                  <a:pt x="2568" y="1876"/>
                </a:cubicBezTo>
                <a:cubicBezTo>
                  <a:pt x="2580" y="1808"/>
                  <a:pt x="2570" y="1810"/>
                  <a:pt x="2535" y="1785"/>
                </a:cubicBezTo>
                <a:cubicBezTo>
                  <a:pt x="2558" y="1749"/>
                  <a:pt x="2561" y="1742"/>
                  <a:pt x="2518" y="1728"/>
                </a:cubicBezTo>
                <a:cubicBezTo>
                  <a:pt x="2521" y="1720"/>
                  <a:pt x="2529" y="1712"/>
                  <a:pt x="2527" y="1703"/>
                </a:cubicBezTo>
                <a:cubicBezTo>
                  <a:pt x="2526" y="1695"/>
                  <a:pt x="2516" y="1691"/>
                  <a:pt x="2510" y="1686"/>
                </a:cubicBezTo>
                <a:cubicBezTo>
                  <a:pt x="2435" y="1630"/>
                  <a:pt x="2483" y="1676"/>
                  <a:pt x="2444" y="1637"/>
                </a:cubicBezTo>
                <a:cubicBezTo>
                  <a:pt x="2459" y="1532"/>
                  <a:pt x="2444" y="1556"/>
                  <a:pt x="2576" y="1547"/>
                </a:cubicBezTo>
                <a:cubicBezTo>
                  <a:pt x="2603" y="1529"/>
                  <a:pt x="2614" y="1507"/>
                  <a:pt x="2642" y="1489"/>
                </a:cubicBezTo>
                <a:cubicBezTo>
                  <a:pt x="2650" y="1492"/>
                  <a:pt x="2660" y="1491"/>
                  <a:pt x="2666" y="1497"/>
                </a:cubicBezTo>
                <a:cubicBezTo>
                  <a:pt x="2672" y="1503"/>
                  <a:pt x="2667" y="1519"/>
                  <a:pt x="2675" y="1522"/>
                </a:cubicBezTo>
                <a:cubicBezTo>
                  <a:pt x="2704" y="1532"/>
                  <a:pt x="2735" y="1527"/>
                  <a:pt x="2765" y="1530"/>
                </a:cubicBezTo>
                <a:cubicBezTo>
                  <a:pt x="2779" y="1527"/>
                  <a:pt x="2793" y="1528"/>
                  <a:pt x="2806" y="1522"/>
                </a:cubicBezTo>
                <a:cubicBezTo>
                  <a:pt x="2832" y="1511"/>
                  <a:pt x="2823" y="1486"/>
                  <a:pt x="2831" y="1464"/>
                </a:cubicBezTo>
                <a:cubicBezTo>
                  <a:pt x="2841" y="1437"/>
                  <a:pt x="2848" y="1440"/>
                  <a:pt x="2872" y="1431"/>
                </a:cubicBezTo>
                <a:cubicBezTo>
                  <a:pt x="2895" y="1410"/>
                  <a:pt x="2920" y="1408"/>
                  <a:pt x="2946" y="1390"/>
                </a:cubicBezTo>
                <a:cubicBezTo>
                  <a:pt x="2990" y="1434"/>
                  <a:pt x="2943" y="1467"/>
                  <a:pt x="3012" y="1489"/>
                </a:cubicBezTo>
                <a:cubicBezTo>
                  <a:pt x="3028" y="1486"/>
                  <a:pt x="3047" y="1491"/>
                  <a:pt x="3061" y="1481"/>
                </a:cubicBezTo>
                <a:cubicBezTo>
                  <a:pt x="3084" y="1465"/>
                  <a:pt x="3091" y="1434"/>
                  <a:pt x="3111" y="1415"/>
                </a:cubicBezTo>
                <a:cubicBezTo>
                  <a:pt x="3136" y="1492"/>
                  <a:pt x="3095" y="1380"/>
                  <a:pt x="3144" y="1464"/>
                </a:cubicBezTo>
                <a:cubicBezTo>
                  <a:pt x="3171" y="1511"/>
                  <a:pt x="3128" y="1489"/>
                  <a:pt x="3177" y="1505"/>
                </a:cubicBezTo>
                <a:cubicBezTo>
                  <a:pt x="3193" y="1502"/>
                  <a:pt x="3213" y="1507"/>
                  <a:pt x="3226" y="1497"/>
                </a:cubicBezTo>
                <a:cubicBezTo>
                  <a:pt x="3242" y="1485"/>
                  <a:pt x="3233" y="1458"/>
                  <a:pt x="3242" y="1440"/>
                </a:cubicBezTo>
                <a:cubicBezTo>
                  <a:pt x="3257" y="1410"/>
                  <a:pt x="3278" y="1400"/>
                  <a:pt x="3308" y="1390"/>
                </a:cubicBezTo>
                <a:cubicBezTo>
                  <a:pt x="3314" y="1385"/>
                  <a:pt x="3323" y="1381"/>
                  <a:pt x="3325" y="1374"/>
                </a:cubicBezTo>
                <a:cubicBezTo>
                  <a:pt x="3331" y="1356"/>
                  <a:pt x="3321" y="1331"/>
                  <a:pt x="3333" y="1316"/>
                </a:cubicBezTo>
                <a:cubicBezTo>
                  <a:pt x="3343" y="1302"/>
                  <a:pt x="3382" y="1300"/>
                  <a:pt x="3382" y="1300"/>
                </a:cubicBezTo>
                <a:cubicBezTo>
                  <a:pt x="3397" y="1258"/>
                  <a:pt x="3442" y="1240"/>
                  <a:pt x="3473" y="1209"/>
                </a:cubicBezTo>
                <a:cubicBezTo>
                  <a:pt x="3476" y="1201"/>
                  <a:pt x="3475" y="1190"/>
                  <a:pt x="3481" y="1184"/>
                </a:cubicBezTo>
                <a:cubicBezTo>
                  <a:pt x="3493" y="1172"/>
                  <a:pt x="3561" y="1165"/>
                  <a:pt x="3580" y="1160"/>
                </a:cubicBezTo>
                <a:cubicBezTo>
                  <a:pt x="3633" y="1177"/>
                  <a:pt x="3656" y="1193"/>
                  <a:pt x="3695" y="1234"/>
                </a:cubicBezTo>
                <a:cubicBezTo>
                  <a:pt x="3747" y="1217"/>
                  <a:pt x="3720" y="1183"/>
                  <a:pt x="3744" y="1143"/>
                </a:cubicBezTo>
                <a:cubicBezTo>
                  <a:pt x="3753" y="1128"/>
                  <a:pt x="3768" y="1117"/>
                  <a:pt x="3777" y="1102"/>
                </a:cubicBezTo>
                <a:cubicBezTo>
                  <a:pt x="3764" y="917"/>
                  <a:pt x="3791" y="1029"/>
                  <a:pt x="3728" y="962"/>
                </a:cubicBezTo>
                <a:cubicBezTo>
                  <a:pt x="3758" y="943"/>
                  <a:pt x="3758" y="926"/>
                  <a:pt x="3777" y="896"/>
                </a:cubicBezTo>
                <a:cubicBezTo>
                  <a:pt x="3780" y="882"/>
                  <a:pt x="3786" y="869"/>
                  <a:pt x="3786" y="855"/>
                </a:cubicBezTo>
                <a:cubicBezTo>
                  <a:pt x="3786" y="833"/>
                  <a:pt x="3758" y="725"/>
                  <a:pt x="3744" y="707"/>
                </a:cubicBezTo>
                <a:cubicBezTo>
                  <a:pt x="3732" y="692"/>
                  <a:pt x="3717" y="680"/>
                  <a:pt x="3703" y="666"/>
                </a:cubicBezTo>
                <a:cubicBezTo>
                  <a:pt x="3686" y="649"/>
                  <a:pt x="3644" y="640"/>
                  <a:pt x="3621" y="633"/>
                </a:cubicBezTo>
                <a:cubicBezTo>
                  <a:pt x="3606" y="556"/>
                  <a:pt x="3593" y="581"/>
                  <a:pt x="3514" y="567"/>
                </a:cubicBezTo>
                <a:cubicBezTo>
                  <a:pt x="3492" y="563"/>
                  <a:pt x="3448" y="551"/>
                  <a:pt x="3448" y="551"/>
                </a:cubicBezTo>
                <a:cubicBezTo>
                  <a:pt x="3421" y="522"/>
                  <a:pt x="3447" y="496"/>
                  <a:pt x="3432" y="452"/>
                </a:cubicBezTo>
                <a:cubicBezTo>
                  <a:pt x="3423" y="427"/>
                  <a:pt x="3378" y="416"/>
                  <a:pt x="3358" y="411"/>
                </a:cubicBezTo>
                <a:cubicBezTo>
                  <a:pt x="3268" y="416"/>
                  <a:pt x="3167" y="431"/>
                  <a:pt x="3078" y="403"/>
                </a:cubicBezTo>
                <a:cubicBezTo>
                  <a:pt x="3076" y="401"/>
                  <a:pt x="3029" y="375"/>
                  <a:pt x="3037" y="362"/>
                </a:cubicBezTo>
                <a:cubicBezTo>
                  <a:pt x="3045" y="349"/>
                  <a:pt x="3064" y="351"/>
                  <a:pt x="3078" y="345"/>
                </a:cubicBezTo>
                <a:close/>
              </a:path>
            </a:pathLst>
          </a:custGeom>
          <a:solidFill>
            <a:srgbClr val="92D050"/>
          </a:solidFill>
          <a:ln w="38100">
            <a:noFill/>
            <a:round/>
          </a:ln>
          <a:effectLst/>
        </p:spPr>
        <p:txBody>
          <a:bodyPr>
            <a:normAutofit fontScale="92500" lnSpcReduction="20000"/>
          </a:bodyPr>
          <a:lstStyle/>
          <a:p>
            <a:r>
              <a:rPr lang="zh-CN" altLang="en-US" b="1" dirty="0"/>
              <a:t>中共中央　国务院印发</a:t>
            </a:r>
            <a:br>
              <a:rPr lang="zh-CN" altLang="en-US" b="1" dirty="0"/>
            </a:br>
            <a:r>
              <a:rPr lang="en-US" altLang="zh-CN" b="1" dirty="0"/>
              <a:t>《</a:t>
            </a:r>
            <a:r>
              <a:rPr lang="zh-CN" altLang="en-US" b="1" dirty="0"/>
              <a:t>中国农村扶贫开发纲要（</a:t>
            </a:r>
            <a:r>
              <a:rPr lang="en-US" altLang="zh-CN" b="1" dirty="0"/>
              <a:t>2011</a:t>
            </a:r>
            <a:r>
              <a:rPr lang="zh-CN" altLang="en-US" b="1" dirty="0"/>
              <a:t>－</a:t>
            </a:r>
            <a:r>
              <a:rPr lang="en-US" altLang="zh-CN" b="1" dirty="0"/>
              <a:t>2020</a:t>
            </a:r>
            <a:r>
              <a:rPr lang="zh-CN" altLang="en-US" b="1" dirty="0"/>
              <a:t>年）</a:t>
            </a:r>
            <a:r>
              <a:rPr lang="en-US" altLang="zh-CN" b="1" dirty="0" smtClean="0"/>
              <a:t>》</a:t>
            </a:r>
          </a:p>
          <a:p>
            <a:r>
              <a:rPr lang="zh-CN" altLang="en-US" sz="2800" dirty="0"/>
              <a:t>消除贫困、实现共同富裕，是社会主义制度的本质</a:t>
            </a:r>
            <a:r>
              <a:rPr lang="zh-CN" altLang="en-US" sz="2800" dirty="0" smtClean="0"/>
              <a:t>要求</a:t>
            </a:r>
            <a:endParaRPr lang="en-US" altLang="zh-CN" dirty="0" smtClean="0"/>
          </a:p>
          <a:p>
            <a:r>
              <a:rPr lang="zh-CN" altLang="en-US" dirty="0"/>
              <a:t>农村居民生存和温饱问题基本</a:t>
            </a:r>
            <a:r>
              <a:rPr lang="zh-CN" altLang="en-US" dirty="0" smtClean="0"/>
              <a:t>解决</a:t>
            </a:r>
            <a:endParaRPr lang="en-US" altLang="zh-CN" dirty="0" smtClean="0"/>
          </a:p>
          <a:p>
            <a:r>
              <a:rPr lang="zh-CN" altLang="en-US" dirty="0"/>
              <a:t>我国扶贫开发已经从以解决温饱为主要任务的阶段转入巩固温饱成果、加快脱贫致富、改善生态环境、提高发展能力、缩小发展差距的新</a:t>
            </a:r>
            <a:r>
              <a:rPr lang="zh-CN" altLang="en-US" dirty="0" smtClean="0"/>
              <a:t>阶段</a:t>
            </a:r>
            <a:endParaRPr lang="en-US" altLang="zh-CN" dirty="0" smtClean="0"/>
          </a:p>
          <a:p>
            <a:r>
              <a:rPr lang="zh-CN" altLang="en-US" dirty="0"/>
              <a:t>扶贫开发事关巩固党的执政基础，事关国家长治久安，事关社会主义现代化大局</a:t>
            </a:r>
            <a:endParaRPr lang="en-US" altLang="zh-CN" b="1" dirty="0" smtClean="0"/>
          </a:p>
          <a:p>
            <a:endParaRPr lang="zh-CN" altLang="en-US" dirty="0"/>
          </a:p>
        </p:txBody>
      </p:sp>
    </p:spTree>
    <p:extLst>
      <p:ext uri="{BB962C8B-B14F-4D97-AF65-F5344CB8AC3E}">
        <p14:creationId xmlns:p14="http://schemas.microsoft.com/office/powerpoint/2010/main" val="41185279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总体目标的战略性</a:t>
            </a:r>
            <a:endParaRPr lang="zh-CN" altLang="en-US" dirty="0"/>
          </a:p>
        </p:txBody>
      </p:sp>
      <p:sp>
        <p:nvSpPr>
          <p:cNvPr id="4" name="Freeform 26"/>
          <p:cNvSpPr>
            <a:spLocks noGrp="1"/>
          </p:cNvSpPr>
          <p:nvPr>
            <p:ph idx="1"/>
          </p:nvPr>
        </p:nvSpPr>
        <p:spPr bwMode="auto">
          <a:custGeom>
            <a:avLst/>
            <a:gdLst>
              <a:gd name="T0" fmla="*/ 2839 w 3791"/>
              <a:gd name="T1" fmla="*/ 214 h 3582"/>
              <a:gd name="T2" fmla="*/ 2559 w 3791"/>
              <a:gd name="T3" fmla="*/ 65 h 3582"/>
              <a:gd name="T4" fmla="*/ 2346 w 3791"/>
              <a:gd name="T5" fmla="*/ 181 h 3582"/>
              <a:gd name="T6" fmla="*/ 2485 w 3791"/>
              <a:gd name="T7" fmla="*/ 502 h 3582"/>
              <a:gd name="T8" fmla="*/ 2280 w 3791"/>
              <a:gd name="T9" fmla="*/ 707 h 3582"/>
              <a:gd name="T10" fmla="*/ 2148 w 3791"/>
              <a:gd name="T11" fmla="*/ 905 h 3582"/>
              <a:gd name="T12" fmla="*/ 2156 w 3791"/>
              <a:gd name="T13" fmla="*/ 1028 h 3582"/>
              <a:gd name="T14" fmla="*/ 2033 w 3791"/>
              <a:gd name="T15" fmla="*/ 1226 h 3582"/>
              <a:gd name="T16" fmla="*/ 1876 w 3791"/>
              <a:gd name="T17" fmla="*/ 1201 h 3582"/>
              <a:gd name="T18" fmla="*/ 1704 w 3791"/>
              <a:gd name="T19" fmla="*/ 1291 h 3582"/>
              <a:gd name="T20" fmla="*/ 1720 w 3791"/>
              <a:gd name="T21" fmla="*/ 1464 h 3582"/>
              <a:gd name="T22" fmla="*/ 1597 w 3791"/>
              <a:gd name="T23" fmla="*/ 1629 h 3582"/>
              <a:gd name="T24" fmla="*/ 1399 w 3791"/>
              <a:gd name="T25" fmla="*/ 1925 h 3582"/>
              <a:gd name="T26" fmla="*/ 1070 w 3791"/>
              <a:gd name="T27" fmla="*/ 1835 h 3582"/>
              <a:gd name="T28" fmla="*/ 873 w 3791"/>
              <a:gd name="T29" fmla="*/ 1769 h 3582"/>
              <a:gd name="T30" fmla="*/ 700 w 3791"/>
              <a:gd name="T31" fmla="*/ 1777 h 3582"/>
              <a:gd name="T32" fmla="*/ 568 w 3791"/>
              <a:gd name="T33" fmla="*/ 1662 h 3582"/>
              <a:gd name="T34" fmla="*/ 264 w 3791"/>
              <a:gd name="T35" fmla="*/ 1752 h 3582"/>
              <a:gd name="T36" fmla="*/ 190 w 3791"/>
              <a:gd name="T37" fmla="*/ 1843 h 3582"/>
              <a:gd name="T38" fmla="*/ 247 w 3791"/>
              <a:gd name="T39" fmla="*/ 2139 h 3582"/>
              <a:gd name="T40" fmla="*/ 42 w 3791"/>
              <a:gd name="T41" fmla="*/ 2328 h 3582"/>
              <a:gd name="T42" fmla="*/ 83 w 3791"/>
              <a:gd name="T43" fmla="*/ 2608 h 3582"/>
              <a:gd name="T44" fmla="*/ 371 w 3791"/>
              <a:gd name="T45" fmla="*/ 2880 h 3582"/>
              <a:gd name="T46" fmla="*/ 782 w 3791"/>
              <a:gd name="T47" fmla="*/ 3085 h 3582"/>
              <a:gd name="T48" fmla="*/ 980 w 3791"/>
              <a:gd name="T49" fmla="*/ 3299 h 3582"/>
              <a:gd name="T50" fmla="*/ 1194 w 3791"/>
              <a:gd name="T51" fmla="*/ 3250 h 3582"/>
              <a:gd name="T52" fmla="*/ 1383 w 3791"/>
              <a:gd name="T53" fmla="*/ 2995 h 3582"/>
              <a:gd name="T54" fmla="*/ 1654 w 3791"/>
              <a:gd name="T55" fmla="*/ 3044 h 3582"/>
              <a:gd name="T56" fmla="*/ 1654 w 3791"/>
              <a:gd name="T57" fmla="*/ 2880 h 3582"/>
              <a:gd name="T58" fmla="*/ 1786 w 3791"/>
              <a:gd name="T59" fmla="*/ 2723 h 3582"/>
              <a:gd name="T60" fmla="*/ 2099 w 3791"/>
              <a:gd name="T61" fmla="*/ 2871 h 3582"/>
              <a:gd name="T62" fmla="*/ 2271 w 3791"/>
              <a:gd name="T63" fmla="*/ 2822 h 3582"/>
              <a:gd name="T64" fmla="*/ 2485 w 3791"/>
              <a:gd name="T65" fmla="*/ 3200 h 3582"/>
              <a:gd name="T66" fmla="*/ 2584 w 3791"/>
              <a:gd name="T67" fmla="*/ 3299 h 3582"/>
              <a:gd name="T68" fmla="*/ 2724 w 3791"/>
              <a:gd name="T69" fmla="*/ 3365 h 3582"/>
              <a:gd name="T70" fmla="*/ 2815 w 3791"/>
              <a:gd name="T71" fmla="*/ 3530 h 3582"/>
              <a:gd name="T72" fmla="*/ 3004 w 3791"/>
              <a:gd name="T73" fmla="*/ 3521 h 3582"/>
              <a:gd name="T74" fmla="*/ 3177 w 3791"/>
              <a:gd name="T75" fmla="*/ 3176 h 3582"/>
              <a:gd name="T76" fmla="*/ 3152 w 3791"/>
              <a:gd name="T77" fmla="*/ 2880 h 3582"/>
              <a:gd name="T78" fmla="*/ 3144 w 3791"/>
              <a:gd name="T79" fmla="*/ 2773 h 3582"/>
              <a:gd name="T80" fmla="*/ 2938 w 3791"/>
              <a:gd name="T81" fmla="*/ 2518 h 3582"/>
              <a:gd name="T82" fmla="*/ 2806 w 3791"/>
              <a:gd name="T83" fmla="*/ 2452 h 3582"/>
              <a:gd name="T84" fmla="*/ 2716 w 3791"/>
              <a:gd name="T85" fmla="*/ 2254 h 3582"/>
              <a:gd name="T86" fmla="*/ 2551 w 3791"/>
              <a:gd name="T87" fmla="*/ 2147 h 3582"/>
              <a:gd name="T88" fmla="*/ 2436 w 3791"/>
              <a:gd name="T89" fmla="*/ 2139 h 3582"/>
              <a:gd name="T90" fmla="*/ 2527 w 3791"/>
              <a:gd name="T91" fmla="*/ 1909 h 3582"/>
              <a:gd name="T92" fmla="*/ 2527 w 3791"/>
              <a:gd name="T93" fmla="*/ 1703 h 3582"/>
              <a:gd name="T94" fmla="*/ 2642 w 3791"/>
              <a:gd name="T95" fmla="*/ 1489 h 3582"/>
              <a:gd name="T96" fmla="*/ 2806 w 3791"/>
              <a:gd name="T97" fmla="*/ 1522 h 3582"/>
              <a:gd name="T98" fmla="*/ 3012 w 3791"/>
              <a:gd name="T99" fmla="*/ 1489 h 3582"/>
              <a:gd name="T100" fmla="*/ 3177 w 3791"/>
              <a:gd name="T101" fmla="*/ 1505 h 3582"/>
              <a:gd name="T102" fmla="*/ 3325 w 3791"/>
              <a:gd name="T103" fmla="*/ 1374 h 3582"/>
              <a:gd name="T104" fmla="*/ 3481 w 3791"/>
              <a:gd name="T105" fmla="*/ 1184 h 3582"/>
              <a:gd name="T106" fmla="*/ 3777 w 3791"/>
              <a:gd name="T107" fmla="*/ 1102 h 3582"/>
              <a:gd name="T108" fmla="*/ 3744 w 3791"/>
              <a:gd name="T109" fmla="*/ 707 h 3582"/>
              <a:gd name="T110" fmla="*/ 3448 w 3791"/>
              <a:gd name="T111" fmla="*/ 551 h 3582"/>
              <a:gd name="T112" fmla="*/ 3037 w 3791"/>
              <a:gd name="T113" fmla="*/ 362 h 3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91" h="3582">
                <a:moveTo>
                  <a:pt x="3078" y="345"/>
                </a:moveTo>
                <a:cubicBezTo>
                  <a:pt x="3037" y="339"/>
                  <a:pt x="3015" y="340"/>
                  <a:pt x="2987" y="312"/>
                </a:cubicBezTo>
                <a:cubicBezTo>
                  <a:pt x="2982" y="296"/>
                  <a:pt x="2985" y="273"/>
                  <a:pt x="2971" y="263"/>
                </a:cubicBezTo>
                <a:cubicBezTo>
                  <a:pt x="2930" y="235"/>
                  <a:pt x="2885" y="229"/>
                  <a:pt x="2839" y="214"/>
                </a:cubicBezTo>
                <a:cubicBezTo>
                  <a:pt x="2795" y="167"/>
                  <a:pt x="2738" y="138"/>
                  <a:pt x="2675" y="123"/>
                </a:cubicBezTo>
                <a:cubicBezTo>
                  <a:pt x="2669" y="118"/>
                  <a:pt x="2662" y="114"/>
                  <a:pt x="2658" y="107"/>
                </a:cubicBezTo>
                <a:cubicBezTo>
                  <a:pt x="2653" y="100"/>
                  <a:pt x="2656" y="88"/>
                  <a:pt x="2650" y="82"/>
                </a:cubicBezTo>
                <a:cubicBezTo>
                  <a:pt x="2628" y="60"/>
                  <a:pt x="2590" y="69"/>
                  <a:pt x="2559" y="65"/>
                </a:cubicBezTo>
                <a:cubicBezTo>
                  <a:pt x="2522" y="9"/>
                  <a:pt x="2546" y="22"/>
                  <a:pt x="2502" y="8"/>
                </a:cubicBezTo>
                <a:cubicBezTo>
                  <a:pt x="2392" y="16"/>
                  <a:pt x="2341" y="0"/>
                  <a:pt x="2411" y="74"/>
                </a:cubicBezTo>
                <a:cubicBezTo>
                  <a:pt x="2426" y="113"/>
                  <a:pt x="2414" y="111"/>
                  <a:pt x="2378" y="123"/>
                </a:cubicBezTo>
                <a:cubicBezTo>
                  <a:pt x="2345" y="145"/>
                  <a:pt x="2331" y="141"/>
                  <a:pt x="2346" y="181"/>
                </a:cubicBezTo>
                <a:cubicBezTo>
                  <a:pt x="2295" y="197"/>
                  <a:pt x="2290" y="214"/>
                  <a:pt x="2329" y="255"/>
                </a:cubicBezTo>
                <a:cubicBezTo>
                  <a:pt x="2343" y="298"/>
                  <a:pt x="2330" y="274"/>
                  <a:pt x="2387" y="312"/>
                </a:cubicBezTo>
                <a:cubicBezTo>
                  <a:pt x="2420" y="334"/>
                  <a:pt x="2450" y="366"/>
                  <a:pt x="2477" y="395"/>
                </a:cubicBezTo>
                <a:cubicBezTo>
                  <a:pt x="2489" y="430"/>
                  <a:pt x="2509" y="464"/>
                  <a:pt x="2485" y="502"/>
                </a:cubicBezTo>
                <a:cubicBezTo>
                  <a:pt x="2479" y="512"/>
                  <a:pt x="2463" y="507"/>
                  <a:pt x="2452" y="510"/>
                </a:cubicBezTo>
                <a:cubicBezTo>
                  <a:pt x="2429" y="525"/>
                  <a:pt x="2410" y="544"/>
                  <a:pt x="2387" y="559"/>
                </a:cubicBezTo>
                <a:cubicBezTo>
                  <a:pt x="2364" y="645"/>
                  <a:pt x="2339" y="633"/>
                  <a:pt x="2263" y="641"/>
                </a:cubicBezTo>
                <a:cubicBezTo>
                  <a:pt x="2253" y="673"/>
                  <a:pt x="2256" y="684"/>
                  <a:pt x="2280" y="707"/>
                </a:cubicBezTo>
                <a:cubicBezTo>
                  <a:pt x="2255" y="778"/>
                  <a:pt x="2292" y="693"/>
                  <a:pt x="2247" y="740"/>
                </a:cubicBezTo>
                <a:cubicBezTo>
                  <a:pt x="2233" y="754"/>
                  <a:pt x="2240" y="781"/>
                  <a:pt x="2230" y="798"/>
                </a:cubicBezTo>
                <a:cubicBezTo>
                  <a:pt x="2214" y="826"/>
                  <a:pt x="2167" y="853"/>
                  <a:pt x="2140" y="872"/>
                </a:cubicBezTo>
                <a:cubicBezTo>
                  <a:pt x="2143" y="883"/>
                  <a:pt x="2142" y="896"/>
                  <a:pt x="2148" y="905"/>
                </a:cubicBezTo>
                <a:cubicBezTo>
                  <a:pt x="2154" y="913"/>
                  <a:pt x="2169" y="912"/>
                  <a:pt x="2173" y="921"/>
                </a:cubicBezTo>
                <a:cubicBezTo>
                  <a:pt x="2183" y="947"/>
                  <a:pt x="2123" y="987"/>
                  <a:pt x="2123" y="987"/>
                </a:cubicBezTo>
                <a:cubicBezTo>
                  <a:pt x="2126" y="998"/>
                  <a:pt x="2125" y="1011"/>
                  <a:pt x="2132" y="1020"/>
                </a:cubicBezTo>
                <a:cubicBezTo>
                  <a:pt x="2137" y="1027"/>
                  <a:pt x="2150" y="1022"/>
                  <a:pt x="2156" y="1028"/>
                </a:cubicBezTo>
                <a:cubicBezTo>
                  <a:pt x="2162" y="1034"/>
                  <a:pt x="2161" y="1045"/>
                  <a:pt x="2164" y="1053"/>
                </a:cubicBezTo>
                <a:cubicBezTo>
                  <a:pt x="2112" y="1070"/>
                  <a:pt x="2117" y="1069"/>
                  <a:pt x="2082" y="1102"/>
                </a:cubicBezTo>
                <a:cubicBezTo>
                  <a:pt x="2071" y="1138"/>
                  <a:pt x="2072" y="1166"/>
                  <a:pt x="2099" y="1193"/>
                </a:cubicBezTo>
                <a:cubicBezTo>
                  <a:pt x="2042" y="1211"/>
                  <a:pt x="2061" y="1196"/>
                  <a:pt x="2033" y="1226"/>
                </a:cubicBezTo>
                <a:cubicBezTo>
                  <a:pt x="2024" y="1265"/>
                  <a:pt x="2020" y="1271"/>
                  <a:pt x="1983" y="1283"/>
                </a:cubicBezTo>
                <a:cubicBezTo>
                  <a:pt x="1972" y="1251"/>
                  <a:pt x="1966" y="1244"/>
                  <a:pt x="1934" y="1234"/>
                </a:cubicBezTo>
                <a:cubicBezTo>
                  <a:pt x="1929" y="1228"/>
                  <a:pt x="1919" y="1225"/>
                  <a:pt x="1918" y="1217"/>
                </a:cubicBezTo>
                <a:cubicBezTo>
                  <a:pt x="1911" y="1180"/>
                  <a:pt x="1975" y="1185"/>
                  <a:pt x="1876" y="1201"/>
                </a:cubicBezTo>
                <a:cubicBezTo>
                  <a:pt x="1869" y="1211"/>
                  <a:pt x="1849" y="1248"/>
                  <a:pt x="1835" y="1250"/>
                </a:cubicBezTo>
                <a:cubicBezTo>
                  <a:pt x="1826" y="1252"/>
                  <a:pt x="1820" y="1238"/>
                  <a:pt x="1811" y="1234"/>
                </a:cubicBezTo>
                <a:cubicBezTo>
                  <a:pt x="1795" y="1226"/>
                  <a:pt x="1778" y="1223"/>
                  <a:pt x="1761" y="1217"/>
                </a:cubicBezTo>
                <a:cubicBezTo>
                  <a:pt x="1696" y="1235"/>
                  <a:pt x="1726" y="1239"/>
                  <a:pt x="1704" y="1291"/>
                </a:cubicBezTo>
                <a:cubicBezTo>
                  <a:pt x="1697" y="1307"/>
                  <a:pt x="1681" y="1318"/>
                  <a:pt x="1671" y="1333"/>
                </a:cubicBezTo>
                <a:cubicBezTo>
                  <a:pt x="1681" y="1348"/>
                  <a:pt x="1695" y="1359"/>
                  <a:pt x="1704" y="1374"/>
                </a:cubicBezTo>
                <a:cubicBezTo>
                  <a:pt x="1739" y="1432"/>
                  <a:pt x="1683" y="1368"/>
                  <a:pt x="1728" y="1415"/>
                </a:cubicBezTo>
                <a:cubicBezTo>
                  <a:pt x="1725" y="1431"/>
                  <a:pt x="1728" y="1450"/>
                  <a:pt x="1720" y="1464"/>
                </a:cubicBezTo>
                <a:cubicBezTo>
                  <a:pt x="1716" y="1472"/>
                  <a:pt x="1702" y="1467"/>
                  <a:pt x="1695" y="1472"/>
                </a:cubicBezTo>
                <a:cubicBezTo>
                  <a:pt x="1685" y="1478"/>
                  <a:pt x="1668" y="1505"/>
                  <a:pt x="1663" y="1514"/>
                </a:cubicBezTo>
                <a:cubicBezTo>
                  <a:pt x="1633" y="1574"/>
                  <a:pt x="1675" y="1502"/>
                  <a:pt x="1646" y="1563"/>
                </a:cubicBezTo>
                <a:cubicBezTo>
                  <a:pt x="1633" y="1590"/>
                  <a:pt x="1609" y="1602"/>
                  <a:pt x="1597" y="1629"/>
                </a:cubicBezTo>
                <a:cubicBezTo>
                  <a:pt x="1577" y="1674"/>
                  <a:pt x="1565" y="1732"/>
                  <a:pt x="1531" y="1769"/>
                </a:cubicBezTo>
                <a:cubicBezTo>
                  <a:pt x="1525" y="1785"/>
                  <a:pt x="1520" y="1802"/>
                  <a:pt x="1514" y="1818"/>
                </a:cubicBezTo>
                <a:cubicBezTo>
                  <a:pt x="1508" y="1836"/>
                  <a:pt x="1487" y="1845"/>
                  <a:pt x="1473" y="1859"/>
                </a:cubicBezTo>
                <a:cubicBezTo>
                  <a:pt x="1450" y="1882"/>
                  <a:pt x="1423" y="1903"/>
                  <a:pt x="1399" y="1925"/>
                </a:cubicBezTo>
                <a:cubicBezTo>
                  <a:pt x="1376" y="1889"/>
                  <a:pt x="1381" y="1874"/>
                  <a:pt x="1342" y="1900"/>
                </a:cubicBezTo>
                <a:cubicBezTo>
                  <a:pt x="1318" y="1968"/>
                  <a:pt x="1239" y="1954"/>
                  <a:pt x="1177" y="1974"/>
                </a:cubicBezTo>
                <a:cubicBezTo>
                  <a:pt x="1147" y="1955"/>
                  <a:pt x="1128" y="1926"/>
                  <a:pt x="1103" y="1900"/>
                </a:cubicBezTo>
                <a:cubicBezTo>
                  <a:pt x="1085" y="1844"/>
                  <a:pt x="1100" y="1863"/>
                  <a:pt x="1070" y="1835"/>
                </a:cubicBezTo>
                <a:cubicBezTo>
                  <a:pt x="1054" y="1785"/>
                  <a:pt x="1036" y="1769"/>
                  <a:pt x="1087" y="1736"/>
                </a:cubicBezTo>
                <a:cubicBezTo>
                  <a:pt x="1075" y="1703"/>
                  <a:pt x="1063" y="1689"/>
                  <a:pt x="1029" y="1678"/>
                </a:cubicBezTo>
                <a:cubicBezTo>
                  <a:pt x="988" y="1691"/>
                  <a:pt x="971" y="1731"/>
                  <a:pt x="930" y="1744"/>
                </a:cubicBezTo>
                <a:cubicBezTo>
                  <a:pt x="875" y="1726"/>
                  <a:pt x="907" y="1756"/>
                  <a:pt x="873" y="1769"/>
                </a:cubicBezTo>
                <a:cubicBezTo>
                  <a:pt x="847" y="1779"/>
                  <a:pt x="817" y="1778"/>
                  <a:pt x="790" y="1785"/>
                </a:cubicBezTo>
                <a:cubicBezTo>
                  <a:pt x="781" y="1791"/>
                  <a:pt x="755" y="1813"/>
                  <a:pt x="741" y="1810"/>
                </a:cubicBezTo>
                <a:cubicBezTo>
                  <a:pt x="733" y="1808"/>
                  <a:pt x="730" y="1798"/>
                  <a:pt x="724" y="1793"/>
                </a:cubicBezTo>
                <a:cubicBezTo>
                  <a:pt x="717" y="1787"/>
                  <a:pt x="708" y="1782"/>
                  <a:pt x="700" y="1777"/>
                </a:cubicBezTo>
                <a:cubicBezTo>
                  <a:pt x="683" y="1724"/>
                  <a:pt x="687" y="1728"/>
                  <a:pt x="634" y="1711"/>
                </a:cubicBezTo>
                <a:cubicBezTo>
                  <a:pt x="631" y="1703"/>
                  <a:pt x="633" y="1691"/>
                  <a:pt x="626" y="1686"/>
                </a:cubicBezTo>
                <a:cubicBezTo>
                  <a:pt x="617" y="1679"/>
                  <a:pt x="603" y="1682"/>
                  <a:pt x="593" y="1678"/>
                </a:cubicBezTo>
                <a:cubicBezTo>
                  <a:pt x="584" y="1674"/>
                  <a:pt x="577" y="1666"/>
                  <a:pt x="568" y="1662"/>
                </a:cubicBezTo>
                <a:cubicBezTo>
                  <a:pt x="537" y="1647"/>
                  <a:pt x="501" y="1647"/>
                  <a:pt x="469" y="1637"/>
                </a:cubicBezTo>
                <a:cubicBezTo>
                  <a:pt x="439" y="1617"/>
                  <a:pt x="422" y="1608"/>
                  <a:pt x="387" y="1621"/>
                </a:cubicBezTo>
                <a:cubicBezTo>
                  <a:pt x="378" y="1648"/>
                  <a:pt x="362" y="1662"/>
                  <a:pt x="346" y="1686"/>
                </a:cubicBezTo>
                <a:cubicBezTo>
                  <a:pt x="320" y="1767"/>
                  <a:pt x="399" y="1739"/>
                  <a:pt x="264" y="1752"/>
                </a:cubicBezTo>
                <a:cubicBezTo>
                  <a:pt x="261" y="1760"/>
                  <a:pt x="255" y="1768"/>
                  <a:pt x="255" y="1777"/>
                </a:cubicBezTo>
                <a:cubicBezTo>
                  <a:pt x="255" y="1788"/>
                  <a:pt x="271" y="1801"/>
                  <a:pt x="264" y="1810"/>
                </a:cubicBezTo>
                <a:cubicBezTo>
                  <a:pt x="253" y="1823"/>
                  <a:pt x="214" y="1826"/>
                  <a:pt x="214" y="1826"/>
                </a:cubicBezTo>
                <a:cubicBezTo>
                  <a:pt x="206" y="1832"/>
                  <a:pt x="191" y="1833"/>
                  <a:pt x="190" y="1843"/>
                </a:cubicBezTo>
                <a:cubicBezTo>
                  <a:pt x="182" y="1906"/>
                  <a:pt x="255" y="1927"/>
                  <a:pt x="297" y="1942"/>
                </a:cubicBezTo>
                <a:cubicBezTo>
                  <a:pt x="321" y="1966"/>
                  <a:pt x="343" y="1975"/>
                  <a:pt x="354" y="2007"/>
                </a:cubicBezTo>
                <a:cubicBezTo>
                  <a:pt x="345" y="2034"/>
                  <a:pt x="331" y="2055"/>
                  <a:pt x="321" y="2081"/>
                </a:cubicBezTo>
                <a:cubicBezTo>
                  <a:pt x="341" y="2138"/>
                  <a:pt x="289" y="2126"/>
                  <a:pt x="247" y="2139"/>
                </a:cubicBezTo>
                <a:cubicBezTo>
                  <a:pt x="219" y="2158"/>
                  <a:pt x="208" y="2165"/>
                  <a:pt x="198" y="2197"/>
                </a:cubicBezTo>
                <a:cubicBezTo>
                  <a:pt x="184" y="2314"/>
                  <a:pt x="212" y="2234"/>
                  <a:pt x="148" y="2254"/>
                </a:cubicBezTo>
                <a:cubicBezTo>
                  <a:pt x="116" y="2304"/>
                  <a:pt x="153" y="2260"/>
                  <a:pt x="74" y="2287"/>
                </a:cubicBezTo>
                <a:cubicBezTo>
                  <a:pt x="65" y="2290"/>
                  <a:pt x="46" y="2323"/>
                  <a:pt x="42" y="2328"/>
                </a:cubicBezTo>
                <a:cubicBezTo>
                  <a:pt x="23" y="2351"/>
                  <a:pt x="10" y="2365"/>
                  <a:pt x="0" y="2394"/>
                </a:cubicBezTo>
                <a:cubicBezTo>
                  <a:pt x="7" y="2427"/>
                  <a:pt x="17" y="2499"/>
                  <a:pt x="33" y="2526"/>
                </a:cubicBezTo>
                <a:cubicBezTo>
                  <a:pt x="41" y="2539"/>
                  <a:pt x="55" y="2548"/>
                  <a:pt x="66" y="2559"/>
                </a:cubicBezTo>
                <a:cubicBezTo>
                  <a:pt x="72" y="2575"/>
                  <a:pt x="69" y="2598"/>
                  <a:pt x="83" y="2608"/>
                </a:cubicBezTo>
                <a:cubicBezTo>
                  <a:pt x="98" y="2618"/>
                  <a:pt x="108" y="2633"/>
                  <a:pt x="124" y="2641"/>
                </a:cubicBezTo>
                <a:cubicBezTo>
                  <a:pt x="161" y="2659"/>
                  <a:pt x="231" y="2662"/>
                  <a:pt x="264" y="2666"/>
                </a:cubicBezTo>
                <a:cubicBezTo>
                  <a:pt x="301" y="2678"/>
                  <a:pt x="311" y="2713"/>
                  <a:pt x="338" y="2740"/>
                </a:cubicBezTo>
                <a:cubicBezTo>
                  <a:pt x="354" y="2788"/>
                  <a:pt x="342" y="2837"/>
                  <a:pt x="371" y="2880"/>
                </a:cubicBezTo>
                <a:cubicBezTo>
                  <a:pt x="388" y="2931"/>
                  <a:pt x="440" y="2930"/>
                  <a:pt x="486" y="2945"/>
                </a:cubicBezTo>
                <a:cubicBezTo>
                  <a:pt x="552" y="2934"/>
                  <a:pt x="526" y="2931"/>
                  <a:pt x="576" y="2912"/>
                </a:cubicBezTo>
                <a:cubicBezTo>
                  <a:pt x="625" y="2961"/>
                  <a:pt x="633" y="2962"/>
                  <a:pt x="708" y="2970"/>
                </a:cubicBezTo>
                <a:cubicBezTo>
                  <a:pt x="723" y="3016"/>
                  <a:pt x="756" y="3046"/>
                  <a:pt x="782" y="3085"/>
                </a:cubicBezTo>
                <a:cubicBezTo>
                  <a:pt x="785" y="3113"/>
                  <a:pt x="786" y="3141"/>
                  <a:pt x="790" y="3168"/>
                </a:cubicBezTo>
                <a:cubicBezTo>
                  <a:pt x="794" y="3196"/>
                  <a:pt x="819" y="3209"/>
                  <a:pt x="831" y="3233"/>
                </a:cubicBezTo>
                <a:cubicBezTo>
                  <a:pt x="844" y="3259"/>
                  <a:pt x="851" y="3289"/>
                  <a:pt x="864" y="3316"/>
                </a:cubicBezTo>
                <a:cubicBezTo>
                  <a:pt x="938" y="3290"/>
                  <a:pt x="866" y="3287"/>
                  <a:pt x="980" y="3299"/>
                </a:cubicBezTo>
                <a:cubicBezTo>
                  <a:pt x="1013" y="3313"/>
                  <a:pt x="1045" y="3321"/>
                  <a:pt x="1078" y="3332"/>
                </a:cubicBezTo>
                <a:cubicBezTo>
                  <a:pt x="1103" y="3349"/>
                  <a:pt x="1135" y="3379"/>
                  <a:pt x="1169" y="3340"/>
                </a:cubicBezTo>
                <a:cubicBezTo>
                  <a:pt x="1186" y="3321"/>
                  <a:pt x="1170" y="3290"/>
                  <a:pt x="1177" y="3266"/>
                </a:cubicBezTo>
                <a:cubicBezTo>
                  <a:pt x="1179" y="3259"/>
                  <a:pt x="1188" y="3255"/>
                  <a:pt x="1194" y="3250"/>
                </a:cubicBezTo>
                <a:cubicBezTo>
                  <a:pt x="1222" y="3222"/>
                  <a:pt x="1243" y="3197"/>
                  <a:pt x="1276" y="3176"/>
                </a:cubicBezTo>
                <a:cubicBezTo>
                  <a:pt x="1265" y="3106"/>
                  <a:pt x="1260" y="3137"/>
                  <a:pt x="1243" y="3085"/>
                </a:cubicBezTo>
                <a:cubicBezTo>
                  <a:pt x="1295" y="3007"/>
                  <a:pt x="1190" y="3150"/>
                  <a:pt x="1375" y="3052"/>
                </a:cubicBezTo>
                <a:cubicBezTo>
                  <a:pt x="1392" y="3043"/>
                  <a:pt x="1380" y="3014"/>
                  <a:pt x="1383" y="2995"/>
                </a:cubicBezTo>
                <a:cubicBezTo>
                  <a:pt x="1405" y="2997"/>
                  <a:pt x="1467" y="2991"/>
                  <a:pt x="1490" y="3019"/>
                </a:cubicBezTo>
                <a:cubicBezTo>
                  <a:pt x="1500" y="3031"/>
                  <a:pt x="1503" y="3091"/>
                  <a:pt x="1506" y="3094"/>
                </a:cubicBezTo>
                <a:cubicBezTo>
                  <a:pt x="1518" y="3106"/>
                  <a:pt x="1539" y="3099"/>
                  <a:pt x="1556" y="3102"/>
                </a:cubicBezTo>
                <a:cubicBezTo>
                  <a:pt x="1615" y="3087"/>
                  <a:pt x="1592" y="3059"/>
                  <a:pt x="1654" y="3044"/>
                </a:cubicBezTo>
                <a:cubicBezTo>
                  <a:pt x="1675" y="3025"/>
                  <a:pt x="1686" y="3014"/>
                  <a:pt x="1695" y="2987"/>
                </a:cubicBezTo>
                <a:cubicBezTo>
                  <a:pt x="1692" y="2962"/>
                  <a:pt x="1696" y="2935"/>
                  <a:pt x="1687" y="2912"/>
                </a:cubicBezTo>
                <a:cubicBezTo>
                  <a:pt x="1684" y="2904"/>
                  <a:pt x="1669" y="2910"/>
                  <a:pt x="1663" y="2904"/>
                </a:cubicBezTo>
                <a:cubicBezTo>
                  <a:pt x="1657" y="2898"/>
                  <a:pt x="1657" y="2888"/>
                  <a:pt x="1654" y="2880"/>
                </a:cubicBezTo>
                <a:cubicBezTo>
                  <a:pt x="1657" y="2869"/>
                  <a:pt x="1658" y="2857"/>
                  <a:pt x="1663" y="2847"/>
                </a:cubicBezTo>
                <a:cubicBezTo>
                  <a:pt x="1666" y="2840"/>
                  <a:pt x="1678" y="2838"/>
                  <a:pt x="1679" y="2830"/>
                </a:cubicBezTo>
                <a:cubicBezTo>
                  <a:pt x="1680" y="2822"/>
                  <a:pt x="1666" y="2783"/>
                  <a:pt x="1663" y="2773"/>
                </a:cubicBezTo>
                <a:cubicBezTo>
                  <a:pt x="1700" y="2715"/>
                  <a:pt x="1696" y="2731"/>
                  <a:pt x="1786" y="2723"/>
                </a:cubicBezTo>
                <a:cubicBezTo>
                  <a:pt x="1827" y="2697"/>
                  <a:pt x="1817" y="2717"/>
                  <a:pt x="1860" y="2731"/>
                </a:cubicBezTo>
                <a:cubicBezTo>
                  <a:pt x="1964" y="2722"/>
                  <a:pt x="1963" y="2700"/>
                  <a:pt x="1992" y="2781"/>
                </a:cubicBezTo>
                <a:cubicBezTo>
                  <a:pt x="2001" y="2887"/>
                  <a:pt x="1978" y="2893"/>
                  <a:pt x="2074" y="2880"/>
                </a:cubicBezTo>
                <a:cubicBezTo>
                  <a:pt x="2082" y="2877"/>
                  <a:pt x="2092" y="2876"/>
                  <a:pt x="2099" y="2871"/>
                </a:cubicBezTo>
                <a:cubicBezTo>
                  <a:pt x="2114" y="2859"/>
                  <a:pt x="2121" y="2833"/>
                  <a:pt x="2140" y="2830"/>
                </a:cubicBezTo>
                <a:cubicBezTo>
                  <a:pt x="2159" y="2827"/>
                  <a:pt x="2178" y="2825"/>
                  <a:pt x="2197" y="2822"/>
                </a:cubicBezTo>
                <a:cubicBezTo>
                  <a:pt x="2200" y="2814"/>
                  <a:pt x="2198" y="2800"/>
                  <a:pt x="2206" y="2797"/>
                </a:cubicBezTo>
                <a:cubicBezTo>
                  <a:pt x="2244" y="2785"/>
                  <a:pt x="2244" y="2814"/>
                  <a:pt x="2271" y="2822"/>
                </a:cubicBezTo>
                <a:cubicBezTo>
                  <a:pt x="2290" y="2827"/>
                  <a:pt x="2310" y="2827"/>
                  <a:pt x="2329" y="2830"/>
                </a:cubicBezTo>
                <a:cubicBezTo>
                  <a:pt x="2353" y="2854"/>
                  <a:pt x="2375" y="2884"/>
                  <a:pt x="2395" y="2912"/>
                </a:cubicBezTo>
                <a:cubicBezTo>
                  <a:pt x="2406" y="2968"/>
                  <a:pt x="2413" y="2950"/>
                  <a:pt x="2428" y="2995"/>
                </a:cubicBezTo>
                <a:cubicBezTo>
                  <a:pt x="2400" y="3080"/>
                  <a:pt x="2380" y="3180"/>
                  <a:pt x="2485" y="3200"/>
                </a:cubicBezTo>
                <a:cubicBezTo>
                  <a:pt x="2507" y="3195"/>
                  <a:pt x="2529" y="3189"/>
                  <a:pt x="2551" y="3184"/>
                </a:cubicBezTo>
                <a:cubicBezTo>
                  <a:pt x="2568" y="3180"/>
                  <a:pt x="2601" y="3168"/>
                  <a:pt x="2601" y="3168"/>
                </a:cubicBezTo>
                <a:cubicBezTo>
                  <a:pt x="2617" y="3192"/>
                  <a:pt x="2624" y="3215"/>
                  <a:pt x="2634" y="3242"/>
                </a:cubicBezTo>
                <a:cubicBezTo>
                  <a:pt x="2623" y="3271"/>
                  <a:pt x="2606" y="3278"/>
                  <a:pt x="2584" y="3299"/>
                </a:cubicBezTo>
                <a:cubicBezTo>
                  <a:pt x="2590" y="3310"/>
                  <a:pt x="2594" y="3322"/>
                  <a:pt x="2601" y="3332"/>
                </a:cubicBezTo>
                <a:cubicBezTo>
                  <a:pt x="2605" y="3338"/>
                  <a:pt x="2615" y="3342"/>
                  <a:pt x="2617" y="3349"/>
                </a:cubicBezTo>
                <a:cubicBezTo>
                  <a:pt x="2643" y="3439"/>
                  <a:pt x="2603" y="3392"/>
                  <a:pt x="2642" y="3431"/>
                </a:cubicBezTo>
                <a:cubicBezTo>
                  <a:pt x="2678" y="3419"/>
                  <a:pt x="2699" y="3392"/>
                  <a:pt x="2724" y="3365"/>
                </a:cubicBezTo>
                <a:cubicBezTo>
                  <a:pt x="2729" y="3373"/>
                  <a:pt x="2734" y="3382"/>
                  <a:pt x="2740" y="3390"/>
                </a:cubicBezTo>
                <a:cubicBezTo>
                  <a:pt x="2745" y="3396"/>
                  <a:pt x="2756" y="3398"/>
                  <a:pt x="2757" y="3406"/>
                </a:cubicBezTo>
                <a:cubicBezTo>
                  <a:pt x="2762" y="3456"/>
                  <a:pt x="2749" y="3491"/>
                  <a:pt x="2724" y="3530"/>
                </a:cubicBezTo>
                <a:cubicBezTo>
                  <a:pt x="2776" y="3580"/>
                  <a:pt x="2765" y="3562"/>
                  <a:pt x="2815" y="3530"/>
                </a:cubicBezTo>
                <a:cubicBezTo>
                  <a:pt x="2856" y="3534"/>
                  <a:pt x="2901" y="3528"/>
                  <a:pt x="2938" y="3546"/>
                </a:cubicBezTo>
                <a:cubicBezTo>
                  <a:pt x="2956" y="3555"/>
                  <a:pt x="2987" y="3579"/>
                  <a:pt x="2987" y="3579"/>
                </a:cubicBezTo>
                <a:cubicBezTo>
                  <a:pt x="2998" y="3576"/>
                  <a:pt x="3017" y="3582"/>
                  <a:pt x="3020" y="3571"/>
                </a:cubicBezTo>
                <a:cubicBezTo>
                  <a:pt x="3025" y="3554"/>
                  <a:pt x="3004" y="3521"/>
                  <a:pt x="3004" y="3521"/>
                </a:cubicBezTo>
                <a:cubicBezTo>
                  <a:pt x="3015" y="3489"/>
                  <a:pt x="3025" y="3482"/>
                  <a:pt x="3053" y="3464"/>
                </a:cubicBezTo>
                <a:cubicBezTo>
                  <a:pt x="3068" y="3416"/>
                  <a:pt x="3056" y="3367"/>
                  <a:pt x="3111" y="3349"/>
                </a:cubicBezTo>
                <a:cubicBezTo>
                  <a:pt x="3137" y="3322"/>
                  <a:pt x="3158" y="3293"/>
                  <a:pt x="3185" y="3266"/>
                </a:cubicBezTo>
                <a:cubicBezTo>
                  <a:pt x="3193" y="3242"/>
                  <a:pt x="3198" y="3196"/>
                  <a:pt x="3177" y="3176"/>
                </a:cubicBezTo>
                <a:cubicBezTo>
                  <a:pt x="3161" y="3160"/>
                  <a:pt x="3133" y="3164"/>
                  <a:pt x="3111" y="3159"/>
                </a:cubicBezTo>
                <a:cubicBezTo>
                  <a:pt x="3140" y="3140"/>
                  <a:pt x="3141" y="3122"/>
                  <a:pt x="3160" y="3094"/>
                </a:cubicBezTo>
                <a:cubicBezTo>
                  <a:pt x="3151" y="3058"/>
                  <a:pt x="3138" y="3049"/>
                  <a:pt x="3119" y="3019"/>
                </a:cubicBezTo>
                <a:cubicBezTo>
                  <a:pt x="3125" y="2953"/>
                  <a:pt x="3118" y="2928"/>
                  <a:pt x="3152" y="2880"/>
                </a:cubicBezTo>
                <a:cubicBezTo>
                  <a:pt x="3155" y="2872"/>
                  <a:pt x="3156" y="2863"/>
                  <a:pt x="3160" y="2855"/>
                </a:cubicBezTo>
                <a:cubicBezTo>
                  <a:pt x="3164" y="2848"/>
                  <a:pt x="3176" y="2846"/>
                  <a:pt x="3177" y="2838"/>
                </a:cubicBezTo>
                <a:cubicBezTo>
                  <a:pt x="3179" y="2822"/>
                  <a:pt x="3176" y="2804"/>
                  <a:pt x="3168" y="2789"/>
                </a:cubicBezTo>
                <a:cubicBezTo>
                  <a:pt x="3164" y="2780"/>
                  <a:pt x="3151" y="2779"/>
                  <a:pt x="3144" y="2773"/>
                </a:cubicBezTo>
                <a:cubicBezTo>
                  <a:pt x="3123" y="2756"/>
                  <a:pt x="3103" y="2695"/>
                  <a:pt x="3086" y="2690"/>
                </a:cubicBezTo>
                <a:cubicBezTo>
                  <a:pt x="3065" y="2684"/>
                  <a:pt x="3042" y="2685"/>
                  <a:pt x="3020" y="2682"/>
                </a:cubicBezTo>
                <a:cubicBezTo>
                  <a:pt x="3014" y="2576"/>
                  <a:pt x="3032" y="2543"/>
                  <a:pt x="2954" y="2493"/>
                </a:cubicBezTo>
                <a:cubicBezTo>
                  <a:pt x="2949" y="2501"/>
                  <a:pt x="2945" y="2511"/>
                  <a:pt x="2938" y="2518"/>
                </a:cubicBezTo>
                <a:cubicBezTo>
                  <a:pt x="2923" y="2531"/>
                  <a:pt x="2889" y="2550"/>
                  <a:pt x="2889" y="2550"/>
                </a:cubicBezTo>
                <a:cubicBezTo>
                  <a:pt x="2878" y="2547"/>
                  <a:pt x="2862" y="2552"/>
                  <a:pt x="2856" y="2542"/>
                </a:cubicBezTo>
                <a:cubicBezTo>
                  <a:pt x="2826" y="2493"/>
                  <a:pt x="2897" y="2526"/>
                  <a:pt x="2856" y="2485"/>
                </a:cubicBezTo>
                <a:cubicBezTo>
                  <a:pt x="2842" y="2471"/>
                  <a:pt x="2806" y="2452"/>
                  <a:pt x="2806" y="2452"/>
                </a:cubicBezTo>
                <a:cubicBezTo>
                  <a:pt x="2811" y="2419"/>
                  <a:pt x="2835" y="2354"/>
                  <a:pt x="2815" y="2320"/>
                </a:cubicBezTo>
                <a:cubicBezTo>
                  <a:pt x="2811" y="2312"/>
                  <a:pt x="2798" y="2315"/>
                  <a:pt x="2790" y="2312"/>
                </a:cubicBezTo>
                <a:cubicBezTo>
                  <a:pt x="2784" y="2293"/>
                  <a:pt x="2784" y="2281"/>
                  <a:pt x="2765" y="2271"/>
                </a:cubicBezTo>
                <a:cubicBezTo>
                  <a:pt x="2750" y="2263"/>
                  <a:pt x="2716" y="2254"/>
                  <a:pt x="2716" y="2254"/>
                </a:cubicBezTo>
                <a:cubicBezTo>
                  <a:pt x="2704" y="2219"/>
                  <a:pt x="2685" y="2197"/>
                  <a:pt x="2658" y="2172"/>
                </a:cubicBezTo>
                <a:cubicBezTo>
                  <a:pt x="2650" y="2129"/>
                  <a:pt x="2646" y="2126"/>
                  <a:pt x="2617" y="2098"/>
                </a:cubicBezTo>
                <a:cubicBezTo>
                  <a:pt x="2603" y="2101"/>
                  <a:pt x="2589" y="2100"/>
                  <a:pt x="2576" y="2106"/>
                </a:cubicBezTo>
                <a:cubicBezTo>
                  <a:pt x="2555" y="2115"/>
                  <a:pt x="2559" y="2130"/>
                  <a:pt x="2551" y="2147"/>
                </a:cubicBezTo>
                <a:cubicBezTo>
                  <a:pt x="2539" y="2172"/>
                  <a:pt x="2528" y="2194"/>
                  <a:pt x="2518" y="2221"/>
                </a:cubicBezTo>
                <a:cubicBezTo>
                  <a:pt x="2502" y="2218"/>
                  <a:pt x="2483" y="2221"/>
                  <a:pt x="2469" y="2213"/>
                </a:cubicBezTo>
                <a:cubicBezTo>
                  <a:pt x="2461" y="2209"/>
                  <a:pt x="2464" y="2196"/>
                  <a:pt x="2461" y="2188"/>
                </a:cubicBezTo>
                <a:cubicBezTo>
                  <a:pt x="2451" y="2158"/>
                  <a:pt x="2454" y="2168"/>
                  <a:pt x="2436" y="2139"/>
                </a:cubicBezTo>
                <a:cubicBezTo>
                  <a:pt x="2439" y="2123"/>
                  <a:pt x="2430" y="2100"/>
                  <a:pt x="2444" y="2090"/>
                </a:cubicBezTo>
                <a:cubicBezTo>
                  <a:pt x="2464" y="2076"/>
                  <a:pt x="2494" y="2088"/>
                  <a:pt x="2518" y="2081"/>
                </a:cubicBezTo>
                <a:cubicBezTo>
                  <a:pt x="2526" y="2079"/>
                  <a:pt x="2529" y="2070"/>
                  <a:pt x="2535" y="2065"/>
                </a:cubicBezTo>
                <a:cubicBezTo>
                  <a:pt x="2541" y="1990"/>
                  <a:pt x="2547" y="1970"/>
                  <a:pt x="2527" y="1909"/>
                </a:cubicBezTo>
                <a:cubicBezTo>
                  <a:pt x="2539" y="1896"/>
                  <a:pt x="2565" y="1893"/>
                  <a:pt x="2568" y="1876"/>
                </a:cubicBezTo>
                <a:cubicBezTo>
                  <a:pt x="2580" y="1808"/>
                  <a:pt x="2570" y="1810"/>
                  <a:pt x="2535" y="1785"/>
                </a:cubicBezTo>
                <a:cubicBezTo>
                  <a:pt x="2558" y="1749"/>
                  <a:pt x="2561" y="1742"/>
                  <a:pt x="2518" y="1728"/>
                </a:cubicBezTo>
                <a:cubicBezTo>
                  <a:pt x="2521" y="1720"/>
                  <a:pt x="2529" y="1712"/>
                  <a:pt x="2527" y="1703"/>
                </a:cubicBezTo>
                <a:cubicBezTo>
                  <a:pt x="2526" y="1695"/>
                  <a:pt x="2516" y="1691"/>
                  <a:pt x="2510" y="1686"/>
                </a:cubicBezTo>
                <a:cubicBezTo>
                  <a:pt x="2435" y="1630"/>
                  <a:pt x="2483" y="1676"/>
                  <a:pt x="2444" y="1637"/>
                </a:cubicBezTo>
                <a:cubicBezTo>
                  <a:pt x="2459" y="1532"/>
                  <a:pt x="2444" y="1556"/>
                  <a:pt x="2576" y="1547"/>
                </a:cubicBezTo>
                <a:cubicBezTo>
                  <a:pt x="2603" y="1529"/>
                  <a:pt x="2614" y="1507"/>
                  <a:pt x="2642" y="1489"/>
                </a:cubicBezTo>
                <a:cubicBezTo>
                  <a:pt x="2650" y="1492"/>
                  <a:pt x="2660" y="1491"/>
                  <a:pt x="2666" y="1497"/>
                </a:cubicBezTo>
                <a:cubicBezTo>
                  <a:pt x="2672" y="1503"/>
                  <a:pt x="2667" y="1519"/>
                  <a:pt x="2675" y="1522"/>
                </a:cubicBezTo>
                <a:cubicBezTo>
                  <a:pt x="2704" y="1532"/>
                  <a:pt x="2735" y="1527"/>
                  <a:pt x="2765" y="1530"/>
                </a:cubicBezTo>
                <a:cubicBezTo>
                  <a:pt x="2779" y="1527"/>
                  <a:pt x="2793" y="1528"/>
                  <a:pt x="2806" y="1522"/>
                </a:cubicBezTo>
                <a:cubicBezTo>
                  <a:pt x="2832" y="1511"/>
                  <a:pt x="2823" y="1486"/>
                  <a:pt x="2831" y="1464"/>
                </a:cubicBezTo>
                <a:cubicBezTo>
                  <a:pt x="2841" y="1437"/>
                  <a:pt x="2848" y="1440"/>
                  <a:pt x="2872" y="1431"/>
                </a:cubicBezTo>
                <a:cubicBezTo>
                  <a:pt x="2895" y="1410"/>
                  <a:pt x="2920" y="1408"/>
                  <a:pt x="2946" y="1390"/>
                </a:cubicBezTo>
                <a:cubicBezTo>
                  <a:pt x="2990" y="1434"/>
                  <a:pt x="2943" y="1467"/>
                  <a:pt x="3012" y="1489"/>
                </a:cubicBezTo>
                <a:cubicBezTo>
                  <a:pt x="3028" y="1486"/>
                  <a:pt x="3047" y="1491"/>
                  <a:pt x="3061" y="1481"/>
                </a:cubicBezTo>
                <a:cubicBezTo>
                  <a:pt x="3084" y="1465"/>
                  <a:pt x="3091" y="1434"/>
                  <a:pt x="3111" y="1415"/>
                </a:cubicBezTo>
                <a:cubicBezTo>
                  <a:pt x="3136" y="1492"/>
                  <a:pt x="3095" y="1380"/>
                  <a:pt x="3144" y="1464"/>
                </a:cubicBezTo>
                <a:cubicBezTo>
                  <a:pt x="3171" y="1511"/>
                  <a:pt x="3128" y="1489"/>
                  <a:pt x="3177" y="1505"/>
                </a:cubicBezTo>
                <a:cubicBezTo>
                  <a:pt x="3193" y="1502"/>
                  <a:pt x="3213" y="1507"/>
                  <a:pt x="3226" y="1497"/>
                </a:cubicBezTo>
                <a:cubicBezTo>
                  <a:pt x="3242" y="1485"/>
                  <a:pt x="3233" y="1458"/>
                  <a:pt x="3242" y="1440"/>
                </a:cubicBezTo>
                <a:cubicBezTo>
                  <a:pt x="3257" y="1410"/>
                  <a:pt x="3278" y="1400"/>
                  <a:pt x="3308" y="1390"/>
                </a:cubicBezTo>
                <a:cubicBezTo>
                  <a:pt x="3314" y="1385"/>
                  <a:pt x="3323" y="1381"/>
                  <a:pt x="3325" y="1374"/>
                </a:cubicBezTo>
                <a:cubicBezTo>
                  <a:pt x="3331" y="1356"/>
                  <a:pt x="3321" y="1331"/>
                  <a:pt x="3333" y="1316"/>
                </a:cubicBezTo>
                <a:cubicBezTo>
                  <a:pt x="3343" y="1302"/>
                  <a:pt x="3382" y="1300"/>
                  <a:pt x="3382" y="1300"/>
                </a:cubicBezTo>
                <a:cubicBezTo>
                  <a:pt x="3397" y="1258"/>
                  <a:pt x="3442" y="1240"/>
                  <a:pt x="3473" y="1209"/>
                </a:cubicBezTo>
                <a:cubicBezTo>
                  <a:pt x="3476" y="1201"/>
                  <a:pt x="3475" y="1190"/>
                  <a:pt x="3481" y="1184"/>
                </a:cubicBezTo>
                <a:cubicBezTo>
                  <a:pt x="3493" y="1172"/>
                  <a:pt x="3561" y="1165"/>
                  <a:pt x="3580" y="1160"/>
                </a:cubicBezTo>
                <a:cubicBezTo>
                  <a:pt x="3633" y="1177"/>
                  <a:pt x="3656" y="1193"/>
                  <a:pt x="3695" y="1234"/>
                </a:cubicBezTo>
                <a:cubicBezTo>
                  <a:pt x="3747" y="1217"/>
                  <a:pt x="3720" y="1183"/>
                  <a:pt x="3744" y="1143"/>
                </a:cubicBezTo>
                <a:cubicBezTo>
                  <a:pt x="3753" y="1128"/>
                  <a:pt x="3768" y="1117"/>
                  <a:pt x="3777" y="1102"/>
                </a:cubicBezTo>
                <a:cubicBezTo>
                  <a:pt x="3764" y="917"/>
                  <a:pt x="3791" y="1029"/>
                  <a:pt x="3728" y="962"/>
                </a:cubicBezTo>
                <a:cubicBezTo>
                  <a:pt x="3758" y="943"/>
                  <a:pt x="3758" y="926"/>
                  <a:pt x="3777" y="896"/>
                </a:cubicBezTo>
                <a:cubicBezTo>
                  <a:pt x="3780" y="882"/>
                  <a:pt x="3786" y="869"/>
                  <a:pt x="3786" y="855"/>
                </a:cubicBezTo>
                <a:cubicBezTo>
                  <a:pt x="3786" y="833"/>
                  <a:pt x="3758" y="725"/>
                  <a:pt x="3744" y="707"/>
                </a:cubicBezTo>
                <a:cubicBezTo>
                  <a:pt x="3732" y="692"/>
                  <a:pt x="3717" y="680"/>
                  <a:pt x="3703" y="666"/>
                </a:cubicBezTo>
                <a:cubicBezTo>
                  <a:pt x="3686" y="649"/>
                  <a:pt x="3644" y="640"/>
                  <a:pt x="3621" y="633"/>
                </a:cubicBezTo>
                <a:cubicBezTo>
                  <a:pt x="3606" y="556"/>
                  <a:pt x="3593" y="581"/>
                  <a:pt x="3514" y="567"/>
                </a:cubicBezTo>
                <a:cubicBezTo>
                  <a:pt x="3492" y="563"/>
                  <a:pt x="3448" y="551"/>
                  <a:pt x="3448" y="551"/>
                </a:cubicBezTo>
                <a:cubicBezTo>
                  <a:pt x="3421" y="522"/>
                  <a:pt x="3447" y="496"/>
                  <a:pt x="3432" y="452"/>
                </a:cubicBezTo>
                <a:cubicBezTo>
                  <a:pt x="3423" y="427"/>
                  <a:pt x="3378" y="416"/>
                  <a:pt x="3358" y="411"/>
                </a:cubicBezTo>
                <a:cubicBezTo>
                  <a:pt x="3268" y="416"/>
                  <a:pt x="3167" y="431"/>
                  <a:pt x="3078" y="403"/>
                </a:cubicBezTo>
                <a:cubicBezTo>
                  <a:pt x="3076" y="401"/>
                  <a:pt x="3029" y="375"/>
                  <a:pt x="3037" y="362"/>
                </a:cubicBezTo>
                <a:cubicBezTo>
                  <a:pt x="3045" y="349"/>
                  <a:pt x="3064" y="351"/>
                  <a:pt x="3078" y="345"/>
                </a:cubicBezTo>
                <a:close/>
              </a:path>
            </a:pathLst>
          </a:custGeom>
          <a:solidFill>
            <a:srgbClr val="92D050"/>
          </a:solidFill>
          <a:ln w="38100">
            <a:noFill/>
            <a:round/>
          </a:ln>
          <a:effectLst/>
        </p:spPr>
        <p:txBody>
          <a:bodyPr/>
          <a:lstStyle/>
          <a:p>
            <a:r>
              <a:rPr lang="zh-CN" altLang="en-US" dirty="0"/>
              <a:t>到</a:t>
            </a:r>
            <a:r>
              <a:rPr lang="en-US" altLang="zh-CN" dirty="0"/>
              <a:t>2020</a:t>
            </a:r>
            <a:r>
              <a:rPr lang="zh-CN" altLang="en-US" dirty="0"/>
              <a:t>年，稳定实现扶贫对象不愁吃、不愁穿，保障其义务教育、基本医疗和住房。贫困地区农民人均纯收入增长幅度高于全国平均水平，基本公共服务主要领域指标接近全国平均水平，扭转发展差距扩大趋势</a:t>
            </a:r>
          </a:p>
        </p:txBody>
      </p:sp>
    </p:spTree>
    <p:extLst>
      <p:ext uri="{BB962C8B-B14F-4D97-AF65-F5344CB8AC3E}">
        <p14:creationId xmlns:p14="http://schemas.microsoft.com/office/powerpoint/2010/main" val="41185279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扶贫对象的变化性</a:t>
            </a:r>
            <a:endParaRPr lang="zh-CN" altLang="en-US" dirty="0"/>
          </a:p>
        </p:txBody>
      </p:sp>
      <p:sp>
        <p:nvSpPr>
          <p:cNvPr id="4" name="Freeform 26"/>
          <p:cNvSpPr>
            <a:spLocks noGrp="1"/>
          </p:cNvSpPr>
          <p:nvPr>
            <p:ph idx="1"/>
          </p:nvPr>
        </p:nvSpPr>
        <p:spPr bwMode="auto">
          <a:custGeom>
            <a:avLst/>
            <a:gdLst>
              <a:gd name="T0" fmla="*/ 2839 w 3791"/>
              <a:gd name="T1" fmla="*/ 214 h 3582"/>
              <a:gd name="T2" fmla="*/ 2559 w 3791"/>
              <a:gd name="T3" fmla="*/ 65 h 3582"/>
              <a:gd name="T4" fmla="*/ 2346 w 3791"/>
              <a:gd name="T5" fmla="*/ 181 h 3582"/>
              <a:gd name="T6" fmla="*/ 2485 w 3791"/>
              <a:gd name="T7" fmla="*/ 502 h 3582"/>
              <a:gd name="T8" fmla="*/ 2280 w 3791"/>
              <a:gd name="T9" fmla="*/ 707 h 3582"/>
              <a:gd name="T10" fmla="*/ 2148 w 3791"/>
              <a:gd name="T11" fmla="*/ 905 h 3582"/>
              <a:gd name="T12" fmla="*/ 2156 w 3791"/>
              <a:gd name="T13" fmla="*/ 1028 h 3582"/>
              <a:gd name="T14" fmla="*/ 2033 w 3791"/>
              <a:gd name="T15" fmla="*/ 1226 h 3582"/>
              <a:gd name="T16" fmla="*/ 1876 w 3791"/>
              <a:gd name="T17" fmla="*/ 1201 h 3582"/>
              <a:gd name="T18" fmla="*/ 1704 w 3791"/>
              <a:gd name="T19" fmla="*/ 1291 h 3582"/>
              <a:gd name="T20" fmla="*/ 1720 w 3791"/>
              <a:gd name="T21" fmla="*/ 1464 h 3582"/>
              <a:gd name="T22" fmla="*/ 1597 w 3791"/>
              <a:gd name="T23" fmla="*/ 1629 h 3582"/>
              <a:gd name="T24" fmla="*/ 1399 w 3791"/>
              <a:gd name="T25" fmla="*/ 1925 h 3582"/>
              <a:gd name="T26" fmla="*/ 1070 w 3791"/>
              <a:gd name="T27" fmla="*/ 1835 h 3582"/>
              <a:gd name="T28" fmla="*/ 873 w 3791"/>
              <a:gd name="T29" fmla="*/ 1769 h 3582"/>
              <a:gd name="T30" fmla="*/ 700 w 3791"/>
              <a:gd name="T31" fmla="*/ 1777 h 3582"/>
              <a:gd name="T32" fmla="*/ 568 w 3791"/>
              <a:gd name="T33" fmla="*/ 1662 h 3582"/>
              <a:gd name="T34" fmla="*/ 264 w 3791"/>
              <a:gd name="T35" fmla="*/ 1752 h 3582"/>
              <a:gd name="T36" fmla="*/ 190 w 3791"/>
              <a:gd name="T37" fmla="*/ 1843 h 3582"/>
              <a:gd name="T38" fmla="*/ 247 w 3791"/>
              <a:gd name="T39" fmla="*/ 2139 h 3582"/>
              <a:gd name="T40" fmla="*/ 42 w 3791"/>
              <a:gd name="T41" fmla="*/ 2328 h 3582"/>
              <a:gd name="T42" fmla="*/ 83 w 3791"/>
              <a:gd name="T43" fmla="*/ 2608 h 3582"/>
              <a:gd name="T44" fmla="*/ 371 w 3791"/>
              <a:gd name="T45" fmla="*/ 2880 h 3582"/>
              <a:gd name="T46" fmla="*/ 782 w 3791"/>
              <a:gd name="T47" fmla="*/ 3085 h 3582"/>
              <a:gd name="T48" fmla="*/ 980 w 3791"/>
              <a:gd name="T49" fmla="*/ 3299 h 3582"/>
              <a:gd name="T50" fmla="*/ 1194 w 3791"/>
              <a:gd name="T51" fmla="*/ 3250 h 3582"/>
              <a:gd name="T52" fmla="*/ 1383 w 3791"/>
              <a:gd name="T53" fmla="*/ 2995 h 3582"/>
              <a:gd name="T54" fmla="*/ 1654 w 3791"/>
              <a:gd name="T55" fmla="*/ 3044 h 3582"/>
              <a:gd name="T56" fmla="*/ 1654 w 3791"/>
              <a:gd name="T57" fmla="*/ 2880 h 3582"/>
              <a:gd name="T58" fmla="*/ 1786 w 3791"/>
              <a:gd name="T59" fmla="*/ 2723 h 3582"/>
              <a:gd name="T60" fmla="*/ 2099 w 3791"/>
              <a:gd name="T61" fmla="*/ 2871 h 3582"/>
              <a:gd name="T62" fmla="*/ 2271 w 3791"/>
              <a:gd name="T63" fmla="*/ 2822 h 3582"/>
              <a:gd name="T64" fmla="*/ 2485 w 3791"/>
              <a:gd name="T65" fmla="*/ 3200 h 3582"/>
              <a:gd name="T66" fmla="*/ 2584 w 3791"/>
              <a:gd name="T67" fmla="*/ 3299 h 3582"/>
              <a:gd name="T68" fmla="*/ 2724 w 3791"/>
              <a:gd name="T69" fmla="*/ 3365 h 3582"/>
              <a:gd name="T70" fmla="*/ 2815 w 3791"/>
              <a:gd name="T71" fmla="*/ 3530 h 3582"/>
              <a:gd name="T72" fmla="*/ 3004 w 3791"/>
              <a:gd name="T73" fmla="*/ 3521 h 3582"/>
              <a:gd name="T74" fmla="*/ 3177 w 3791"/>
              <a:gd name="T75" fmla="*/ 3176 h 3582"/>
              <a:gd name="T76" fmla="*/ 3152 w 3791"/>
              <a:gd name="T77" fmla="*/ 2880 h 3582"/>
              <a:gd name="T78" fmla="*/ 3144 w 3791"/>
              <a:gd name="T79" fmla="*/ 2773 h 3582"/>
              <a:gd name="T80" fmla="*/ 2938 w 3791"/>
              <a:gd name="T81" fmla="*/ 2518 h 3582"/>
              <a:gd name="T82" fmla="*/ 2806 w 3791"/>
              <a:gd name="T83" fmla="*/ 2452 h 3582"/>
              <a:gd name="T84" fmla="*/ 2716 w 3791"/>
              <a:gd name="T85" fmla="*/ 2254 h 3582"/>
              <a:gd name="T86" fmla="*/ 2551 w 3791"/>
              <a:gd name="T87" fmla="*/ 2147 h 3582"/>
              <a:gd name="T88" fmla="*/ 2436 w 3791"/>
              <a:gd name="T89" fmla="*/ 2139 h 3582"/>
              <a:gd name="T90" fmla="*/ 2527 w 3791"/>
              <a:gd name="T91" fmla="*/ 1909 h 3582"/>
              <a:gd name="T92" fmla="*/ 2527 w 3791"/>
              <a:gd name="T93" fmla="*/ 1703 h 3582"/>
              <a:gd name="T94" fmla="*/ 2642 w 3791"/>
              <a:gd name="T95" fmla="*/ 1489 h 3582"/>
              <a:gd name="T96" fmla="*/ 2806 w 3791"/>
              <a:gd name="T97" fmla="*/ 1522 h 3582"/>
              <a:gd name="T98" fmla="*/ 3012 w 3791"/>
              <a:gd name="T99" fmla="*/ 1489 h 3582"/>
              <a:gd name="T100" fmla="*/ 3177 w 3791"/>
              <a:gd name="T101" fmla="*/ 1505 h 3582"/>
              <a:gd name="T102" fmla="*/ 3325 w 3791"/>
              <a:gd name="T103" fmla="*/ 1374 h 3582"/>
              <a:gd name="T104" fmla="*/ 3481 w 3791"/>
              <a:gd name="T105" fmla="*/ 1184 h 3582"/>
              <a:gd name="T106" fmla="*/ 3777 w 3791"/>
              <a:gd name="T107" fmla="*/ 1102 h 3582"/>
              <a:gd name="T108" fmla="*/ 3744 w 3791"/>
              <a:gd name="T109" fmla="*/ 707 h 3582"/>
              <a:gd name="T110" fmla="*/ 3448 w 3791"/>
              <a:gd name="T111" fmla="*/ 551 h 3582"/>
              <a:gd name="T112" fmla="*/ 3037 w 3791"/>
              <a:gd name="T113" fmla="*/ 362 h 3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91" h="3582">
                <a:moveTo>
                  <a:pt x="3078" y="345"/>
                </a:moveTo>
                <a:cubicBezTo>
                  <a:pt x="3037" y="339"/>
                  <a:pt x="3015" y="340"/>
                  <a:pt x="2987" y="312"/>
                </a:cubicBezTo>
                <a:cubicBezTo>
                  <a:pt x="2982" y="296"/>
                  <a:pt x="2985" y="273"/>
                  <a:pt x="2971" y="263"/>
                </a:cubicBezTo>
                <a:cubicBezTo>
                  <a:pt x="2930" y="235"/>
                  <a:pt x="2885" y="229"/>
                  <a:pt x="2839" y="214"/>
                </a:cubicBezTo>
                <a:cubicBezTo>
                  <a:pt x="2795" y="167"/>
                  <a:pt x="2738" y="138"/>
                  <a:pt x="2675" y="123"/>
                </a:cubicBezTo>
                <a:cubicBezTo>
                  <a:pt x="2669" y="118"/>
                  <a:pt x="2662" y="114"/>
                  <a:pt x="2658" y="107"/>
                </a:cubicBezTo>
                <a:cubicBezTo>
                  <a:pt x="2653" y="100"/>
                  <a:pt x="2656" y="88"/>
                  <a:pt x="2650" y="82"/>
                </a:cubicBezTo>
                <a:cubicBezTo>
                  <a:pt x="2628" y="60"/>
                  <a:pt x="2590" y="69"/>
                  <a:pt x="2559" y="65"/>
                </a:cubicBezTo>
                <a:cubicBezTo>
                  <a:pt x="2522" y="9"/>
                  <a:pt x="2546" y="22"/>
                  <a:pt x="2502" y="8"/>
                </a:cubicBezTo>
                <a:cubicBezTo>
                  <a:pt x="2392" y="16"/>
                  <a:pt x="2341" y="0"/>
                  <a:pt x="2411" y="74"/>
                </a:cubicBezTo>
                <a:cubicBezTo>
                  <a:pt x="2426" y="113"/>
                  <a:pt x="2414" y="111"/>
                  <a:pt x="2378" y="123"/>
                </a:cubicBezTo>
                <a:cubicBezTo>
                  <a:pt x="2345" y="145"/>
                  <a:pt x="2331" y="141"/>
                  <a:pt x="2346" y="181"/>
                </a:cubicBezTo>
                <a:cubicBezTo>
                  <a:pt x="2295" y="197"/>
                  <a:pt x="2290" y="214"/>
                  <a:pt x="2329" y="255"/>
                </a:cubicBezTo>
                <a:cubicBezTo>
                  <a:pt x="2343" y="298"/>
                  <a:pt x="2330" y="274"/>
                  <a:pt x="2387" y="312"/>
                </a:cubicBezTo>
                <a:cubicBezTo>
                  <a:pt x="2420" y="334"/>
                  <a:pt x="2450" y="366"/>
                  <a:pt x="2477" y="395"/>
                </a:cubicBezTo>
                <a:cubicBezTo>
                  <a:pt x="2489" y="430"/>
                  <a:pt x="2509" y="464"/>
                  <a:pt x="2485" y="502"/>
                </a:cubicBezTo>
                <a:cubicBezTo>
                  <a:pt x="2479" y="512"/>
                  <a:pt x="2463" y="507"/>
                  <a:pt x="2452" y="510"/>
                </a:cubicBezTo>
                <a:cubicBezTo>
                  <a:pt x="2429" y="525"/>
                  <a:pt x="2410" y="544"/>
                  <a:pt x="2387" y="559"/>
                </a:cubicBezTo>
                <a:cubicBezTo>
                  <a:pt x="2364" y="645"/>
                  <a:pt x="2339" y="633"/>
                  <a:pt x="2263" y="641"/>
                </a:cubicBezTo>
                <a:cubicBezTo>
                  <a:pt x="2253" y="673"/>
                  <a:pt x="2256" y="684"/>
                  <a:pt x="2280" y="707"/>
                </a:cubicBezTo>
                <a:cubicBezTo>
                  <a:pt x="2255" y="778"/>
                  <a:pt x="2292" y="693"/>
                  <a:pt x="2247" y="740"/>
                </a:cubicBezTo>
                <a:cubicBezTo>
                  <a:pt x="2233" y="754"/>
                  <a:pt x="2240" y="781"/>
                  <a:pt x="2230" y="798"/>
                </a:cubicBezTo>
                <a:cubicBezTo>
                  <a:pt x="2214" y="826"/>
                  <a:pt x="2167" y="853"/>
                  <a:pt x="2140" y="872"/>
                </a:cubicBezTo>
                <a:cubicBezTo>
                  <a:pt x="2143" y="883"/>
                  <a:pt x="2142" y="896"/>
                  <a:pt x="2148" y="905"/>
                </a:cubicBezTo>
                <a:cubicBezTo>
                  <a:pt x="2154" y="913"/>
                  <a:pt x="2169" y="912"/>
                  <a:pt x="2173" y="921"/>
                </a:cubicBezTo>
                <a:cubicBezTo>
                  <a:pt x="2183" y="947"/>
                  <a:pt x="2123" y="987"/>
                  <a:pt x="2123" y="987"/>
                </a:cubicBezTo>
                <a:cubicBezTo>
                  <a:pt x="2126" y="998"/>
                  <a:pt x="2125" y="1011"/>
                  <a:pt x="2132" y="1020"/>
                </a:cubicBezTo>
                <a:cubicBezTo>
                  <a:pt x="2137" y="1027"/>
                  <a:pt x="2150" y="1022"/>
                  <a:pt x="2156" y="1028"/>
                </a:cubicBezTo>
                <a:cubicBezTo>
                  <a:pt x="2162" y="1034"/>
                  <a:pt x="2161" y="1045"/>
                  <a:pt x="2164" y="1053"/>
                </a:cubicBezTo>
                <a:cubicBezTo>
                  <a:pt x="2112" y="1070"/>
                  <a:pt x="2117" y="1069"/>
                  <a:pt x="2082" y="1102"/>
                </a:cubicBezTo>
                <a:cubicBezTo>
                  <a:pt x="2071" y="1138"/>
                  <a:pt x="2072" y="1166"/>
                  <a:pt x="2099" y="1193"/>
                </a:cubicBezTo>
                <a:cubicBezTo>
                  <a:pt x="2042" y="1211"/>
                  <a:pt x="2061" y="1196"/>
                  <a:pt x="2033" y="1226"/>
                </a:cubicBezTo>
                <a:cubicBezTo>
                  <a:pt x="2024" y="1265"/>
                  <a:pt x="2020" y="1271"/>
                  <a:pt x="1983" y="1283"/>
                </a:cubicBezTo>
                <a:cubicBezTo>
                  <a:pt x="1972" y="1251"/>
                  <a:pt x="1966" y="1244"/>
                  <a:pt x="1934" y="1234"/>
                </a:cubicBezTo>
                <a:cubicBezTo>
                  <a:pt x="1929" y="1228"/>
                  <a:pt x="1919" y="1225"/>
                  <a:pt x="1918" y="1217"/>
                </a:cubicBezTo>
                <a:cubicBezTo>
                  <a:pt x="1911" y="1180"/>
                  <a:pt x="1975" y="1185"/>
                  <a:pt x="1876" y="1201"/>
                </a:cubicBezTo>
                <a:cubicBezTo>
                  <a:pt x="1869" y="1211"/>
                  <a:pt x="1849" y="1248"/>
                  <a:pt x="1835" y="1250"/>
                </a:cubicBezTo>
                <a:cubicBezTo>
                  <a:pt x="1826" y="1252"/>
                  <a:pt x="1820" y="1238"/>
                  <a:pt x="1811" y="1234"/>
                </a:cubicBezTo>
                <a:cubicBezTo>
                  <a:pt x="1795" y="1226"/>
                  <a:pt x="1778" y="1223"/>
                  <a:pt x="1761" y="1217"/>
                </a:cubicBezTo>
                <a:cubicBezTo>
                  <a:pt x="1696" y="1235"/>
                  <a:pt x="1726" y="1239"/>
                  <a:pt x="1704" y="1291"/>
                </a:cubicBezTo>
                <a:cubicBezTo>
                  <a:pt x="1697" y="1307"/>
                  <a:pt x="1681" y="1318"/>
                  <a:pt x="1671" y="1333"/>
                </a:cubicBezTo>
                <a:cubicBezTo>
                  <a:pt x="1681" y="1348"/>
                  <a:pt x="1695" y="1359"/>
                  <a:pt x="1704" y="1374"/>
                </a:cubicBezTo>
                <a:cubicBezTo>
                  <a:pt x="1739" y="1432"/>
                  <a:pt x="1683" y="1368"/>
                  <a:pt x="1728" y="1415"/>
                </a:cubicBezTo>
                <a:cubicBezTo>
                  <a:pt x="1725" y="1431"/>
                  <a:pt x="1728" y="1450"/>
                  <a:pt x="1720" y="1464"/>
                </a:cubicBezTo>
                <a:cubicBezTo>
                  <a:pt x="1716" y="1472"/>
                  <a:pt x="1702" y="1467"/>
                  <a:pt x="1695" y="1472"/>
                </a:cubicBezTo>
                <a:cubicBezTo>
                  <a:pt x="1685" y="1478"/>
                  <a:pt x="1668" y="1505"/>
                  <a:pt x="1663" y="1514"/>
                </a:cubicBezTo>
                <a:cubicBezTo>
                  <a:pt x="1633" y="1574"/>
                  <a:pt x="1675" y="1502"/>
                  <a:pt x="1646" y="1563"/>
                </a:cubicBezTo>
                <a:cubicBezTo>
                  <a:pt x="1633" y="1590"/>
                  <a:pt x="1609" y="1602"/>
                  <a:pt x="1597" y="1629"/>
                </a:cubicBezTo>
                <a:cubicBezTo>
                  <a:pt x="1577" y="1674"/>
                  <a:pt x="1565" y="1732"/>
                  <a:pt x="1531" y="1769"/>
                </a:cubicBezTo>
                <a:cubicBezTo>
                  <a:pt x="1525" y="1785"/>
                  <a:pt x="1520" y="1802"/>
                  <a:pt x="1514" y="1818"/>
                </a:cubicBezTo>
                <a:cubicBezTo>
                  <a:pt x="1508" y="1836"/>
                  <a:pt x="1487" y="1845"/>
                  <a:pt x="1473" y="1859"/>
                </a:cubicBezTo>
                <a:cubicBezTo>
                  <a:pt x="1450" y="1882"/>
                  <a:pt x="1423" y="1903"/>
                  <a:pt x="1399" y="1925"/>
                </a:cubicBezTo>
                <a:cubicBezTo>
                  <a:pt x="1376" y="1889"/>
                  <a:pt x="1381" y="1874"/>
                  <a:pt x="1342" y="1900"/>
                </a:cubicBezTo>
                <a:cubicBezTo>
                  <a:pt x="1318" y="1968"/>
                  <a:pt x="1239" y="1954"/>
                  <a:pt x="1177" y="1974"/>
                </a:cubicBezTo>
                <a:cubicBezTo>
                  <a:pt x="1147" y="1955"/>
                  <a:pt x="1128" y="1926"/>
                  <a:pt x="1103" y="1900"/>
                </a:cubicBezTo>
                <a:cubicBezTo>
                  <a:pt x="1085" y="1844"/>
                  <a:pt x="1100" y="1863"/>
                  <a:pt x="1070" y="1835"/>
                </a:cubicBezTo>
                <a:cubicBezTo>
                  <a:pt x="1054" y="1785"/>
                  <a:pt x="1036" y="1769"/>
                  <a:pt x="1087" y="1736"/>
                </a:cubicBezTo>
                <a:cubicBezTo>
                  <a:pt x="1075" y="1703"/>
                  <a:pt x="1063" y="1689"/>
                  <a:pt x="1029" y="1678"/>
                </a:cubicBezTo>
                <a:cubicBezTo>
                  <a:pt x="988" y="1691"/>
                  <a:pt x="971" y="1731"/>
                  <a:pt x="930" y="1744"/>
                </a:cubicBezTo>
                <a:cubicBezTo>
                  <a:pt x="875" y="1726"/>
                  <a:pt x="907" y="1756"/>
                  <a:pt x="873" y="1769"/>
                </a:cubicBezTo>
                <a:cubicBezTo>
                  <a:pt x="847" y="1779"/>
                  <a:pt x="817" y="1778"/>
                  <a:pt x="790" y="1785"/>
                </a:cubicBezTo>
                <a:cubicBezTo>
                  <a:pt x="781" y="1791"/>
                  <a:pt x="755" y="1813"/>
                  <a:pt x="741" y="1810"/>
                </a:cubicBezTo>
                <a:cubicBezTo>
                  <a:pt x="733" y="1808"/>
                  <a:pt x="730" y="1798"/>
                  <a:pt x="724" y="1793"/>
                </a:cubicBezTo>
                <a:cubicBezTo>
                  <a:pt x="717" y="1787"/>
                  <a:pt x="708" y="1782"/>
                  <a:pt x="700" y="1777"/>
                </a:cubicBezTo>
                <a:cubicBezTo>
                  <a:pt x="683" y="1724"/>
                  <a:pt x="687" y="1728"/>
                  <a:pt x="634" y="1711"/>
                </a:cubicBezTo>
                <a:cubicBezTo>
                  <a:pt x="631" y="1703"/>
                  <a:pt x="633" y="1691"/>
                  <a:pt x="626" y="1686"/>
                </a:cubicBezTo>
                <a:cubicBezTo>
                  <a:pt x="617" y="1679"/>
                  <a:pt x="603" y="1682"/>
                  <a:pt x="593" y="1678"/>
                </a:cubicBezTo>
                <a:cubicBezTo>
                  <a:pt x="584" y="1674"/>
                  <a:pt x="577" y="1666"/>
                  <a:pt x="568" y="1662"/>
                </a:cubicBezTo>
                <a:cubicBezTo>
                  <a:pt x="537" y="1647"/>
                  <a:pt x="501" y="1647"/>
                  <a:pt x="469" y="1637"/>
                </a:cubicBezTo>
                <a:cubicBezTo>
                  <a:pt x="439" y="1617"/>
                  <a:pt x="422" y="1608"/>
                  <a:pt x="387" y="1621"/>
                </a:cubicBezTo>
                <a:cubicBezTo>
                  <a:pt x="378" y="1648"/>
                  <a:pt x="362" y="1662"/>
                  <a:pt x="346" y="1686"/>
                </a:cubicBezTo>
                <a:cubicBezTo>
                  <a:pt x="320" y="1767"/>
                  <a:pt x="399" y="1739"/>
                  <a:pt x="264" y="1752"/>
                </a:cubicBezTo>
                <a:cubicBezTo>
                  <a:pt x="261" y="1760"/>
                  <a:pt x="255" y="1768"/>
                  <a:pt x="255" y="1777"/>
                </a:cubicBezTo>
                <a:cubicBezTo>
                  <a:pt x="255" y="1788"/>
                  <a:pt x="271" y="1801"/>
                  <a:pt x="264" y="1810"/>
                </a:cubicBezTo>
                <a:cubicBezTo>
                  <a:pt x="253" y="1823"/>
                  <a:pt x="214" y="1826"/>
                  <a:pt x="214" y="1826"/>
                </a:cubicBezTo>
                <a:cubicBezTo>
                  <a:pt x="206" y="1832"/>
                  <a:pt x="191" y="1833"/>
                  <a:pt x="190" y="1843"/>
                </a:cubicBezTo>
                <a:cubicBezTo>
                  <a:pt x="182" y="1906"/>
                  <a:pt x="255" y="1927"/>
                  <a:pt x="297" y="1942"/>
                </a:cubicBezTo>
                <a:cubicBezTo>
                  <a:pt x="321" y="1966"/>
                  <a:pt x="343" y="1975"/>
                  <a:pt x="354" y="2007"/>
                </a:cubicBezTo>
                <a:cubicBezTo>
                  <a:pt x="345" y="2034"/>
                  <a:pt x="331" y="2055"/>
                  <a:pt x="321" y="2081"/>
                </a:cubicBezTo>
                <a:cubicBezTo>
                  <a:pt x="341" y="2138"/>
                  <a:pt x="289" y="2126"/>
                  <a:pt x="247" y="2139"/>
                </a:cubicBezTo>
                <a:cubicBezTo>
                  <a:pt x="219" y="2158"/>
                  <a:pt x="208" y="2165"/>
                  <a:pt x="198" y="2197"/>
                </a:cubicBezTo>
                <a:cubicBezTo>
                  <a:pt x="184" y="2314"/>
                  <a:pt x="212" y="2234"/>
                  <a:pt x="148" y="2254"/>
                </a:cubicBezTo>
                <a:cubicBezTo>
                  <a:pt x="116" y="2304"/>
                  <a:pt x="153" y="2260"/>
                  <a:pt x="74" y="2287"/>
                </a:cubicBezTo>
                <a:cubicBezTo>
                  <a:pt x="65" y="2290"/>
                  <a:pt x="46" y="2323"/>
                  <a:pt x="42" y="2328"/>
                </a:cubicBezTo>
                <a:cubicBezTo>
                  <a:pt x="23" y="2351"/>
                  <a:pt x="10" y="2365"/>
                  <a:pt x="0" y="2394"/>
                </a:cubicBezTo>
                <a:cubicBezTo>
                  <a:pt x="7" y="2427"/>
                  <a:pt x="17" y="2499"/>
                  <a:pt x="33" y="2526"/>
                </a:cubicBezTo>
                <a:cubicBezTo>
                  <a:pt x="41" y="2539"/>
                  <a:pt x="55" y="2548"/>
                  <a:pt x="66" y="2559"/>
                </a:cubicBezTo>
                <a:cubicBezTo>
                  <a:pt x="72" y="2575"/>
                  <a:pt x="69" y="2598"/>
                  <a:pt x="83" y="2608"/>
                </a:cubicBezTo>
                <a:cubicBezTo>
                  <a:pt x="98" y="2618"/>
                  <a:pt x="108" y="2633"/>
                  <a:pt x="124" y="2641"/>
                </a:cubicBezTo>
                <a:cubicBezTo>
                  <a:pt x="161" y="2659"/>
                  <a:pt x="231" y="2662"/>
                  <a:pt x="264" y="2666"/>
                </a:cubicBezTo>
                <a:cubicBezTo>
                  <a:pt x="301" y="2678"/>
                  <a:pt x="311" y="2713"/>
                  <a:pt x="338" y="2740"/>
                </a:cubicBezTo>
                <a:cubicBezTo>
                  <a:pt x="354" y="2788"/>
                  <a:pt x="342" y="2837"/>
                  <a:pt x="371" y="2880"/>
                </a:cubicBezTo>
                <a:cubicBezTo>
                  <a:pt x="388" y="2931"/>
                  <a:pt x="440" y="2930"/>
                  <a:pt x="486" y="2945"/>
                </a:cubicBezTo>
                <a:cubicBezTo>
                  <a:pt x="552" y="2934"/>
                  <a:pt x="526" y="2931"/>
                  <a:pt x="576" y="2912"/>
                </a:cubicBezTo>
                <a:cubicBezTo>
                  <a:pt x="625" y="2961"/>
                  <a:pt x="633" y="2962"/>
                  <a:pt x="708" y="2970"/>
                </a:cubicBezTo>
                <a:cubicBezTo>
                  <a:pt x="723" y="3016"/>
                  <a:pt x="756" y="3046"/>
                  <a:pt x="782" y="3085"/>
                </a:cubicBezTo>
                <a:cubicBezTo>
                  <a:pt x="785" y="3113"/>
                  <a:pt x="786" y="3141"/>
                  <a:pt x="790" y="3168"/>
                </a:cubicBezTo>
                <a:cubicBezTo>
                  <a:pt x="794" y="3196"/>
                  <a:pt x="819" y="3209"/>
                  <a:pt x="831" y="3233"/>
                </a:cubicBezTo>
                <a:cubicBezTo>
                  <a:pt x="844" y="3259"/>
                  <a:pt x="851" y="3289"/>
                  <a:pt x="864" y="3316"/>
                </a:cubicBezTo>
                <a:cubicBezTo>
                  <a:pt x="938" y="3290"/>
                  <a:pt x="866" y="3287"/>
                  <a:pt x="980" y="3299"/>
                </a:cubicBezTo>
                <a:cubicBezTo>
                  <a:pt x="1013" y="3313"/>
                  <a:pt x="1045" y="3321"/>
                  <a:pt x="1078" y="3332"/>
                </a:cubicBezTo>
                <a:cubicBezTo>
                  <a:pt x="1103" y="3349"/>
                  <a:pt x="1135" y="3379"/>
                  <a:pt x="1169" y="3340"/>
                </a:cubicBezTo>
                <a:cubicBezTo>
                  <a:pt x="1186" y="3321"/>
                  <a:pt x="1170" y="3290"/>
                  <a:pt x="1177" y="3266"/>
                </a:cubicBezTo>
                <a:cubicBezTo>
                  <a:pt x="1179" y="3259"/>
                  <a:pt x="1188" y="3255"/>
                  <a:pt x="1194" y="3250"/>
                </a:cubicBezTo>
                <a:cubicBezTo>
                  <a:pt x="1222" y="3222"/>
                  <a:pt x="1243" y="3197"/>
                  <a:pt x="1276" y="3176"/>
                </a:cubicBezTo>
                <a:cubicBezTo>
                  <a:pt x="1265" y="3106"/>
                  <a:pt x="1260" y="3137"/>
                  <a:pt x="1243" y="3085"/>
                </a:cubicBezTo>
                <a:cubicBezTo>
                  <a:pt x="1295" y="3007"/>
                  <a:pt x="1190" y="3150"/>
                  <a:pt x="1375" y="3052"/>
                </a:cubicBezTo>
                <a:cubicBezTo>
                  <a:pt x="1392" y="3043"/>
                  <a:pt x="1380" y="3014"/>
                  <a:pt x="1383" y="2995"/>
                </a:cubicBezTo>
                <a:cubicBezTo>
                  <a:pt x="1405" y="2997"/>
                  <a:pt x="1467" y="2991"/>
                  <a:pt x="1490" y="3019"/>
                </a:cubicBezTo>
                <a:cubicBezTo>
                  <a:pt x="1500" y="3031"/>
                  <a:pt x="1503" y="3091"/>
                  <a:pt x="1506" y="3094"/>
                </a:cubicBezTo>
                <a:cubicBezTo>
                  <a:pt x="1518" y="3106"/>
                  <a:pt x="1539" y="3099"/>
                  <a:pt x="1556" y="3102"/>
                </a:cubicBezTo>
                <a:cubicBezTo>
                  <a:pt x="1615" y="3087"/>
                  <a:pt x="1592" y="3059"/>
                  <a:pt x="1654" y="3044"/>
                </a:cubicBezTo>
                <a:cubicBezTo>
                  <a:pt x="1675" y="3025"/>
                  <a:pt x="1686" y="3014"/>
                  <a:pt x="1695" y="2987"/>
                </a:cubicBezTo>
                <a:cubicBezTo>
                  <a:pt x="1692" y="2962"/>
                  <a:pt x="1696" y="2935"/>
                  <a:pt x="1687" y="2912"/>
                </a:cubicBezTo>
                <a:cubicBezTo>
                  <a:pt x="1684" y="2904"/>
                  <a:pt x="1669" y="2910"/>
                  <a:pt x="1663" y="2904"/>
                </a:cubicBezTo>
                <a:cubicBezTo>
                  <a:pt x="1657" y="2898"/>
                  <a:pt x="1657" y="2888"/>
                  <a:pt x="1654" y="2880"/>
                </a:cubicBezTo>
                <a:cubicBezTo>
                  <a:pt x="1657" y="2869"/>
                  <a:pt x="1658" y="2857"/>
                  <a:pt x="1663" y="2847"/>
                </a:cubicBezTo>
                <a:cubicBezTo>
                  <a:pt x="1666" y="2840"/>
                  <a:pt x="1678" y="2838"/>
                  <a:pt x="1679" y="2830"/>
                </a:cubicBezTo>
                <a:cubicBezTo>
                  <a:pt x="1680" y="2822"/>
                  <a:pt x="1666" y="2783"/>
                  <a:pt x="1663" y="2773"/>
                </a:cubicBezTo>
                <a:cubicBezTo>
                  <a:pt x="1700" y="2715"/>
                  <a:pt x="1696" y="2731"/>
                  <a:pt x="1786" y="2723"/>
                </a:cubicBezTo>
                <a:cubicBezTo>
                  <a:pt x="1827" y="2697"/>
                  <a:pt x="1817" y="2717"/>
                  <a:pt x="1860" y="2731"/>
                </a:cubicBezTo>
                <a:cubicBezTo>
                  <a:pt x="1964" y="2722"/>
                  <a:pt x="1963" y="2700"/>
                  <a:pt x="1992" y="2781"/>
                </a:cubicBezTo>
                <a:cubicBezTo>
                  <a:pt x="2001" y="2887"/>
                  <a:pt x="1978" y="2893"/>
                  <a:pt x="2074" y="2880"/>
                </a:cubicBezTo>
                <a:cubicBezTo>
                  <a:pt x="2082" y="2877"/>
                  <a:pt x="2092" y="2876"/>
                  <a:pt x="2099" y="2871"/>
                </a:cubicBezTo>
                <a:cubicBezTo>
                  <a:pt x="2114" y="2859"/>
                  <a:pt x="2121" y="2833"/>
                  <a:pt x="2140" y="2830"/>
                </a:cubicBezTo>
                <a:cubicBezTo>
                  <a:pt x="2159" y="2827"/>
                  <a:pt x="2178" y="2825"/>
                  <a:pt x="2197" y="2822"/>
                </a:cubicBezTo>
                <a:cubicBezTo>
                  <a:pt x="2200" y="2814"/>
                  <a:pt x="2198" y="2800"/>
                  <a:pt x="2206" y="2797"/>
                </a:cubicBezTo>
                <a:cubicBezTo>
                  <a:pt x="2244" y="2785"/>
                  <a:pt x="2244" y="2814"/>
                  <a:pt x="2271" y="2822"/>
                </a:cubicBezTo>
                <a:cubicBezTo>
                  <a:pt x="2290" y="2827"/>
                  <a:pt x="2310" y="2827"/>
                  <a:pt x="2329" y="2830"/>
                </a:cubicBezTo>
                <a:cubicBezTo>
                  <a:pt x="2353" y="2854"/>
                  <a:pt x="2375" y="2884"/>
                  <a:pt x="2395" y="2912"/>
                </a:cubicBezTo>
                <a:cubicBezTo>
                  <a:pt x="2406" y="2968"/>
                  <a:pt x="2413" y="2950"/>
                  <a:pt x="2428" y="2995"/>
                </a:cubicBezTo>
                <a:cubicBezTo>
                  <a:pt x="2400" y="3080"/>
                  <a:pt x="2380" y="3180"/>
                  <a:pt x="2485" y="3200"/>
                </a:cubicBezTo>
                <a:cubicBezTo>
                  <a:pt x="2507" y="3195"/>
                  <a:pt x="2529" y="3189"/>
                  <a:pt x="2551" y="3184"/>
                </a:cubicBezTo>
                <a:cubicBezTo>
                  <a:pt x="2568" y="3180"/>
                  <a:pt x="2601" y="3168"/>
                  <a:pt x="2601" y="3168"/>
                </a:cubicBezTo>
                <a:cubicBezTo>
                  <a:pt x="2617" y="3192"/>
                  <a:pt x="2624" y="3215"/>
                  <a:pt x="2634" y="3242"/>
                </a:cubicBezTo>
                <a:cubicBezTo>
                  <a:pt x="2623" y="3271"/>
                  <a:pt x="2606" y="3278"/>
                  <a:pt x="2584" y="3299"/>
                </a:cubicBezTo>
                <a:cubicBezTo>
                  <a:pt x="2590" y="3310"/>
                  <a:pt x="2594" y="3322"/>
                  <a:pt x="2601" y="3332"/>
                </a:cubicBezTo>
                <a:cubicBezTo>
                  <a:pt x="2605" y="3338"/>
                  <a:pt x="2615" y="3342"/>
                  <a:pt x="2617" y="3349"/>
                </a:cubicBezTo>
                <a:cubicBezTo>
                  <a:pt x="2643" y="3439"/>
                  <a:pt x="2603" y="3392"/>
                  <a:pt x="2642" y="3431"/>
                </a:cubicBezTo>
                <a:cubicBezTo>
                  <a:pt x="2678" y="3419"/>
                  <a:pt x="2699" y="3392"/>
                  <a:pt x="2724" y="3365"/>
                </a:cubicBezTo>
                <a:cubicBezTo>
                  <a:pt x="2729" y="3373"/>
                  <a:pt x="2734" y="3382"/>
                  <a:pt x="2740" y="3390"/>
                </a:cubicBezTo>
                <a:cubicBezTo>
                  <a:pt x="2745" y="3396"/>
                  <a:pt x="2756" y="3398"/>
                  <a:pt x="2757" y="3406"/>
                </a:cubicBezTo>
                <a:cubicBezTo>
                  <a:pt x="2762" y="3456"/>
                  <a:pt x="2749" y="3491"/>
                  <a:pt x="2724" y="3530"/>
                </a:cubicBezTo>
                <a:cubicBezTo>
                  <a:pt x="2776" y="3580"/>
                  <a:pt x="2765" y="3562"/>
                  <a:pt x="2815" y="3530"/>
                </a:cubicBezTo>
                <a:cubicBezTo>
                  <a:pt x="2856" y="3534"/>
                  <a:pt x="2901" y="3528"/>
                  <a:pt x="2938" y="3546"/>
                </a:cubicBezTo>
                <a:cubicBezTo>
                  <a:pt x="2956" y="3555"/>
                  <a:pt x="2987" y="3579"/>
                  <a:pt x="2987" y="3579"/>
                </a:cubicBezTo>
                <a:cubicBezTo>
                  <a:pt x="2998" y="3576"/>
                  <a:pt x="3017" y="3582"/>
                  <a:pt x="3020" y="3571"/>
                </a:cubicBezTo>
                <a:cubicBezTo>
                  <a:pt x="3025" y="3554"/>
                  <a:pt x="3004" y="3521"/>
                  <a:pt x="3004" y="3521"/>
                </a:cubicBezTo>
                <a:cubicBezTo>
                  <a:pt x="3015" y="3489"/>
                  <a:pt x="3025" y="3482"/>
                  <a:pt x="3053" y="3464"/>
                </a:cubicBezTo>
                <a:cubicBezTo>
                  <a:pt x="3068" y="3416"/>
                  <a:pt x="3056" y="3367"/>
                  <a:pt x="3111" y="3349"/>
                </a:cubicBezTo>
                <a:cubicBezTo>
                  <a:pt x="3137" y="3322"/>
                  <a:pt x="3158" y="3293"/>
                  <a:pt x="3185" y="3266"/>
                </a:cubicBezTo>
                <a:cubicBezTo>
                  <a:pt x="3193" y="3242"/>
                  <a:pt x="3198" y="3196"/>
                  <a:pt x="3177" y="3176"/>
                </a:cubicBezTo>
                <a:cubicBezTo>
                  <a:pt x="3161" y="3160"/>
                  <a:pt x="3133" y="3164"/>
                  <a:pt x="3111" y="3159"/>
                </a:cubicBezTo>
                <a:cubicBezTo>
                  <a:pt x="3140" y="3140"/>
                  <a:pt x="3141" y="3122"/>
                  <a:pt x="3160" y="3094"/>
                </a:cubicBezTo>
                <a:cubicBezTo>
                  <a:pt x="3151" y="3058"/>
                  <a:pt x="3138" y="3049"/>
                  <a:pt x="3119" y="3019"/>
                </a:cubicBezTo>
                <a:cubicBezTo>
                  <a:pt x="3125" y="2953"/>
                  <a:pt x="3118" y="2928"/>
                  <a:pt x="3152" y="2880"/>
                </a:cubicBezTo>
                <a:cubicBezTo>
                  <a:pt x="3155" y="2872"/>
                  <a:pt x="3156" y="2863"/>
                  <a:pt x="3160" y="2855"/>
                </a:cubicBezTo>
                <a:cubicBezTo>
                  <a:pt x="3164" y="2848"/>
                  <a:pt x="3176" y="2846"/>
                  <a:pt x="3177" y="2838"/>
                </a:cubicBezTo>
                <a:cubicBezTo>
                  <a:pt x="3179" y="2822"/>
                  <a:pt x="3176" y="2804"/>
                  <a:pt x="3168" y="2789"/>
                </a:cubicBezTo>
                <a:cubicBezTo>
                  <a:pt x="3164" y="2780"/>
                  <a:pt x="3151" y="2779"/>
                  <a:pt x="3144" y="2773"/>
                </a:cubicBezTo>
                <a:cubicBezTo>
                  <a:pt x="3123" y="2756"/>
                  <a:pt x="3103" y="2695"/>
                  <a:pt x="3086" y="2690"/>
                </a:cubicBezTo>
                <a:cubicBezTo>
                  <a:pt x="3065" y="2684"/>
                  <a:pt x="3042" y="2685"/>
                  <a:pt x="3020" y="2682"/>
                </a:cubicBezTo>
                <a:cubicBezTo>
                  <a:pt x="3014" y="2576"/>
                  <a:pt x="3032" y="2543"/>
                  <a:pt x="2954" y="2493"/>
                </a:cubicBezTo>
                <a:cubicBezTo>
                  <a:pt x="2949" y="2501"/>
                  <a:pt x="2945" y="2511"/>
                  <a:pt x="2938" y="2518"/>
                </a:cubicBezTo>
                <a:cubicBezTo>
                  <a:pt x="2923" y="2531"/>
                  <a:pt x="2889" y="2550"/>
                  <a:pt x="2889" y="2550"/>
                </a:cubicBezTo>
                <a:cubicBezTo>
                  <a:pt x="2878" y="2547"/>
                  <a:pt x="2862" y="2552"/>
                  <a:pt x="2856" y="2542"/>
                </a:cubicBezTo>
                <a:cubicBezTo>
                  <a:pt x="2826" y="2493"/>
                  <a:pt x="2897" y="2526"/>
                  <a:pt x="2856" y="2485"/>
                </a:cubicBezTo>
                <a:cubicBezTo>
                  <a:pt x="2842" y="2471"/>
                  <a:pt x="2806" y="2452"/>
                  <a:pt x="2806" y="2452"/>
                </a:cubicBezTo>
                <a:cubicBezTo>
                  <a:pt x="2811" y="2419"/>
                  <a:pt x="2835" y="2354"/>
                  <a:pt x="2815" y="2320"/>
                </a:cubicBezTo>
                <a:cubicBezTo>
                  <a:pt x="2811" y="2312"/>
                  <a:pt x="2798" y="2315"/>
                  <a:pt x="2790" y="2312"/>
                </a:cubicBezTo>
                <a:cubicBezTo>
                  <a:pt x="2784" y="2293"/>
                  <a:pt x="2784" y="2281"/>
                  <a:pt x="2765" y="2271"/>
                </a:cubicBezTo>
                <a:cubicBezTo>
                  <a:pt x="2750" y="2263"/>
                  <a:pt x="2716" y="2254"/>
                  <a:pt x="2716" y="2254"/>
                </a:cubicBezTo>
                <a:cubicBezTo>
                  <a:pt x="2704" y="2219"/>
                  <a:pt x="2685" y="2197"/>
                  <a:pt x="2658" y="2172"/>
                </a:cubicBezTo>
                <a:cubicBezTo>
                  <a:pt x="2650" y="2129"/>
                  <a:pt x="2646" y="2126"/>
                  <a:pt x="2617" y="2098"/>
                </a:cubicBezTo>
                <a:cubicBezTo>
                  <a:pt x="2603" y="2101"/>
                  <a:pt x="2589" y="2100"/>
                  <a:pt x="2576" y="2106"/>
                </a:cubicBezTo>
                <a:cubicBezTo>
                  <a:pt x="2555" y="2115"/>
                  <a:pt x="2559" y="2130"/>
                  <a:pt x="2551" y="2147"/>
                </a:cubicBezTo>
                <a:cubicBezTo>
                  <a:pt x="2539" y="2172"/>
                  <a:pt x="2528" y="2194"/>
                  <a:pt x="2518" y="2221"/>
                </a:cubicBezTo>
                <a:cubicBezTo>
                  <a:pt x="2502" y="2218"/>
                  <a:pt x="2483" y="2221"/>
                  <a:pt x="2469" y="2213"/>
                </a:cubicBezTo>
                <a:cubicBezTo>
                  <a:pt x="2461" y="2209"/>
                  <a:pt x="2464" y="2196"/>
                  <a:pt x="2461" y="2188"/>
                </a:cubicBezTo>
                <a:cubicBezTo>
                  <a:pt x="2451" y="2158"/>
                  <a:pt x="2454" y="2168"/>
                  <a:pt x="2436" y="2139"/>
                </a:cubicBezTo>
                <a:cubicBezTo>
                  <a:pt x="2439" y="2123"/>
                  <a:pt x="2430" y="2100"/>
                  <a:pt x="2444" y="2090"/>
                </a:cubicBezTo>
                <a:cubicBezTo>
                  <a:pt x="2464" y="2076"/>
                  <a:pt x="2494" y="2088"/>
                  <a:pt x="2518" y="2081"/>
                </a:cubicBezTo>
                <a:cubicBezTo>
                  <a:pt x="2526" y="2079"/>
                  <a:pt x="2529" y="2070"/>
                  <a:pt x="2535" y="2065"/>
                </a:cubicBezTo>
                <a:cubicBezTo>
                  <a:pt x="2541" y="1990"/>
                  <a:pt x="2547" y="1970"/>
                  <a:pt x="2527" y="1909"/>
                </a:cubicBezTo>
                <a:cubicBezTo>
                  <a:pt x="2539" y="1896"/>
                  <a:pt x="2565" y="1893"/>
                  <a:pt x="2568" y="1876"/>
                </a:cubicBezTo>
                <a:cubicBezTo>
                  <a:pt x="2580" y="1808"/>
                  <a:pt x="2570" y="1810"/>
                  <a:pt x="2535" y="1785"/>
                </a:cubicBezTo>
                <a:cubicBezTo>
                  <a:pt x="2558" y="1749"/>
                  <a:pt x="2561" y="1742"/>
                  <a:pt x="2518" y="1728"/>
                </a:cubicBezTo>
                <a:cubicBezTo>
                  <a:pt x="2521" y="1720"/>
                  <a:pt x="2529" y="1712"/>
                  <a:pt x="2527" y="1703"/>
                </a:cubicBezTo>
                <a:cubicBezTo>
                  <a:pt x="2526" y="1695"/>
                  <a:pt x="2516" y="1691"/>
                  <a:pt x="2510" y="1686"/>
                </a:cubicBezTo>
                <a:cubicBezTo>
                  <a:pt x="2435" y="1630"/>
                  <a:pt x="2483" y="1676"/>
                  <a:pt x="2444" y="1637"/>
                </a:cubicBezTo>
                <a:cubicBezTo>
                  <a:pt x="2459" y="1532"/>
                  <a:pt x="2444" y="1556"/>
                  <a:pt x="2576" y="1547"/>
                </a:cubicBezTo>
                <a:cubicBezTo>
                  <a:pt x="2603" y="1529"/>
                  <a:pt x="2614" y="1507"/>
                  <a:pt x="2642" y="1489"/>
                </a:cubicBezTo>
                <a:cubicBezTo>
                  <a:pt x="2650" y="1492"/>
                  <a:pt x="2660" y="1491"/>
                  <a:pt x="2666" y="1497"/>
                </a:cubicBezTo>
                <a:cubicBezTo>
                  <a:pt x="2672" y="1503"/>
                  <a:pt x="2667" y="1519"/>
                  <a:pt x="2675" y="1522"/>
                </a:cubicBezTo>
                <a:cubicBezTo>
                  <a:pt x="2704" y="1532"/>
                  <a:pt x="2735" y="1527"/>
                  <a:pt x="2765" y="1530"/>
                </a:cubicBezTo>
                <a:cubicBezTo>
                  <a:pt x="2779" y="1527"/>
                  <a:pt x="2793" y="1528"/>
                  <a:pt x="2806" y="1522"/>
                </a:cubicBezTo>
                <a:cubicBezTo>
                  <a:pt x="2832" y="1511"/>
                  <a:pt x="2823" y="1486"/>
                  <a:pt x="2831" y="1464"/>
                </a:cubicBezTo>
                <a:cubicBezTo>
                  <a:pt x="2841" y="1437"/>
                  <a:pt x="2848" y="1440"/>
                  <a:pt x="2872" y="1431"/>
                </a:cubicBezTo>
                <a:cubicBezTo>
                  <a:pt x="2895" y="1410"/>
                  <a:pt x="2920" y="1408"/>
                  <a:pt x="2946" y="1390"/>
                </a:cubicBezTo>
                <a:cubicBezTo>
                  <a:pt x="2990" y="1434"/>
                  <a:pt x="2943" y="1467"/>
                  <a:pt x="3012" y="1489"/>
                </a:cubicBezTo>
                <a:cubicBezTo>
                  <a:pt x="3028" y="1486"/>
                  <a:pt x="3047" y="1491"/>
                  <a:pt x="3061" y="1481"/>
                </a:cubicBezTo>
                <a:cubicBezTo>
                  <a:pt x="3084" y="1465"/>
                  <a:pt x="3091" y="1434"/>
                  <a:pt x="3111" y="1415"/>
                </a:cubicBezTo>
                <a:cubicBezTo>
                  <a:pt x="3136" y="1492"/>
                  <a:pt x="3095" y="1380"/>
                  <a:pt x="3144" y="1464"/>
                </a:cubicBezTo>
                <a:cubicBezTo>
                  <a:pt x="3171" y="1511"/>
                  <a:pt x="3128" y="1489"/>
                  <a:pt x="3177" y="1505"/>
                </a:cubicBezTo>
                <a:cubicBezTo>
                  <a:pt x="3193" y="1502"/>
                  <a:pt x="3213" y="1507"/>
                  <a:pt x="3226" y="1497"/>
                </a:cubicBezTo>
                <a:cubicBezTo>
                  <a:pt x="3242" y="1485"/>
                  <a:pt x="3233" y="1458"/>
                  <a:pt x="3242" y="1440"/>
                </a:cubicBezTo>
                <a:cubicBezTo>
                  <a:pt x="3257" y="1410"/>
                  <a:pt x="3278" y="1400"/>
                  <a:pt x="3308" y="1390"/>
                </a:cubicBezTo>
                <a:cubicBezTo>
                  <a:pt x="3314" y="1385"/>
                  <a:pt x="3323" y="1381"/>
                  <a:pt x="3325" y="1374"/>
                </a:cubicBezTo>
                <a:cubicBezTo>
                  <a:pt x="3331" y="1356"/>
                  <a:pt x="3321" y="1331"/>
                  <a:pt x="3333" y="1316"/>
                </a:cubicBezTo>
                <a:cubicBezTo>
                  <a:pt x="3343" y="1302"/>
                  <a:pt x="3382" y="1300"/>
                  <a:pt x="3382" y="1300"/>
                </a:cubicBezTo>
                <a:cubicBezTo>
                  <a:pt x="3397" y="1258"/>
                  <a:pt x="3442" y="1240"/>
                  <a:pt x="3473" y="1209"/>
                </a:cubicBezTo>
                <a:cubicBezTo>
                  <a:pt x="3476" y="1201"/>
                  <a:pt x="3475" y="1190"/>
                  <a:pt x="3481" y="1184"/>
                </a:cubicBezTo>
                <a:cubicBezTo>
                  <a:pt x="3493" y="1172"/>
                  <a:pt x="3561" y="1165"/>
                  <a:pt x="3580" y="1160"/>
                </a:cubicBezTo>
                <a:cubicBezTo>
                  <a:pt x="3633" y="1177"/>
                  <a:pt x="3656" y="1193"/>
                  <a:pt x="3695" y="1234"/>
                </a:cubicBezTo>
                <a:cubicBezTo>
                  <a:pt x="3747" y="1217"/>
                  <a:pt x="3720" y="1183"/>
                  <a:pt x="3744" y="1143"/>
                </a:cubicBezTo>
                <a:cubicBezTo>
                  <a:pt x="3753" y="1128"/>
                  <a:pt x="3768" y="1117"/>
                  <a:pt x="3777" y="1102"/>
                </a:cubicBezTo>
                <a:cubicBezTo>
                  <a:pt x="3764" y="917"/>
                  <a:pt x="3791" y="1029"/>
                  <a:pt x="3728" y="962"/>
                </a:cubicBezTo>
                <a:cubicBezTo>
                  <a:pt x="3758" y="943"/>
                  <a:pt x="3758" y="926"/>
                  <a:pt x="3777" y="896"/>
                </a:cubicBezTo>
                <a:cubicBezTo>
                  <a:pt x="3780" y="882"/>
                  <a:pt x="3786" y="869"/>
                  <a:pt x="3786" y="855"/>
                </a:cubicBezTo>
                <a:cubicBezTo>
                  <a:pt x="3786" y="833"/>
                  <a:pt x="3758" y="725"/>
                  <a:pt x="3744" y="707"/>
                </a:cubicBezTo>
                <a:cubicBezTo>
                  <a:pt x="3732" y="692"/>
                  <a:pt x="3717" y="680"/>
                  <a:pt x="3703" y="666"/>
                </a:cubicBezTo>
                <a:cubicBezTo>
                  <a:pt x="3686" y="649"/>
                  <a:pt x="3644" y="640"/>
                  <a:pt x="3621" y="633"/>
                </a:cubicBezTo>
                <a:cubicBezTo>
                  <a:pt x="3606" y="556"/>
                  <a:pt x="3593" y="581"/>
                  <a:pt x="3514" y="567"/>
                </a:cubicBezTo>
                <a:cubicBezTo>
                  <a:pt x="3492" y="563"/>
                  <a:pt x="3448" y="551"/>
                  <a:pt x="3448" y="551"/>
                </a:cubicBezTo>
                <a:cubicBezTo>
                  <a:pt x="3421" y="522"/>
                  <a:pt x="3447" y="496"/>
                  <a:pt x="3432" y="452"/>
                </a:cubicBezTo>
                <a:cubicBezTo>
                  <a:pt x="3423" y="427"/>
                  <a:pt x="3378" y="416"/>
                  <a:pt x="3358" y="411"/>
                </a:cubicBezTo>
                <a:cubicBezTo>
                  <a:pt x="3268" y="416"/>
                  <a:pt x="3167" y="431"/>
                  <a:pt x="3078" y="403"/>
                </a:cubicBezTo>
                <a:cubicBezTo>
                  <a:pt x="3076" y="401"/>
                  <a:pt x="3029" y="375"/>
                  <a:pt x="3037" y="362"/>
                </a:cubicBezTo>
                <a:cubicBezTo>
                  <a:pt x="3045" y="349"/>
                  <a:pt x="3064" y="351"/>
                  <a:pt x="3078" y="345"/>
                </a:cubicBezTo>
                <a:close/>
              </a:path>
            </a:pathLst>
          </a:custGeom>
          <a:solidFill>
            <a:srgbClr val="92D050"/>
          </a:solidFill>
          <a:ln w="38100">
            <a:noFill/>
            <a:round/>
          </a:ln>
          <a:effectLst/>
        </p:spPr>
        <p:txBody>
          <a:bodyPr/>
          <a:lstStyle/>
          <a:p>
            <a:r>
              <a:rPr lang="zh-CN" altLang="en-US" b="1" dirty="0" smtClean="0"/>
              <a:t>         扶贫</a:t>
            </a:r>
            <a:r>
              <a:rPr lang="zh-CN" altLang="en-US" b="1" dirty="0"/>
              <a:t>对象。</a:t>
            </a:r>
            <a:r>
              <a:rPr lang="zh-CN" altLang="en-US" dirty="0"/>
              <a:t>在扶贫标准以下</a:t>
            </a:r>
            <a:r>
              <a:rPr lang="zh-CN" altLang="en-US" dirty="0">
                <a:solidFill>
                  <a:srgbClr val="FF0000"/>
                </a:solidFill>
              </a:rPr>
              <a:t>具备劳动能力</a:t>
            </a:r>
            <a:r>
              <a:rPr lang="zh-CN" altLang="en-US" dirty="0"/>
              <a:t>的农村人口为扶贫工作主要对象。建立健全扶贫对象识别机制，做好建档立卡工作，实行动态管理，确保扶贫对象得到有效扶持</a:t>
            </a:r>
          </a:p>
        </p:txBody>
      </p:sp>
    </p:spTree>
    <p:extLst>
      <p:ext uri="{BB962C8B-B14F-4D97-AF65-F5344CB8AC3E}">
        <p14:creationId xmlns:p14="http://schemas.microsoft.com/office/powerpoint/2010/main" val="4118527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重庆市贫困人口变化情况表</a:t>
            </a:r>
            <a:r>
              <a:rPr lang="zh-CN" altLang="en-US" b="1" dirty="0">
                <a:latin typeface="宋体"/>
              </a:rPr>
              <a:t/>
            </a:r>
            <a:br>
              <a:rPr lang="zh-CN" altLang="en-US" b="1" dirty="0">
                <a:latin typeface="宋体"/>
              </a:rPr>
            </a:br>
            <a:endParaRPr lang="zh-CN" altLang="en-US" dirty="0"/>
          </a:p>
        </p:txBody>
      </p:sp>
      <p:graphicFrame>
        <p:nvGraphicFramePr>
          <p:cNvPr id="3" name="内容占位符 2"/>
          <p:cNvGraphicFramePr>
            <a:graphicFrameLocks noGrp="1"/>
          </p:cNvGraphicFramePr>
          <p:nvPr>
            <p:ph idx="1"/>
            <p:extLst>
              <p:ext uri="{D42A27DB-BD31-4B8C-83A1-F6EECF244321}">
                <p14:modId xmlns:p14="http://schemas.microsoft.com/office/powerpoint/2010/main" val="1589635684"/>
              </p:ext>
            </p:extLst>
          </p:nvPr>
        </p:nvGraphicFramePr>
        <p:xfrm>
          <a:off x="539555" y="1594418"/>
          <a:ext cx="8280920" cy="5219369"/>
        </p:xfrm>
        <a:graphic>
          <a:graphicData uri="http://schemas.openxmlformats.org/drawingml/2006/table">
            <a:tbl>
              <a:tblPr>
                <a:tableStyleId>{5C22544A-7EE6-4342-B048-85BDC9FD1C3A}</a:tableStyleId>
              </a:tblPr>
              <a:tblGrid>
                <a:gridCol w="2433645"/>
                <a:gridCol w="2670822"/>
                <a:gridCol w="2278964"/>
                <a:gridCol w="299163"/>
                <a:gridCol w="299163"/>
                <a:gridCol w="299163"/>
              </a:tblGrid>
              <a:tr h="132232">
                <a:tc gridSpan="3">
                  <a:txBody>
                    <a:bodyPr/>
                    <a:lstStyle/>
                    <a:p>
                      <a:pPr algn="ctr" fontAlgn="b"/>
                      <a:endParaRPr lang="zh-CN" altLang="en-US" sz="2400" b="1" i="0" u="none" strike="noStrike" dirty="0">
                        <a:effectLst/>
                        <a:latin typeface="宋体"/>
                      </a:endParaRPr>
                    </a:p>
                  </a:txBody>
                  <a:tcPr marL="3444" marR="3444" marT="3444" marB="0" anchor="b"/>
                </a:tc>
                <a:tc hMerge="1">
                  <a:txBody>
                    <a:bodyPr/>
                    <a:lstStyle/>
                    <a:p>
                      <a:endParaRPr lang="zh-CN" altLang="en-US"/>
                    </a:p>
                  </a:txBody>
                  <a:tcPr/>
                </a:tc>
                <a:tc hMerge="1">
                  <a:txBody>
                    <a:bodyPr/>
                    <a:lstStyle/>
                    <a:p>
                      <a:endParaRPr lang="zh-CN" altLang="en-US"/>
                    </a:p>
                  </a:txBody>
                  <a:tcPr/>
                </a:tc>
                <a:tc>
                  <a:txBody>
                    <a:bodyPr/>
                    <a:lstStyle/>
                    <a:p>
                      <a:endParaRPr lang="zh-CN" altLang="en-US" sz="700"/>
                    </a:p>
                  </a:txBody>
                  <a:tcPr marL="33058" marR="33058" marT="16529" marB="16529"/>
                </a:tc>
                <a:tc>
                  <a:txBody>
                    <a:bodyPr/>
                    <a:lstStyle/>
                    <a:p>
                      <a:endParaRPr lang="zh-CN" altLang="en-US" sz="700"/>
                    </a:p>
                  </a:txBody>
                  <a:tcPr marL="33058" marR="33058" marT="16529" marB="16529"/>
                </a:tc>
                <a:tc>
                  <a:txBody>
                    <a:bodyPr/>
                    <a:lstStyle/>
                    <a:p>
                      <a:endParaRPr lang="zh-CN" altLang="en-US" sz="700"/>
                    </a:p>
                  </a:txBody>
                  <a:tcPr marL="33058" marR="33058" marT="16529" marB="16529"/>
                </a:tc>
              </a:tr>
              <a:tr h="229110">
                <a:tc>
                  <a:txBody>
                    <a:bodyPr/>
                    <a:lstStyle/>
                    <a:p>
                      <a:pPr algn="l" fontAlgn="ctr"/>
                      <a:endParaRPr lang="zh-CN" altLang="en-US" sz="400" b="0" i="0" u="none" strike="noStrike">
                        <a:effectLst/>
                        <a:latin typeface="宋体"/>
                      </a:endParaRPr>
                    </a:p>
                  </a:txBody>
                  <a:tcPr marL="3444" marR="3444" marT="3444" marB="0" anchor="ctr"/>
                </a:tc>
                <a:tc>
                  <a:txBody>
                    <a:bodyPr/>
                    <a:lstStyle/>
                    <a:p>
                      <a:pPr algn="r" fontAlgn="b"/>
                      <a:endParaRPr lang="zh-CN" altLang="en-US" sz="400" b="0" i="0" u="none" strike="noStrike">
                        <a:effectLst/>
                        <a:latin typeface="宋体"/>
                      </a:endParaRPr>
                    </a:p>
                  </a:txBody>
                  <a:tcPr marL="3444" marR="3444" marT="3444" marB="0" anchor="b"/>
                </a:tc>
                <a:tc>
                  <a:txBody>
                    <a:bodyPr/>
                    <a:lstStyle/>
                    <a:p>
                      <a:pPr algn="r" fontAlgn="b"/>
                      <a:r>
                        <a:rPr lang="zh-CN" altLang="en-US" sz="400" u="none" strike="noStrike">
                          <a:effectLst/>
                        </a:rPr>
                        <a:t>单位：万人</a:t>
                      </a:r>
                      <a:endParaRPr lang="zh-CN" altLang="en-US" sz="400" b="0" i="0" u="none" strike="noStrike">
                        <a:effectLst/>
                        <a:latin typeface="宋体"/>
                      </a:endParaRPr>
                    </a:p>
                  </a:txBody>
                  <a:tcPr marL="3444" marR="3444" marT="3444" marB="0" anchor="b"/>
                </a:tc>
                <a:tc>
                  <a:txBody>
                    <a:bodyPr/>
                    <a:lstStyle/>
                    <a:p>
                      <a:endParaRPr lang="zh-CN" altLang="en-US" sz="700"/>
                    </a:p>
                  </a:txBody>
                  <a:tcPr marL="33058" marR="33058" marT="16529" marB="16529"/>
                </a:tc>
                <a:tc>
                  <a:txBody>
                    <a:bodyPr/>
                    <a:lstStyle/>
                    <a:p>
                      <a:endParaRPr lang="zh-CN" altLang="en-US" sz="700"/>
                    </a:p>
                  </a:txBody>
                  <a:tcPr marL="33058" marR="33058" marT="16529" marB="16529"/>
                </a:tc>
                <a:tc>
                  <a:txBody>
                    <a:bodyPr/>
                    <a:lstStyle/>
                    <a:p>
                      <a:endParaRPr lang="zh-CN" altLang="en-US" sz="700"/>
                    </a:p>
                  </a:txBody>
                  <a:tcPr marL="33058" marR="33058" marT="16529" marB="16529"/>
                </a:tc>
              </a:tr>
              <a:tr h="239441">
                <a:tc>
                  <a:txBody>
                    <a:bodyPr/>
                    <a:lstStyle/>
                    <a:p>
                      <a:pPr algn="ctr" fontAlgn="ctr"/>
                      <a:r>
                        <a:rPr lang="zh-CN" altLang="en-US" sz="1400" u="none" strike="noStrike" dirty="0">
                          <a:effectLst/>
                        </a:rPr>
                        <a:t>年份</a:t>
                      </a:r>
                      <a:endParaRPr lang="zh-CN" altLang="en-US" sz="1400" b="1" i="0" u="none" strike="noStrike" dirty="0">
                        <a:effectLst/>
                        <a:latin typeface="仿宋_GB2312"/>
                      </a:endParaRPr>
                    </a:p>
                  </a:txBody>
                  <a:tcPr marL="3444" marR="3444" marT="3444" marB="0" anchor="ctr"/>
                </a:tc>
                <a:tc>
                  <a:txBody>
                    <a:bodyPr/>
                    <a:lstStyle/>
                    <a:p>
                      <a:pPr algn="ctr" fontAlgn="ctr"/>
                      <a:r>
                        <a:rPr lang="zh-CN" altLang="en-US" sz="1400" u="none" strike="noStrike">
                          <a:effectLst/>
                        </a:rPr>
                        <a:t>绝对贫困人口</a:t>
                      </a:r>
                      <a:endParaRPr lang="zh-CN" altLang="en-US" sz="1400" b="1" i="0" u="none" strike="noStrike">
                        <a:effectLst/>
                        <a:latin typeface="仿宋_GB2312"/>
                      </a:endParaRPr>
                    </a:p>
                  </a:txBody>
                  <a:tcPr marL="3444" marR="3444" marT="3444" marB="0" anchor="ctr"/>
                </a:tc>
                <a:tc>
                  <a:txBody>
                    <a:bodyPr/>
                    <a:lstStyle/>
                    <a:p>
                      <a:pPr algn="ctr" fontAlgn="ctr"/>
                      <a:r>
                        <a:rPr lang="zh-CN" altLang="en-US" sz="1400" u="none" strike="noStrike">
                          <a:effectLst/>
                        </a:rPr>
                        <a:t>低收入人口</a:t>
                      </a:r>
                      <a:endParaRPr lang="zh-CN" altLang="en-US" sz="1400" b="1" i="0" u="none" strike="noStrike">
                        <a:effectLst/>
                        <a:latin typeface="仿宋_GB2312"/>
                      </a:endParaRPr>
                    </a:p>
                  </a:txBody>
                  <a:tcPr marL="3444" marR="3444" marT="3444" marB="0" anchor="ctr"/>
                </a:tc>
                <a:tc>
                  <a:txBody>
                    <a:bodyPr/>
                    <a:lstStyle/>
                    <a:p>
                      <a:endParaRPr lang="zh-CN" altLang="en-US" sz="1400"/>
                    </a:p>
                  </a:txBody>
                  <a:tcPr marL="33058" marR="33058" marT="16529" marB="16529"/>
                </a:tc>
                <a:tc>
                  <a:txBody>
                    <a:bodyPr/>
                    <a:lstStyle/>
                    <a:p>
                      <a:endParaRPr lang="zh-CN" altLang="en-US" sz="1400"/>
                    </a:p>
                  </a:txBody>
                  <a:tcPr marL="33058" marR="33058" marT="16529" marB="16529"/>
                </a:tc>
                <a:tc>
                  <a:txBody>
                    <a:bodyPr/>
                    <a:lstStyle/>
                    <a:p>
                      <a:endParaRPr lang="zh-CN" altLang="en-US" sz="1400"/>
                    </a:p>
                  </a:txBody>
                  <a:tcPr marL="33058" marR="33058" marT="16529" marB="16529"/>
                </a:tc>
              </a:tr>
              <a:tr h="239441">
                <a:tc>
                  <a:txBody>
                    <a:bodyPr/>
                    <a:lstStyle/>
                    <a:p>
                      <a:pPr algn="ctr" fontAlgn="ctr"/>
                      <a:r>
                        <a:rPr lang="en-US" altLang="zh-CN" sz="1400" u="none" strike="noStrike">
                          <a:effectLst/>
                        </a:rPr>
                        <a:t>1993</a:t>
                      </a:r>
                      <a:r>
                        <a:rPr lang="zh-CN" altLang="en-US" sz="1400" u="none" strike="noStrike">
                          <a:effectLst/>
                        </a:rPr>
                        <a:t>年</a:t>
                      </a:r>
                      <a:endParaRPr lang="zh-CN" altLang="en-US" sz="1400" b="1" i="0" u="none" strike="noStrike">
                        <a:effectLst/>
                        <a:latin typeface="Times New Roman"/>
                      </a:endParaRPr>
                    </a:p>
                  </a:txBody>
                  <a:tcPr marL="3444" marR="3444" marT="3444" marB="0" anchor="ctr"/>
                </a:tc>
                <a:tc>
                  <a:txBody>
                    <a:bodyPr/>
                    <a:lstStyle/>
                    <a:p>
                      <a:pPr algn="ctr" fontAlgn="ctr"/>
                      <a:r>
                        <a:rPr lang="en-US" altLang="zh-CN" sz="1400" u="none" strike="noStrike">
                          <a:effectLst/>
                        </a:rPr>
                        <a:t>505.01</a:t>
                      </a:r>
                      <a:endParaRPr lang="en-US" altLang="zh-CN" sz="1400" b="1" i="0" u="none" strike="noStrike">
                        <a:effectLst/>
                        <a:latin typeface="宋体"/>
                      </a:endParaRPr>
                    </a:p>
                  </a:txBody>
                  <a:tcPr marL="3444" marR="3444" marT="3444" marB="0" anchor="ctr"/>
                </a:tc>
                <a:tc>
                  <a:txBody>
                    <a:bodyPr/>
                    <a:lstStyle/>
                    <a:p>
                      <a:pPr algn="l" fontAlgn="ctr"/>
                      <a:r>
                        <a:rPr lang="zh-CN" altLang="en-US" sz="1400" u="none" strike="noStrike">
                          <a:effectLst/>
                        </a:rPr>
                        <a:t>　</a:t>
                      </a:r>
                      <a:endParaRPr lang="zh-CN" altLang="en-US" sz="1400" b="0" i="0" u="none" strike="noStrike">
                        <a:effectLst/>
                        <a:latin typeface="宋体"/>
                      </a:endParaRPr>
                    </a:p>
                  </a:txBody>
                  <a:tcPr marL="3444" marR="3444" marT="3444" marB="0" anchor="ctr"/>
                </a:tc>
                <a:tc>
                  <a:txBody>
                    <a:bodyPr/>
                    <a:lstStyle/>
                    <a:p>
                      <a:endParaRPr lang="zh-CN" altLang="en-US" sz="1400"/>
                    </a:p>
                  </a:txBody>
                  <a:tcPr marL="33058" marR="33058" marT="16529" marB="16529"/>
                </a:tc>
                <a:tc>
                  <a:txBody>
                    <a:bodyPr/>
                    <a:lstStyle/>
                    <a:p>
                      <a:endParaRPr lang="zh-CN" altLang="en-US" sz="1400"/>
                    </a:p>
                  </a:txBody>
                  <a:tcPr marL="33058" marR="33058" marT="16529" marB="16529"/>
                </a:tc>
                <a:tc>
                  <a:txBody>
                    <a:bodyPr/>
                    <a:lstStyle/>
                    <a:p>
                      <a:endParaRPr lang="zh-CN" altLang="en-US" sz="1400"/>
                    </a:p>
                  </a:txBody>
                  <a:tcPr marL="33058" marR="33058" marT="16529" marB="16529"/>
                </a:tc>
              </a:tr>
              <a:tr h="239441">
                <a:tc>
                  <a:txBody>
                    <a:bodyPr/>
                    <a:lstStyle/>
                    <a:p>
                      <a:pPr algn="ctr" fontAlgn="ctr"/>
                      <a:r>
                        <a:rPr lang="en-US" altLang="zh-CN" sz="1400" u="none" strike="noStrike" dirty="0">
                          <a:effectLst/>
                        </a:rPr>
                        <a:t>1994</a:t>
                      </a:r>
                      <a:r>
                        <a:rPr lang="zh-CN" altLang="en-US" sz="1400" u="none" strike="noStrike" dirty="0">
                          <a:effectLst/>
                        </a:rPr>
                        <a:t>年</a:t>
                      </a:r>
                      <a:endParaRPr lang="zh-CN" altLang="en-US" sz="1400" b="1" i="0" u="none" strike="noStrike" dirty="0">
                        <a:effectLst/>
                        <a:latin typeface="Times New Roman"/>
                      </a:endParaRPr>
                    </a:p>
                  </a:txBody>
                  <a:tcPr marL="3444" marR="3444" marT="3444" marB="0" anchor="ctr"/>
                </a:tc>
                <a:tc>
                  <a:txBody>
                    <a:bodyPr/>
                    <a:lstStyle/>
                    <a:p>
                      <a:pPr algn="ctr" fontAlgn="ctr"/>
                      <a:r>
                        <a:rPr lang="en-US" altLang="zh-CN" sz="1400" u="none" strike="noStrike">
                          <a:effectLst/>
                        </a:rPr>
                        <a:t>422.79</a:t>
                      </a:r>
                      <a:endParaRPr lang="en-US" altLang="zh-CN" sz="1400" b="1" i="0" u="none" strike="noStrike">
                        <a:effectLst/>
                        <a:latin typeface="宋体"/>
                      </a:endParaRPr>
                    </a:p>
                  </a:txBody>
                  <a:tcPr marL="3444" marR="3444" marT="3444" marB="0" anchor="ctr"/>
                </a:tc>
                <a:tc>
                  <a:txBody>
                    <a:bodyPr/>
                    <a:lstStyle/>
                    <a:p>
                      <a:pPr algn="l" fontAlgn="ctr"/>
                      <a:r>
                        <a:rPr lang="zh-CN" altLang="en-US" sz="1400" u="none" strike="noStrike">
                          <a:effectLst/>
                        </a:rPr>
                        <a:t>　</a:t>
                      </a:r>
                      <a:endParaRPr lang="zh-CN" altLang="en-US" sz="1400" b="0" i="0" u="none" strike="noStrike">
                        <a:effectLst/>
                        <a:latin typeface="宋体"/>
                      </a:endParaRPr>
                    </a:p>
                  </a:txBody>
                  <a:tcPr marL="3444" marR="3444" marT="3444" marB="0" anchor="ctr"/>
                </a:tc>
                <a:tc>
                  <a:txBody>
                    <a:bodyPr/>
                    <a:lstStyle/>
                    <a:p>
                      <a:endParaRPr lang="zh-CN" altLang="en-US" sz="1400"/>
                    </a:p>
                  </a:txBody>
                  <a:tcPr marL="33058" marR="33058" marT="16529" marB="16529"/>
                </a:tc>
                <a:tc>
                  <a:txBody>
                    <a:bodyPr/>
                    <a:lstStyle/>
                    <a:p>
                      <a:endParaRPr lang="zh-CN" altLang="en-US" sz="1400"/>
                    </a:p>
                  </a:txBody>
                  <a:tcPr marL="33058" marR="33058" marT="16529" marB="16529"/>
                </a:tc>
                <a:tc>
                  <a:txBody>
                    <a:bodyPr/>
                    <a:lstStyle/>
                    <a:p>
                      <a:endParaRPr lang="zh-CN" altLang="en-US" sz="1400"/>
                    </a:p>
                  </a:txBody>
                  <a:tcPr marL="33058" marR="33058" marT="16529" marB="16529"/>
                </a:tc>
              </a:tr>
              <a:tr h="266989">
                <a:tc>
                  <a:txBody>
                    <a:bodyPr/>
                    <a:lstStyle/>
                    <a:p>
                      <a:pPr algn="ctr" fontAlgn="ctr"/>
                      <a:r>
                        <a:rPr lang="en-US" altLang="zh-CN" sz="1400" u="none" strike="noStrike" dirty="0">
                          <a:effectLst/>
                        </a:rPr>
                        <a:t>1995</a:t>
                      </a:r>
                      <a:r>
                        <a:rPr lang="zh-CN" altLang="en-US" sz="1400" u="none" strike="noStrike" dirty="0">
                          <a:effectLst/>
                        </a:rPr>
                        <a:t>年</a:t>
                      </a:r>
                      <a:endParaRPr lang="zh-CN" altLang="en-US" sz="1400" b="1" i="0" u="none" strike="noStrike" dirty="0">
                        <a:effectLst/>
                        <a:latin typeface="Times New Roman"/>
                      </a:endParaRPr>
                    </a:p>
                  </a:txBody>
                  <a:tcPr marL="3444" marR="3444" marT="3444" marB="0" anchor="ctr"/>
                </a:tc>
                <a:tc>
                  <a:txBody>
                    <a:bodyPr/>
                    <a:lstStyle/>
                    <a:p>
                      <a:pPr algn="ctr" fontAlgn="ctr"/>
                      <a:r>
                        <a:rPr lang="en-US" altLang="zh-CN" sz="1400" u="none" strike="noStrike" dirty="0">
                          <a:effectLst/>
                        </a:rPr>
                        <a:t>366.42</a:t>
                      </a:r>
                      <a:endParaRPr lang="en-US" altLang="zh-CN" sz="1400" b="1" i="0" u="none" strike="noStrike" dirty="0">
                        <a:effectLst/>
                        <a:latin typeface="宋体"/>
                      </a:endParaRPr>
                    </a:p>
                  </a:txBody>
                  <a:tcPr marL="3444" marR="3444" marT="3444" marB="0" anchor="ctr"/>
                </a:tc>
                <a:tc>
                  <a:txBody>
                    <a:bodyPr/>
                    <a:lstStyle/>
                    <a:p>
                      <a:pPr algn="l" fontAlgn="ctr"/>
                      <a:r>
                        <a:rPr lang="zh-CN" altLang="en-US" sz="1400" u="none" strike="noStrike">
                          <a:effectLst/>
                        </a:rPr>
                        <a:t>　</a:t>
                      </a:r>
                      <a:endParaRPr lang="zh-CN" altLang="en-US" sz="1400" b="0" i="0" u="none" strike="noStrike">
                        <a:effectLst/>
                        <a:latin typeface="宋体"/>
                      </a:endParaRPr>
                    </a:p>
                  </a:txBody>
                  <a:tcPr marL="3444" marR="3444" marT="3444" marB="0" anchor="ctr"/>
                </a:tc>
                <a:tc>
                  <a:txBody>
                    <a:bodyPr/>
                    <a:lstStyle/>
                    <a:p>
                      <a:endParaRPr lang="zh-CN" altLang="en-US" sz="1400"/>
                    </a:p>
                  </a:txBody>
                  <a:tcPr marL="33058" marR="33058" marT="16529" marB="16529"/>
                </a:tc>
                <a:tc>
                  <a:txBody>
                    <a:bodyPr/>
                    <a:lstStyle/>
                    <a:p>
                      <a:endParaRPr lang="zh-CN" altLang="en-US" sz="1400"/>
                    </a:p>
                  </a:txBody>
                  <a:tcPr marL="33058" marR="33058" marT="16529" marB="16529"/>
                </a:tc>
                <a:tc>
                  <a:txBody>
                    <a:bodyPr/>
                    <a:lstStyle/>
                    <a:p>
                      <a:endParaRPr lang="zh-CN" altLang="en-US" sz="1400"/>
                    </a:p>
                  </a:txBody>
                  <a:tcPr marL="33058" marR="33058" marT="16529" marB="16529"/>
                </a:tc>
              </a:tr>
              <a:tr h="266989">
                <a:tc>
                  <a:txBody>
                    <a:bodyPr/>
                    <a:lstStyle/>
                    <a:p>
                      <a:pPr algn="ctr" fontAlgn="ctr"/>
                      <a:r>
                        <a:rPr lang="en-US" altLang="zh-CN" sz="1400" u="none" strike="noStrike">
                          <a:effectLst/>
                        </a:rPr>
                        <a:t>1996</a:t>
                      </a:r>
                      <a:r>
                        <a:rPr lang="zh-CN" altLang="en-US" sz="1400" u="none" strike="noStrike">
                          <a:effectLst/>
                        </a:rPr>
                        <a:t>年</a:t>
                      </a:r>
                      <a:endParaRPr lang="zh-CN" altLang="en-US" sz="1400" b="1" i="0" u="none" strike="noStrike">
                        <a:effectLst/>
                        <a:latin typeface="Times New Roman"/>
                      </a:endParaRPr>
                    </a:p>
                  </a:txBody>
                  <a:tcPr marL="3444" marR="3444" marT="3444" marB="0" anchor="ctr"/>
                </a:tc>
                <a:tc>
                  <a:txBody>
                    <a:bodyPr/>
                    <a:lstStyle/>
                    <a:p>
                      <a:pPr algn="ctr" fontAlgn="ctr"/>
                      <a:r>
                        <a:rPr lang="en-US" altLang="zh-CN" sz="1400" u="none" strike="noStrike" dirty="0">
                          <a:effectLst/>
                        </a:rPr>
                        <a:t>276.64</a:t>
                      </a:r>
                      <a:endParaRPr lang="en-US" altLang="zh-CN" sz="1400" b="1" i="0" u="none" strike="noStrike" dirty="0">
                        <a:effectLst/>
                        <a:latin typeface="宋体"/>
                      </a:endParaRPr>
                    </a:p>
                  </a:txBody>
                  <a:tcPr marL="3444" marR="3444" marT="3444" marB="0" anchor="ctr"/>
                </a:tc>
                <a:tc>
                  <a:txBody>
                    <a:bodyPr/>
                    <a:lstStyle/>
                    <a:p>
                      <a:pPr algn="l" fontAlgn="ctr"/>
                      <a:r>
                        <a:rPr lang="zh-CN" altLang="en-US" sz="1400" u="none" strike="noStrike">
                          <a:effectLst/>
                        </a:rPr>
                        <a:t>　</a:t>
                      </a:r>
                      <a:endParaRPr lang="zh-CN" altLang="en-US" sz="1400" b="0" i="0" u="none" strike="noStrike">
                        <a:effectLst/>
                        <a:latin typeface="宋体"/>
                      </a:endParaRPr>
                    </a:p>
                  </a:txBody>
                  <a:tcPr marL="3444" marR="3444" marT="3444" marB="0" anchor="ctr"/>
                </a:tc>
                <a:tc>
                  <a:txBody>
                    <a:bodyPr/>
                    <a:lstStyle/>
                    <a:p>
                      <a:endParaRPr lang="zh-CN" altLang="en-US" sz="1400"/>
                    </a:p>
                  </a:txBody>
                  <a:tcPr marL="33058" marR="33058" marT="16529" marB="16529"/>
                </a:tc>
                <a:tc>
                  <a:txBody>
                    <a:bodyPr/>
                    <a:lstStyle/>
                    <a:p>
                      <a:endParaRPr lang="zh-CN" altLang="en-US" sz="1400"/>
                    </a:p>
                  </a:txBody>
                  <a:tcPr marL="33058" marR="33058" marT="16529" marB="16529"/>
                </a:tc>
                <a:tc>
                  <a:txBody>
                    <a:bodyPr/>
                    <a:lstStyle/>
                    <a:p>
                      <a:endParaRPr lang="zh-CN" altLang="en-US" sz="1400"/>
                    </a:p>
                  </a:txBody>
                  <a:tcPr marL="33058" marR="33058" marT="16529" marB="16529"/>
                </a:tc>
              </a:tr>
              <a:tr h="266989">
                <a:tc>
                  <a:txBody>
                    <a:bodyPr/>
                    <a:lstStyle/>
                    <a:p>
                      <a:pPr algn="ctr" fontAlgn="ctr"/>
                      <a:r>
                        <a:rPr lang="en-US" altLang="zh-CN" sz="1400" u="none" strike="noStrike">
                          <a:effectLst/>
                        </a:rPr>
                        <a:t>1997</a:t>
                      </a:r>
                      <a:r>
                        <a:rPr lang="zh-CN" altLang="en-US" sz="1400" u="none" strike="noStrike">
                          <a:effectLst/>
                        </a:rPr>
                        <a:t>年</a:t>
                      </a:r>
                      <a:endParaRPr lang="zh-CN" altLang="en-US" sz="1400" b="1" i="0" u="none" strike="noStrike">
                        <a:effectLst/>
                        <a:latin typeface="Times New Roman"/>
                      </a:endParaRPr>
                    </a:p>
                  </a:txBody>
                  <a:tcPr marL="3444" marR="3444" marT="3444" marB="0" anchor="ctr"/>
                </a:tc>
                <a:tc>
                  <a:txBody>
                    <a:bodyPr/>
                    <a:lstStyle/>
                    <a:p>
                      <a:pPr algn="ctr" fontAlgn="ctr"/>
                      <a:r>
                        <a:rPr lang="en-US" altLang="zh-CN" sz="1400" u="none" strike="noStrike" dirty="0">
                          <a:effectLst/>
                        </a:rPr>
                        <a:t>220</a:t>
                      </a:r>
                      <a:endParaRPr lang="en-US" altLang="zh-CN" sz="1400" b="1" i="0" u="none" strike="noStrike" dirty="0">
                        <a:effectLst/>
                        <a:latin typeface="宋体"/>
                      </a:endParaRPr>
                    </a:p>
                  </a:txBody>
                  <a:tcPr marL="3444" marR="3444" marT="3444" marB="0" anchor="ctr"/>
                </a:tc>
                <a:tc>
                  <a:txBody>
                    <a:bodyPr/>
                    <a:lstStyle/>
                    <a:p>
                      <a:pPr algn="l" fontAlgn="ctr"/>
                      <a:r>
                        <a:rPr lang="zh-CN" altLang="en-US" sz="1400" u="none" strike="noStrike">
                          <a:effectLst/>
                        </a:rPr>
                        <a:t>　</a:t>
                      </a:r>
                      <a:endParaRPr lang="zh-CN" altLang="en-US" sz="1400" b="0" i="0" u="none" strike="noStrike">
                        <a:effectLst/>
                        <a:latin typeface="宋体"/>
                      </a:endParaRPr>
                    </a:p>
                  </a:txBody>
                  <a:tcPr marL="3444" marR="3444" marT="3444" marB="0" anchor="ctr"/>
                </a:tc>
                <a:tc>
                  <a:txBody>
                    <a:bodyPr/>
                    <a:lstStyle/>
                    <a:p>
                      <a:endParaRPr lang="zh-CN" altLang="en-US" sz="1400"/>
                    </a:p>
                  </a:txBody>
                  <a:tcPr marL="33058" marR="33058" marT="16529" marB="16529"/>
                </a:tc>
                <a:tc>
                  <a:txBody>
                    <a:bodyPr/>
                    <a:lstStyle/>
                    <a:p>
                      <a:endParaRPr lang="zh-CN" altLang="en-US" sz="1400"/>
                    </a:p>
                  </a:txBody>
                  <a:tcPr marL="33058" marR="33058" marT="16529" marB="16529"/>
                </a:tc>
                <a:tc>
                  <a:txBody>
                    <a:bodyPr/>
                    <a:lstStyle/>
                    <a:p>
                      <a:endParaRPr lang="zh-CN" altLang="en-US" sz="1400"/>
                    </a:p>
                  </a:txBody>
                  <a:tcPr marL="33058" marR="33058" marT="16529" marB="16529"/>
                </a:tc>
              </a:tr>
              <a:tr h="266989">
                <a:tc>
                  <a:txBody>
                    <a:bodyPr/>
                    <a:lstStyle/>
                    <a:p>
                      <a:pPr algn="ctr" fontAlgn="ctr"/>
                      <a:r>
                        <a:rPr lang="en-US" altLang="zh-CN" sz="1400" u="none" strike="noStrike">
                          <a:effectLst/>
                        </a:rPr>
                        <a:t>1998</a:t>
                      </a:r>
                      <a:r>
                        <a:rPr lang="zh-CN" altLang="en-US" sz="1400" u="none" strike="noStrike">
                          <a:effectLst/>
                        </a:rPr>
                        <a:t>年</a:t>
                      </a:r>
                      <a:endParaRPr lang="zh-CN" altLang="en-US" sz="1400" b="1" i="0" u="none" strike="noStrike">
                        <a:effectLst/>
                        <a:latin typeface="Times New Roman"/>
                      </a:endParaRPr>
                    </a:p>
                  </a:txBody>
                  <a:tcPr marL="3444" marR="3444" marT="3444" marB="0" anchor="ctr"/>
                </a:tc>
                <a:tc>
                  <a:txBody>
                    <a:bodyPr/>
                    <a:lstStyle/>
                    <a:p>
                      <a:pPr algn="ctr" fontAlgn="ctr"/>
                      <a:r>
                        <a:rPr lang="en-US" altLang="zh-CN" sz="1400" u="none" strike="noStrike" dirty="0">
                          <a:effectLst/>
                        </a:rPr>
                        <a:t>173</a:t>
                      </a:r>
                      <a:endParaRPr lang="en-US" altLang="zh-CN" sz="1400" b="1" i="0" u="none" strike="noStrike" dirty="0">
                        <a:effectLst/>
                        <a:latin typeface="宋体"/>
                      </a:endParaRPr>
                    </a:p>
                  </a:txBody>
                  <a:tcPr marL="3444" marR="3444" marT="3444" marB="0" anchor="ctr"/>
                </a:tc>
                <a:tc>
                  <a:txBody>
                    <a:bodyPr/>
                    <a:lstStyle/>
                    <a:p>
                      <a:pPr algn="l" fontAlgn="ctr"/>
                      <a:r>
                        <a:rPr lang="zh-CN" altLang="en-US" sz="1400" u="none" strike="noStrike" dirty="0">
                          <a:effectLst/>
                        </a:rPr>
                        <a:t>　</a:t>
                      </a:r>
                      <a:endParaRPr lang="zh-CN" altLang="en-US" sz="1400" b="0" i="0" u="none" strike="noStrike" dirty="0">
                        <a:effectLst/>
                        <a:latin typeface="宋体"/>
                      </a:endParaRPr>
                    </a:p>
                  </a:txBody>
                  <a:tcPr marL="3444" marR="3444" marT="3444" marB="0" anchor="ctr"/>
                </a:tc>
                <a:tc>
                  <a:txBody>
                    <a:bodyPr/>
                    <a:lstStyle/>
                    <a:p>
                      <a:endParaRPr lang="zh-CN" altLang="en-US" sz="1400"/>
                    </a:p>
                  </a:txBody>
                  <a:tcPr marL="33058" marR="33058" marT="16529" marB="16529"/>
                </a:tc>
                <a:tc>
                  <a:txBody>
                    <a:bodyPr/>
                    <a:lstStyle/>
                    <a:p>
                      <a:endParaRPr lang="zh-CN" altLang="en-US" sz="1400"/>
                    </a:p>
                  </a:txBody>
                  <a:tcPr marL="33058" marR="33058" marT="16529" marB="16529"/>
                </a:tc>
                <a:tc>
                  <a:txBody>
                    <a:bodyPr/>
                    <a:lstStyle/>
                    <a:p>
                      <a:endParaRPr lang="zh-CN" altLang="en-US" sz="1400"/>
                    </a:p>
                  </a:txBody>
                  <a:tcPr marL="33058" marR="33058" marT="16529" marB="16529"/>
                </a:tc>
              </a:tr>
              <a:tr h="266989">
                <a:tc>
                  <a:txBody>
                    <a:bodyPr/>
                    <a:lstStyle/>
                    <a:p>
                      <a:pPr algn="ctr" fontAlgn="ctr"/>
                      <a:r>
                        <a:rPr lang="en-US" altLang="zh-CN" sz="1400" u="none" strike="noStrike">
                          <a:effectLst/>
                        </a:rPr>
                        <a:t>1999</a:t>
                      </a:r>
                      <a:r>
                        <a:rPr lang="zh-CN" altLang="en-US" sz="1400" u="none" strike="noStrike">
                          <a:effectLst/>
                        </a:rPr>
                        <a:t>年</a:t>
                      </a:r>
                      <a:endParaRPr lang="zh-CN" altLang="en-US" sz="1400" b="1" i="0" u="none" strike="noStrike">
                        <a:effectLst/>
                        <a:latin typeface="Times New Roman"/>
                      </a:endParaRPr>
                    </a:p>
                  </a:txBody>
                  <a:tcPr marL="3444" marR="3444" marT="3444" marB="0" anchor="ctr"/>
                </a:tc>
                <a:tc>
                  <a:txBody>
                    <a:bodyPr/>
                    <a:lstStyle/>
                    <a:p>
                      <a:pPr algn="ctr" fontAlgn="ctr"/>
                      <a:r>
                        <a:rPr lang="en-US" altLang="zh-CN" sz="1400" u="none" strike="noStrike" dirty="0">
                          <a:effectLst/>
                        </a:rPr>
                        <a:t>158</a:t>
                      </a:r>
                      <a:endParaRPr lang="en-US" altLang="zh-CN" sz="1400" b="1" i="0" u="none" strike="noStrike" dirty="0">
                        <a:effectLst/>
                        <a:latin typeface="宋体"/>
                      </a:endParaRPr>
                    </a:p>
                  </a:txBody>
                  <a:tcPr marL="3444" marR="3444" marT="3444" marB="0" anchor="ctr"/>
                </a:tc>
                <a:tc>
                  <a:txBody>
                    <a:bodyPr/>
                    <a:lstStyle/>
                    <a:p>
                      <a:pPr algn="l" fontAlgn="ctr"/>
                      <a:r>
                        <a:rPr lang="zh-CN" altLang="en-US" sz="1400" u="none" strike="noStrike">
                          <a:effectLst/>
                        </a:rPr>
                        <a:t>　</a:t>
                      </a:r>
                      <a:endParaRPr lang="zh-CN" altLang="en-US" sz="1400" b="0" i="0" u="none" strike="noStrike">
                        <a:effectLst/>
                        <a:latin typeface="宋体"/>
                      </a:endParaRPr>
                    </a:p>
                  </a:txBody>
                  <a:tcPr marL="3444" marR="3444" marT="3444" marB="0" anchor="ctr"/>
                </a:tc>
                <a:tc>
                  <a:txBody>
                    <a:bodyPr/>
                    <a:lstStyle/>
                    <a:p>
                      <a:endParaRPr lang="zh-CN" altLang="en-US" sz="1400"/>
                    </a:p>
                  </a:txBody>
                  <a:tcPr marL="33058" marR="33058" marT="16529" marB="16529"/>
                </a:tc>
                <a:tc>
                  <a:txBody>
                    <a:bodyPr/>
                    <a:lstStyle/>
                    <a:p>
                      <a:endParaRPr lang="zh-CN" altLang="en-US" sz="1400"/>
                    </a:p>
                  </a:txBody>
                  <a:tcPr marL="33058" marR="33058" marT="16529" marB="16529"/>
                </a:tc>
                <a:tc>
                  <a:txBody>
                    <a:bodyPr/>
                    <a:lstStyle/>
                    <a:p>
                      <a:endParaRPr lang="zh-CN" altLang="en-US" sz="1400"/>
                    </a:p>
                  </a:txBody>
                  <a:tcPr marL="33058" marR="33058" marT="16529" marB="16529"/>
                </a:tc>
              </a:tr>
              <a:tr h="266989">
                <a:tc>
                  <a:txBody>
                    <a:bodyPr/>
                    <a:lstStyle/>
                    <a:p>
                      <a:pPr algn="ctr" fontAlgn="ctr"/>
                      <a:r>
                        <a:rPr lang="en-US" altLang="zh-CN" sz="1400" u="none" strike="noStrike">
                          <a:effectLst/>
                        </a:rPr>
                        <a:t>2000</a:t>
                      </a:r>
                      <a:r>
                        <a:rPr lang="zh-CN" altLang="en-US" sz="1400" u="none" strike="noStrike">
                          <a:effectLst/>
                        </a:rPr>
                        <a:t>年</a:t>
                      </a:r>
                      <a:endParaRPr lang="zh-CN" altLang="en-US" sz="1400" b="1" i="0" u="none" strike="noStrike">
                        <a:effectLst/>
                        <a:latin typeface="Times New Roman"/>
                      </a:endParaRPr>
                    </a:p>
                  </a:txBody>
                  <a:tcPr marL="3444" marR="3444" marT="3444" marB="0" anchor="ctr"/>
                </a:tc>
                <a:tc>
                  <a:txBody>
                    <a:bodyPr/>
                    <a:lstStyle/>
                    <a:p>
                      <a:pPr algn="ctr" fontAlgn="ctr"/>
                      <a:r>
                        <a:rPr lang="en-US" altLang="zh-CN" sz="1400" u="none" strike="noStrike" dirty="0">
                          <a:effectLst/>
                        </a:rPr>
                        <a:t>140</a:t>
                      </a:r>
                      <a:endParaRPr lang="en-US" altLang="zh-CN" sz="1400" b="1" i="0" u="none" strike="noStrike" dirty="0">
                        <a:effectLst/>
                        <a:latin typeface="宋体"/>
                      </a:endParaRPr>
                    </a:p>
                  </a:txBody>
                  <a:tcPr marL="3444" marR="3444" marT="3444" marB="0" anchor="ctr"/>
                </a:tc>
                <a:tc>
                  <a:txBody>
                    <a:bodyPr/>
                    <a:lstStyle/>
                    <a:p>
                      <a:pPr algn="ctr" fontAlgn="ctr"/>
                      <a:r>
                        <a:rPr lang="en-US" altLang="zh-CN" sz="1400" u="none" strike="noStrike">
                          <a:effectLst/>
                        </a:rPr>
                        <a:t>272.5</a:t>
                      </a:r>
                      <a:endParaRPr lang="en-US" altLang="zh-CN" sz="1400" b="1" i="0" u="none" strike="noStrike">
                        <a:effectLst/>
                        <a:latin typeface="宋体"/>
                      </a:endParaRPr>
                    </a:p>
                  </a:txBody>
                  <a:tcPr marL="3444" marR="3444" marT="3444" marB="0" anchor="ctr"/>
                </a:tc>
                <a:tc>
                  <a:txBody>
                    <a:bodyPr/>
                    <a:lstStyle/>
                    <a:p>
                      <a:endParaRPr lang="zh-CN" altLang="en-US" sz="1400"/>
                    </a:p>
                  </a:txBody>
                  <a:tcPr marL="33058" marR="33058" marT="16529" marB="16529"/>
                </a:tc>
                <a:tc>
                  <a:txBody>
                    <a:bodyPr/>
                    <a:lstStyle/>
                    <a:p>
                      <a:endParaRPr lang="zh-CN" altLang="en-US" sz="1400"/>
                    </a:p>
                  </a:txBody>
                  <a:tcPr marL="33058" marR="33058" marT="16529" marB="16529"/>
                </a:tc>
                <a:tc>
                  <a:txBody>
                    <a:bodyPr/>
                    <a:lstStyle/>
                    <a:p>
                      <a:endParaRPr lang="zh-CN" altLang="en-US" sz="1400"/>
                    </a:p>
                  </a:txBody>
                  <a:tcPr marL="33058" marR="33058" marT="16529" marB="16529"/>
                </a:tc>
              </a:tr>
              <a:tr h="266989">
                <a:tc>
                  <a:txBody>
                    <a:bodyPr/>
                    <a:lstStyle/>
                    <a:p>
                      <a:pPr algn="ctr" fontAlgn="ctr"/>
                      <a:r>
                        <a:rPr lang="en-US" altLang="zh-CN" sz="1400" u="none" strike="noStrike">
                          <a:effectLst/>
                        </a:rPr>
                        <a:t>2001</a:t>
                      </a:r>
                      <a:r>
                        <a:rPr lang="zh-CN" altLang="en-US" sz="1400" u="none" strike="noStrike">
                          <a:effectLst/>
                        </a:rPr>
                        <a:t>年</a:t>
                      </a:r>
                      <a:endParaRPr lang="zh-CN" altLang="en-US" sz="1400" b="1" i="0" u="none" strike="noStrike">
                        <a:effectLst/>
                        <a:latin typeface="Times New Roman"/>
                      </a:endParaRPr>
                    </a:p>
                  </a:txBody>
                  <a:tcPr marL="3444" marR="3444" marT="3444" marB="0" anchor="ctr"/>
                </a:tc>
                <a:tc>
                  <a:txBody>
                    <a:bodyPr/>
                    <a:lstStyle/>
                    <a:p>
                      <a:pPr algn="ctr" fontAlgn="ctr"/>
                      <a:r>
                        <a:rPr lang="en-US" altLang="zh-CN" sz="1400" u="none" strike="noStrike" dirty="0">
                          <a:effectLst/>
                        </a:rPr>
                        <a:t>109</a:t>
                      </a:r>
                      <a:endParaRPr lang="en-US" altLang="zh-CN" sz="1400" b="1" i="0" u="none" strike="noStrike" dirty="0">
                        <a:effectLst/>
                        <a:latin typeface="宋体"/>
                      </a:endParaRPr>
                    </a:p>
                  </a:txBody>
                  <a:tcPr marL="3444" marR="3444" marT="3444" marB="0" anchor="ctr"/>
                </a:tc>
                <a:tc>
                  <a:txBody>
                    <a:bodyPr/>
                    <a:lstStyle/>
                    <a:p>
                      <a:pPr algn="ctr" fontAlgn="ctr"/>
                      <a:r>
                        <a:rPr lang="en-US" altLang="zh-CN" sz="1400" u="none" strike="noStrike">
                          <a:effectLst/>
                        </a:rPr>
                        <a:t>260</a:t>
                      </a:r>
                      <a:endParaRPr lang="en-US" altLang="zh-CN" sz="1400" b="1" i="0" u="none" strike="noStrike">
                        <a:effectLst/>
                        <a:latin typeface="宋体"/>
                      </a:endParaRPr>
                    </a:p>
                  </a:txBody>
                  <a:tcPr marL="3444" marR="3444" marT="3444" marB="0" anchor="ctr"/>
                </a:tc>
                <a:tc>
                  <a:txBody>
                    <a:bodyPr/>
                    <a:lstStyle/>
                    <a:p>
                      <a:endParaRPr lang="zh-CN" altLang="en-US" sz="1400"/>
                    </a:p>
                  </a:txBody>
                  <a:tcPr marL="33058" marR="33058" marT="16529" marB="16529"/>
                </a:tc>
                <a:tc>
                  <a:txBody>
                    <a:bodyPr/>
                    <a:lstStyle/>
                    <a:p>
                      <a:endParaRPr lang="zh-CN" altLang="en-US" sz="1400"/>
                    </a:p>
                  </a:txBody>
                  <a:tcPr marL="33058" marR="33058" marT="16529" marB="16529"/>
                </a:tc>
                <a:tc>
                  <a:txBody>
                    <a:bodyPr/>
                    <a:lstStyle/>
                    <a:p>
                      <a:endParaRPr lang="zh-CN" altLang="en-US" sz="1400"/>
                    </a:p>
                  </a:txBody>
                  <a:tcPr marL="33058" marR="33058" marT="16529" marB="16529"/>
                </a:tc>
              </a:tr>
              <a:tr h="266989">
                <a:tc>
                  <a:txBody>
                    <a:bodyPr/>
                    <a:lstStyle/>
                    <a:p>
                      <a:pPr algn="ctr" fontAlgn="ctr"/>
                      <a:r>
                        <a:rPr lang="en-US" altLang="zh-CN" sz="1400" u="none" strike="noStrike">
                          <a:effectLst/>
                        </a:rPr>
                        <a:t>2002</a:t>
                      </a:r>
                      <a:r>
                        <a:rPr lang="zh-CN" altLang="en-US" sz="1400" u="none" strike="noStrike">
                          <a:effectLst/>
                        </a:rPr>
                        <a:t>年</a:t>
                      </a:r>
                      <a:endParaRPr lang="zh-CN" altLang="en-US" sz="1400" b="1" i="0" u="none" strike="noStrike">
                        <a:effectLst/>
                        <a:latin typeface="Times New Roman"/>
                      </a:endParaRPr>
                    </a:p>
                  </a:txBody>
                  <a:tcPr marL="3444" marR="3444" marT="3444" marB="0" anchor="ctr"/>
                </a:tc>
                <a:tc>
                  <a:txBody>
                    <a:bodyPr/>
                    <a:lstStyle/>
                    <a:p>
                      <a:pPr algn="ctr" fontAlgn="ctr"/>
                      <a:r>
                        <a:rPr lang="en-US" altLang="zh-CN" sz="1400" u="none" strike="noStrike" dirty="0">
                          <a:effectLst/>
                        </a:rPr>
                        <a:t>93.6</a:t>
                      </a:r>
                      <a:endParaRPr lang="en-US" altLang="zh-CN" sz="1400" b="1" i="0" u="none" strike="noStrike" dirty="0">
                        <a:effectLst/>
                        <a:latin typeface="宋体"/>
                      </a:endParaRPr>
                    </a:p>
                  </a:txBody>
                  <a:tcPr marL="3444" marR="3444" marT="3444" marB="0" anchor="ctr"/>
                </a:tc>
                <a:tc>
                  <a:txBody>
                    <a:bodyPr/>
                    <a:lstStyle/>
                    <a:p>
                      <a:pPr algn="ctr" fontAlgn="ctr"/>
                      <a:r>
                        <a:rPr lang="en-US" altLang="zh-CN" sz="1400" u="none" strike="noStrike">
                          <a:effectLst/>
                        </a:rPr>
                        <a:t>239</a:t>
                      </a:r>
                      <a:endParaRPr lang="en-US" altLang="zh-CN" sz="1400" b="1" i="0" u="none" strike="noStrike">
                        <a:effectLst/>
                        <a:latin typeface="宋体"/>
                      </a:endParaRPr>
                    </a:p>
                  </a:txBody>
                  <a:tcPr marL="3444" marR="3444" marT="3444" marB="0" anchor="ctr"/>
                </a:tc>
                <a:tc>
                  <a:txBody>
                    <a:bodyPr/>
                    <a:lstStyle/>
                    <a:p>
                      <a:endParaRPr lang="zh-CN" altLang="en-US" sz="1400"/>
                    </a:p>
                  </a:txBody>
                  <a:tcPr marL="33058" marR="33058" marT="16529" marB="16529"/>
                </a:tc>
                <a:tc>
                  <a:txBody>
                    <a:bodyPr/>
                    <a:lstStyle/>
                    <a:p>
                      <a:endParaRPr lang="zh-CN" altLang="en-US" sz="1400"/>
                    </a:p>
                  </a:txBody>
                  <a:tcPr marL="33058" marR="33058" marT="16529" marB="16529"/>
                </a:tc>
                <a:tc>
                  <a:txBody>
                    <a:bodyPr/>
                    <a:lstStyle/>
                    <a:p>
                      <a:endParaRPr lang="zh-CN" altLang="en-US" sz="1400"/>
                    </a:p>
                  </a:txBody>
                  <a:tcPr marL="33058" marR="33058" marT="16529" marB="16529"/>
                </a:tc>
              </a:tr>
              <a:tr h="266989">
                <a:tc>
                  <a:txBody>
                    <a:bodyPr/>
                    <a:lstStyle/>
                    <a:p>
                      <a:pPr algn="ctr" fontAlgn="ctr"/>
                      <a:r>
                        <a:rPr lang="en-US" altLang="zh-CN" sz="1400" u="none" strike="noStrike">
                          <a:effectLst/>
                        </a:rPr>
                        <a:t>2003</a:t>
                      </a:r>
                      <a:r>
                        <a:rPr lang="zh-CN" altLang="en-US" sz="1400" u="none" strike="noStrike">
                          <a:effectLst/>
                        </a:rPr>
                        <a:t>年</a:t>
                      </a:r>
                      <a:endParaRPr lang="zh-CN" altLang="en-US" sz="1400" b="1" i="0" u="none" strike="noStrike">
                        <a:effectLst/>
                        <a:latin typeface="Times New Roman"/>
                      </a:endParaRPr>
                    </a:p>
                  </a:txBody>
                  <a:tcPr marL="3444" marR="3444" marT="3444" marB="0" anchor="ctr"/>
                </a:tc>
                <a:tc>
                  <a:txBody>
                    <a:bodyPr/>
                    <a:lstStyle/>
                    <a:p>
                      <a:pPr algn="ctr" fontAlgn="ctr"/>
                      <a:r>
                        <a:rPr lang="en-US" altLang="zh-CN" sz="1400" u="none" strike="noStrike" dirty="0">
                          <a:effectLst/>
                        </a:rPr>
                        <a:t>80.5</a:t>
                      </a:r>
                      <a:endParaRPr lang="en-US" altLang="zh-CN" sz="1400" b="1" i="0" u="none" strike="noStrike" dirty="0">
                        <a:effectLst/>
                        <a:latin typeface="宋体"/>
                      </a:endParaRPr>
                    </a:p>
                  </a:txBody>
                  <a:tcPr marL="3444" marR="3444" marT="3444" marB="0" anchor="ctr"/>
                </a:tc>
                <a:tc>
                  <a:txBody>
                    <a:bodyPr/>
                    <a:lstStyle/>
                    <a:p>
                      <a:pPr algn="ctr" fontAlgn="ctr"/>
                      <a:r>
                        <a:rPr lang="en-US" altLang="zh-CN" sz="1400" u="none" strike="noStrike">
                          <a:effectLst/>
                        </a:rPr>
                        <a:t>213</a:t>
                      </a:r>
                      <a:endParaRPr lang="en-US" altLang="zh-CN" sz="1400" b="1" i="0" u="none" strike="noStrike">
                        <a:effectLst/>
                        <a:latin typeface="宋体"/>
                      </a:endParaRPr>
                    </a:p>
                  </a:txBody>
                  <a:tcPr marL="3444" marR="3444" marT="3444" marB="0" anchor="ctr"/>
                </a:tc>
                <a:tc>
                  <a:txBody>
                    <a:bodyPr/>
                    <a:lstStyle/>
                    <a:p>
                      <a:endParaRPr lang="zh-CN" altLang="en-US" sz="1400"/>
                    </a:p>
                  </a:txBody>
                  <a:tcPr marL="33058" marR="33058" marT="16529" marB="16529"/>
                </a:tc>
                <a:tc>
                  <a:txBody>
                    <a:bodyPr/>
                    <a:lstStyle/>
                    <a:p>
                      <a:endParaRPr lang="zh-CN" altLang="en-US" sz="1400"/>
                    </a:p>
                  </a:txBody>
                  <a:tcPr marL="33058" marR="33058" marT="16529" marB="16529"/>
                </a:tc>
                <a:tc>
                  <a:txBody>
                    <a:bodyPr/>
                    <a:lstStyle/>
                    <a:p>
                      <a:endParaRPr lang="zh-CN" altLang="en-US" sz="1400"/>
                    </a:p>
                  </a:txBody>
                  <a:tcPr marL="33058" marR="33058" marT="16529" marB="16529"/>
                </a:tc>
              </a:tr>
              <a:tr h="266989">
                <a:tc>
                  <a:txBody>
                    <a:bodyPr/>
                    <a:lstStyle/>
                    <a:p>
                      <a:pPr algn="ctr" fontAlgn="ctr"/>
                      <a:r>
                        <a:rPr lang="en-US" altLang="zh-CN" sz="1400" u="none" strike="noStrike">
                          <a:effectLst/>
                        </a:rPr>
                        <a:t>2004</a:t>
                      </a:r>
                      <a:r>
                        <a:rPr lang="zh-CN" altLang="en-US" sz="1400" u="none" strike="noStrike">
                          <a:effectLst/>
                        </a:rPr>
                        <a:t>年</a:t>
                      </a:r>
                      <a:endParaRPr lang="zh-CN" altLang="en-US" sz="1400" b="1" i="0" u="none" strike="noStrike">
                        <a:effectLst/>
                        <a:latin typeface="Times New Roman"/>
                      </a:endParaRPr>
                    </a:p>
                  </a:txBody>
                  <a:tcPr marL="3444" marR="3444" marT="3444" marB="0" anchor="ctr"/>
                </a:tc>
                <a:tc>
                  <a:txBody>
                    <a:bodyPr/>
                    <a:lstStyle/>
                    <a:p>
                      <a:pPr algn="ctr" fontAlgn="ctr"/>
                      <a:r>
                        <a:rPr lang="en-US" altLang="zh-CN" sz="1400" u="none" strike="noStrike">
                          <a:effectLst/>
                        </a:rPr>
                        <a:t>65.6</a:t>
                      </a:r>
                      <a:endParaRPr lang="en-US" altLang="zh-CN" sz="1400" b="1" i="0" u="none" strike="noStrike">
                        <a:effectLst/>
                        <a:latin typeface="宋体"/>
                      </a:endParaRPr>
                    </a:p>
                  </a:txBody>
                  <a:tcPr marL="3444" marR="3444" marT="3444" marB="0" anchor="ctr"/>
                </a:tc>
                <a:tc>
                  <a:txBody>
                    <a:bodyPr/>
                    <a:lstStyle/>
                    <a:p>
                      <a:pPr algn="ctr" fontAlgn="ctr"/>
                      <a:r>
                        <a:rPr lang="en-US" altLang="zh-CN" sz="1400" u="none" strike="noStrike" dirty="0">
                          <a:effectLst/>
                        </a:rPr>
                        <a:t>183</a:t>
                      </a:r>
                      <a:endParaRPr lang="en-US" altLang="zh-CN" sz="1400" b="1" i="0" u="none" strike="noStrike" dirty="0">
                        <a:effectLst/>
                        <a:latin typeface="宋体"/>
                      </a:endParaRPr>
                    </a:p>
                  </a:txBody>
                  <a:tcPr marL="3444" marR="3444" marT="3444" marB="0" anchor="ctr"/>
                </a:tc>
                <a:tc>
                  <a:txBody>
                    <a:bodyPr/>
                    <a:lstStyle/>
                    <a:p>
                      <a:endParaRPr lang="zh-CN" altLang="en-US" sz="1400"/>
                    </a:p>
                  </a:txBody>
                  <a:tcPr marL="33058" marR="33058" marT="16529" marB="16529"/>
                </a:tc>
                <a:tc>
                  <a:txBody>
                    <a:bodyPr/>
                    <a:lstStyle/>
                    <a:p>
                      <a:endParaRPr lang="zh-CN" altLang="en-US" sz="1400"/>
                    </a:p>
                  </a:txBody>
                  <a:tcPr marL="33058" marR="33058" marT="16529" marB="16529"/>
                </a:tc>
                <a:tc>
                  <a:txBody>
                    <a:bodyPr/>
                    <a:lstStyle/>
                    <a:p>
                      <a:endParaRPr lang="zh-CN" altLang="en-US" sz="1400"/>
                    </a:p>
                  </a:txBody>
                  <a:tcPr marL="33058" marR="33058" marT="16529" marB="16529"/>
                </a:tc>
              </a:tr>
              <a:tr h="266989">
                <a:tc>
                  <a:txBody>
                    <a:bodyPr/>
                    <a:lstStyle/>
                    <a:p>
                      <a:pPr algn="ctr" fontAlgn="ctr"/>
                      <a:r>
                        <a:rPr lang="en-US" altLang="zh-CN" sz="1400" u="none" strike="noStrike">
                          <a:effectLst/>
                        </a:rPr>
                        <a:t>2005</a:t>
                      </a:r>
                      <a:r>
                        <a:rPr lang="zh-CN" altLang="en-US" sz="1400" u="none" strike="noStrike">
                          <a:effectLst/>
                        </a:rPr>
                        <a:t>年</a:t>
                      </a:r>
                      <a:endParaRPr lang="zh-CN" altLang="en-US" sz="1400" b="1" i="0" u="none" strike="noStrike">
                        <a:effectLst/>
                        <a:latin typeface="Times New Roman"/>
                      </a:endParaRPr>
                    </a:p>
                  </a:txBody>
                  <a:tcPr marL="3444" marR="3444" marT="3444" marB="0" anchor="ctr"/>
                </a:tc>
                <a:tc>
                  <a:txBody>
                    <a:bodyPr/>
                    <a:lstStyle/>
                    <a:p>
                      <a:pPr algn="ctr" fontAlgn="ctr"/>
                      <a:r>
                        <a:rPr lang="en-US" altLang="zh-CN" sz="1400" u="none" strike="noStrike">
                          <a:effectLst/>
                        </a:rPr>
                        <a:t>55</a:t>
                      </a:r>
                      <a:endParaRPr lang="en-US" altLang="zh-CN" sz="1400" b="1" i="0" u="none" strike="noStrike">
                        <a:effectLst/>
                        <a:latin typeface="宋体"/>
                      </a:endParaRPr>
                    </a:p>
                  </a:txBody>
                  <a:tcPr marL="3444" marR="3444" marT="3444" marB="0" anchor="ctr"/>
                </a:tc>
                <a:tc>
                  <a:txBody>
                    <a:bodyPr/>
                    <a:lstStyle/>
                    <a:p>
                      <a:pPr algn="ctr" fontAlgn="ctr"/>
                      <a:r>
                        <a:rPr lang="en-US" altLang="zh-CN" sz="1400" u="none" strike="noStrike" dirty="0">
                          <a:effectLst/>
                        </a:rPr>
                        <a:t>151</a:t>
                      </a:r>
                      <a:endParaRPr lang="en-US" altLang="zh-CN" sz="1400" b="1" i="0" u="none" strike="noStrike" dirty="0">
                        <a:effectLst/>
                        <a:latin typeface="宋体"/>
                      </a:endParaRPr>
                    </a:p>
                  </a:txBody>
                  <a:tcPr marL="3444" marR="3444" marT="3444" marB="0" anchor="ctr"/>
                </a:tc>
                <a:tc>
                  <a:txBody>
                    <a:bodyPr/>
                    <a:lstStyle/>
                    <a:p>
                      <a:endParaRPr lang="zh-CN" altLang="en-US" sz="1400"/>
                    </a:p>
                  </a:txBody>
                  <a:tcPr marL="33058" marR="33058" marT="16529" marB="16529"/>
                </a:tc>
                <a:tc>
                  <a:txBody>
                    <a:bodyPr/>
                    <a:lstStyle/>
                    <a:p>
                      <a:endParaRPr lang="zh-CN" altLang="en-US" sz="1400"/>
                    </a:p>
                  </a:txBody>
                  <a:tcPr marL="33058" marR="33058" marT="16529" marB="16529"/>
                </a:tc>
                <a:tc>
                  <a:txBody>
                    <a:bodyPr/>
                    <a:lstStyle/>
                    <a:p>
                      <a:endParaRPr lang="zh-CN" altLang="en-US" sz="1400"/>
                    </a:p>
                  </a:txBody>
                  <a:tcPr marL="33058" marR="33058" marT="16529" marB="16529"/>
                </a:tc>
              </a:tr>
              <a:tr h="266989">
                <a:tc>
                  <a:txBody>
                    <a:bodyPr/>
                    <a:lstStyle/>
                    <a:p>
                      <a:pPr algn="ctr" fontAlgn="ctr"/>
                      <a:r>
                        <a:rPr lang="en-US" altLang="zh-CN" sz="1400" u="none" strike="noStrike">
                          <a:effectLst/>
                        </a:rPr>
                        <a:t>2006</a:t>
                      </a:r>
                      <a:r>
                        <a:rPr lang="zh-CN" altLang="en-US" sz="1400" u="none" strike="noStrike">
                          <a:effectLst/>
                        </a:rPr>
                        <a:t>年</a:t>
                      </a:r>
                      <a:endParaRPr lang="zh-CN" altLang="en-US" sz="1400" b="1" i="0" u="none" strike="noStrike">
                        <a:effectLst/>
                        <a:latin typeface="Times New Roman"/>
                      </a:endParaRPr>
                    </a:p>
                  </a:txBody>
                  <a:tcPr marL="3444" marR="3444" marT="3444" marB="0" anchor="ctr"/>
                </a:tc>
                <a:tc>
                  <a:txBody>
                    <a:bodyPr/>
                    <a:lstStyle/>
                    <a:p>
                      <a:pPr algn="ctr" fontAlgn="ctr"/>
                      <a:r>
                        <a:rPr lang="en-US" altLang="zh-CN" sz="1400" u="none" strike="noStrike">
                          <a:effectLst/>
                        </a:rPr>
                        <a:t>53</a:t>
                      </a:r>
                      <a:endParaRPr lang="en-US" altLang="zh-CN" sz="1400" b="1" i="0" u="none" strike="noStrike">
                        <a:effectLst/>
                        <a:latin typeface="宋体"/>
                      </a:endParaRPr>
                    </a:p>
                  </a:txBody>
                  <a:tcPr marL="3444" marR="3444" marT="3444" marB="0" anchor="ctr"/>
                </a:tc>
                <a:tc>
                  <a:txBody>
                    <a:bodyPr/>
                    <a:lstStyle/>
                    <a:p>
                      <a:pPr algn="ctr" fontAlgn="ctr"/>
                      <a:r>
                        <a:rPr lang="en-US" altLang="zh-CN" sz="1400" u="none" strike="noStrike" dirty="0">
                          <a:effectLst/>
                        </a:rPr>
                        <a:t>137</a:t>
                      </a:r>
                      <a:endParaRPr lang="en-US" altLang="zh-CN" sz="1400" b="1" i="0" u="none" strike="noStrike" dirty="0">
                        <a:effectLst/>
                        <a:latin typeface="宋体"/>
                      </a:endParaRPr>
                    </a:p>
                  </a:txBody>
                  <a:tcPr marL="3444" marR="3444" marT="3444" marB="0" anchor="ctr"/>
                </a:tc>
                <a:tc>
                  <a:txBody>
                    <a:bodyPr/>
                    <a:lstStyle/>
                    <a:p>
                      <a:endParaRPr lang="zh-CN" altLang="en-US" sz="1400"/>
                    </a:p>
                  </a:txBody>
                  <a:tcPr marL="33058" marR="33058" marT="16529" marB="16529"/>
                </a:tc>
                <a:tc>
                  <a:txBody>
                    <a:bodyPr/>
                    <a:lstStyle/>
                    <a:p>
                      <a:endParaRPr lang="zh-CN" altLang="en-US" sz="1400"/>
                    </a:p>
                  </a:txBody>
                  <a:tcPr marL="33058" marR="33058" marT="16529" marB="16529"/>
                </a:tc>
                <a:tc>
                  <a:txBody>
                    <a:bodyPr/>
                    <a:lstStyle/>
                    <a:p>
                      <a:endParaRPr lang="zh-CN" altLang="en-US" sz="1400"/>
                    </a:p>
                  </a:txBody>
                  <a:tcPr marL="33058" marR="33058" marT="16529" marB="16529"/>
                </a:tc>
              </a:tr>
              <a:tr h="106750">
                <a:tc gridSpan="6">
                  <a:txBody>
                    <a:bodyPr/>
                    <a:lstStyle/>
                    <a:p>
                      <a:pPr algn="l" fontAlgn="ctr"/>
                      <a:r>
                        <a:rPr lang="zh-CN" altLang="en-US" sz="1400" u="none" strike="noStrike" dirty="0">
                          <a:effectLst/>
                        </a:rPr>
                        <a:t>      注：</a:t>
                      </a:r>
                      <a:r>
                        <a:rPr lang="en-US" altLang="zh-CN" sz="1400" u="none" strike="noStrike" dirty="0">
                          <a:effectLst/>
                        </a:rPr>
                        <a:t>1993--1996</a:t>
                      </a:r>
                      <a:r>
                        <a:rPr lang="zh-CN" altLang="en-US" sz="1400" u="none" strike="noStrike" dirty="0">
                          <a:effectLst/>
                        </a:rPr>
                        <a:t>年为建卡贫困人口数，</a:t>
                      </a:r>
                      <a:r>
                        <a:rPr lang="en-US" altLang="zh-CN" sz="1400" u="none" strike="noStrike" dirty="0">
                          <a:effectLst/>
                        </a:rPr>
                        <a:t>1997</a:t>
                      </a:r>
                      <a:r>
                        <a:rPr lang="zh-CN" altLang="en-US" sz="1400" u="none" strike="noStrike" dirty="0">
                          <a:effectLst/>
                        </a:rPr>
                        <a:t>年之后为统计局贫困监测全社会</a:t>
                      </a:r>
                      <a:endParaRPr lang="zh-CN" altLang="en-US" sz="1400" b="0" i="0" u="none" strike="noStrike" dirty="0">
                        <a:effectLst/>
                        <a:latin typeface="Times New Roman"/>
                      </a:endParaRPr>
                    </a:p>
                  </a:txBody>
                  <a:tcPr marL="3444" marR="3444" marT="3444"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461129">
                <a:tc gridSpan="2">
                  <a:txBody>
                    <a:bodyPr/>
                    <a:lstStyle/>
                    <a:p>
                      <a:pPr algn="l" fontAlgn="ctr"/>
                      <a:r>
                        <a:rPr lang="zh-CN" altLang="en-US" sz="1400" u="none" strike="noStrike">
                          <a:effectLst/>
                        </a:rPr>
                        <a:t>             贫困人口数</a:t>
                      </a:r>
                      <a:r>
                        <a:rPr lang="en-US" altLang="zh-CN" sz="1400" u="none" strike="noStrike">
                          <a:effectLst/>
                        </a:rPr>
                        <a:t>(</a:t>
                      </a:r>
                      <a:r>
                        <a:rPr lang="zh-CN" altLang="en-US" sz="1400" u="none" strike="noStrike">
                          <a:effectLst/>
                        </a:rPr>
                        <a:t>包括建卡贫困人口、卡外贫困人口、返贫人口）。</a:t>
                      </a:r>
                      <a:endParaRPr lang="zh-CN" altLang="en-US" sz="1400" b="0" i="0" u="none" strike="noStrike">
                        <a:effectLst/>
                        <a:latin typeface="Times New Roman"/>
                      </a:endParaRPr>
                    </a:p>
                  </a:txBody>
                  <a:tcPr marL="3444" marR="3444" marT="3444" marB="0" anchor="ctr"/>
                </a:tc>
                <a:tc hMerge="1">
                  <a:txBody>
                    <a:bodyPr/>
                    <a:lstStyle/>
                    <a:p>
                      <a:endParaRPr lang="zh-CN" altLang="en-US"/>
                    </a:p>
                  </a:txBody>
                  <a:tcPr/>
                </a:tc>
                <a:tc>
                  <a:txBody>
                    <a:bodyPr/>
                    <a:lstStyle/>
                    <a:p>
                      <a:pPr algn="l" fontAlgn="ctr"/>
                      <a:endParaRPr lang="zh-CN" altLang="en-US" sz="1400" b="0" i="0" u="none" strike="noStrike" dirty="0">
                        <a:effectLst/>
                        <a:latin typeface="宋体"/>
                      </a:endParaRPr>
                    </a:p>
                  </a:txBody>
                  <a:tcPr marL="3444" marR="3444" marT="3444" marB="0" anchor="ctr"/>
                </a:tc>
                <a:tc>
                  <a:txBody>
                    <a:bodyPr/>
                    <a:lstStyle/>
                    <a:p>
                      <a:endParaRPr lang="zh-CN" altLang="en-US" sz="1400" dirty="0"/>
                    </a:p>
                  </a:txBody>
                  <a:tcPr marL="33058" marR="33058" marT="16529" marB="16529"/>
                </a:tc>
                <a:tc>
                  <a:txBody>
                    <a:bodyPr/>
                    <a:lstStyle/>
                    <a:p>
                      <a:endParaRPr lang="zh-CN" altLang="en-US" sz="1400" dirty="0"/>
                    </a:p>
                  </a:txBody>
                  <a:tcPr marL="33058" marR="33058" marT="16529" marB="16529"/>
                </a:tc>
                <a:tc>
                  <a:txBody>
                    <a:bodyPr/>
                    <a:lstStyle/>
                    <a:p>
                      <a:endParaRPr lang="zh-CN" altLang="en-US" sz="1400" dirty="0"/>
                    </a:p>
                  </a:txBody>
                  <a:tcPr marL="33058" marR="33058" marT="16529" marB="16529"/>
                </a:tc>
              </a:tr>
            </a:tbl>
          </a:graphicData>
        </a:graphic>
      </p:graphicFrame>
    </p:spTree>
    <p:extLst>
      <p:ext uri="{BB962C8B-B14F-4D97-AF65-F5344CB8AC3E}">
        <p14:creationId xmlns:p14="http://schemas.microsoft.com/office/powerpoint/2010/main" val="4118527924"/>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340</TotalTime>
  <Words>829</Words>
  <Application>Microsoft Office PowerPoint</Application>
  <PresentationFormat>全屏显示(4:3)</PresentationFormat>
  <Paragraphs>285</Paragraphs>
  <Slides>12</Slides>
  <Notes>0</Notes>
  <HiddenSlides>0</HiddenSlides>
  <MMClips>0</MMClips>
  <ScaleCrop>false</ScaleCrop>
  <HeadingPairs>
    <vt:vector size="4" baseType="variant">
      <vt:variant>
        <vt:lpstr>主题</vt:lpstr>
      </vt:variant>
      <vt:variant>
        <vt:i4>1</vt:i4>
      </vt:variant>
      <vt:variant>
        <vt:lpstr>幻灯片标题</vt:lpstr>
      </vt:variant>
      <vt:variant>
        <vt:i4>12</vt:i4>
      </vt:variant>
    </vt:vector>
  </HeadingPairs>
  <TitlesOfParts>
    <vt:vector size="13" baseType="lpstr">
      <vt:lpstr>Office 主题​​</vt:lpstr>
      <vt:lpstr>PowerPoint 演示文稿</vt:lpstr>
      <vt:lpstr>PowerPoint 演示文稿</vt:lpstr>
      <vt:lpstr>贫困标准动态性</vt:lpstr>
      <vt:lpstr>贫困标准的多样性</vt:lpstr>
      <vt:lpstr>PowerPoint 演示文稿</vt:lpstr>
      <vt:lpstr>扶贫开发纲要</vt:lpstr>
      <vt:lpstr>总体目标的战略性</vt:lpstr>
      <vt:lpstr>扶贫对象的变化性</vt:lpstr>
      <vt:lpstr>重庆市贫困人口变化情况表 </vt:lpstr>
      <vt:lpstr>历年重庆市贫困人口、贫困标准及收入变化情况表 </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Hewlett-Packard</dc:creator>
  <cp:lastModifiedBy>user</cp:lastModifiedBy>
  <cp:revision>153</cp:revision>
  <cp:lastPrinted>2017-12-01T04:24:00Z</cp:lastPrinted>
  <dcterms:created xsi:type="dcterms:W3CDTF">2017-11-27T08:39:00Z</dcterms:created>
  <dcterms:modified xsi:type="dcterms:W3CDTF">2019-06-03T04:35:05Z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2052-10.1.0.7245</vt:lpwstr>
  </property>
</Properties>
</file>