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9" r:id="rId4"/>
    <p:sldId id="276" r:id="rId5"/>
    <p:sldId id="260" r:id="rId6"/>
    <p:sldId id="258" r:id="rId7"/>
    <p:sldId id="257" r:id="rId8"/>
    <p:sldId id="261" r:id="rId9"/>
    <p:sldId id="325" r:id="rId10"/>
    <p:sldId id="326"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7" r:id="rId71"/>
    <p:sldId id="328" r:id="rId72"/>
    <p:sldId id="329" r:id="rId73"/>
    <p:sldId id="330" r:id="rId74"/>
    <p:sldId id="331" r:id="rId75"/>
    <p:sldId id="335" r:id="rId76"/>
    <p:sldId id="336" r:id="rId77"/>
    <p:sldId id="337" r:id="rId78"/>
    <p:sldId id="338" r:id="rId79"/>
    <p:sldId id="339" r:id="rId80"/>
    <p:sldId id="340" r:id="rId81"/>
    <p:sldId id="341" r:id="rId82"/>
    <p:sldId id="332" r:id="rId83"/>
    <p:sldId id="333" r:id="rId84"/>
    <p:sldId id="334" r:id="rId85"/>
    <p:sldId id="324" r:id="rId8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336" y="-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3600" dirty="0" smtClean="0"/>
              <a:t>深入学习党的十九届五中全会精神</a:t>
            </a:r>
            <a:br>
              <a:rPr lang="en-US" altLang="zh-CN" sz="3600" dirty="0" smtClean="0"/>
            </a:br>
            <a:r>
              <a:rPr lang="zh-CN" altLang="en-US" sz="3600" dirty="0" smtClean="0"/>
              <a:t>展望涪陵农业十四五发展前景</a:t>
            </a:r>
            <a:endParaRPr lang="en-US" altLang="zh-CN" sz="3600" dirty="0" smtClean="0"/>
          </a:p>
        </p:txBody>
      </p:sp>
      <p:sp>
        <p:nvSpPr>
          <p:cNvPr id="3" name="副标题 2"/>
          <p:cNvSpPr>
            <a:spLocks noGrp="1"/>
          </p:cNvSpPr>
          <p:nvPr>
            <p:ph type="subTitle" idx="1"/>
          </p:nvPr>
        </p:nvSpPr>
        <p:spPr/>
        <p:txBody>
          <a:bodyPr/>
          <a:lstStyle/>
          <a:p>
            <a:r>
              <a:rPr lang="zh-CN" altLang="en-US" dirty="0" smtClean="0"/>
              <a:t>区农业农村委　　　　余中华</a:t>
            </a:r>
            <a:endParaRPr lang="en-US" altLang="zh-CN" dirty="0" smtClean="0"/>
          </a:p>
          <a:p>
            <a:r>
              <a:rPr lang="zh-CN" altLang="en-US" dirty="0" smtClean="0"/>
              <a:t>（</a:t>
            </a:r>
            <a:r>
              <a:rPr lang="en-US" altLang="zh-CN" dirty="0" smtClean="0"/>
              <a:t>2020</a:t>
            </a:r>
            <a:r>
              <a:rPr lang="zh-CN" altLang="en-US" dirty="0" smtClean="0"/>
              <a:t>年</a:t>
            </a:r>
            <a:r>
              <a:rPr lang="en-US" altLang="zh-CN" dirty="0" smtClean="0"/>
              <a:t>11</a:t>
            </a:r>
            <a:r>
              <a:rPr lang="zh-CN" altLang="en-US" dirty="0" smtClean="0"/>
              <a:t>月）</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5445" y="274638"/>
            <a:ext cx="8229600" cy="1143000"/>
          </a:xfrm>
        </p:spPr>
        <p:txBody>
          <a:bodyPr/>
          <a:lstStyle/>
          <a:p>
            <a:r>
              <a:rPr lang="zh-CN" altLang="en-US"/>
              <a:t>《建议》结构</a:t>
            </a:r>
            <a:endParaRPr lang="zh-CN" altLang="en-US"/>
          </a:p>
        </p:txBody>
      </p:sp>
      <p:sp>
        <p:nvSpPr>
          <p:cNvPr id="3" name="内容占位符 2"/>
          <p:cNvSpPr>
            <a:spLocks noGrp="1"/>
          </p:cNvSpPr>
          <p:nvPr>
            <p:ph idx="1"/>
          </p:nvPr>
        </p:nvSpPr>
        <p:spPr>
          <a:xfrm>
            <a:off x="385445" y="1600200"/>
            <a:ext cx="8229600" cy="4525963"/>
          </a:xfrm>
        </p:spPr>
        <p:txBody>
          <a:bodyPr/>
          <a:lstStyle/>
          <a:p>
            <a:r>
              <a:rPr lang="zh-CN" altLang="en-US" dirty="0">
                <a:sym typeface="+mn-ea"/>
              </a:rPr>
              <a:t>全文共</a:t>
            </a:r>
            <a:r>
              <a:rPr lang="en-US" altLang="zh-CN" dirty="0">
                <a:sym typeface="+mn-ea"/>
              </a:rPr>
              <a:t>20088</a:t>
            </a:r>
            <a:r>
              <a:rPr lang="zh-CN" altLang="en-US" dirty="0">
                <a:sym typeface="+mn-ea"/>
              </a:rPr>
              <a:t>个字，</a:t>
            </a:r>
            <a:r>
              <a:rPr lang="zh-CN" altLang="en-US" dirty="0">
                <a:sym typeface="+mn-ea"/>
              </a:rPr>
              <a:t>共分</a:t>
            </a:r>
            <a:r>
              <a:rPr lang="zh-CN" altLang="en-US" dirty="0" smtClean="0">
                <a:sym typeface="+mn-ea"/>
              </a:rPr>
              <a:t>十四个板块</a:t>
            </a:r>
            <a:r>
              <a:rPr lang="zh-CN" altLang="en-US" dirty="0">
                <a:sym typeface="+mn-ea"/>
              </a:rPr>
              <a:t>、</a:t>
            </a:r>
            <a:r>
              <a:rPr lang="en-US" altLang="zh-CN" dirty="0">
                <a:sym typeface="+mn-ea"/>
              </a:rPr>
              <a:t>59</a:t>
            </a:r>
            <a:r>
              <a:rPr lang="zh-CN" altLang="en-US" dirty="0">
                <a:sym typeface="+mn-ea"/>
              </a:rPr>
              <a:t>条。</a:t>
            </a:r>
            <a:endParaRPr lang="zh-CN" altLang="en-US" dirty="0">
              <a:sym typeface="+mn-ea"/>
            </a:endParaRPr>
          </a:p>
          <a:p>
            <a:r>
              <a:rPr lang="zh-CN" altLang="en-US" dirty="0"/>
              <a:t>总结了</a:t>
            </a:r>
            <a:r>
              <a:rPr lang="en-US" altLang="zh-CN" dirty="0"/>
              <a:t>“</a:t>
            </a:r>
            <a:r>
              <a:rPr lang="zh-CN" altLang="en-US" dirty="0">
                <a:sym typeface="+mn-ea"/>
              </a:rPr>
              <a:t>十三五</a:t>
            </a:r>
            <a:r>
              <a:rPr lang="en-US" altLang="zh-CN" dirty="0"/>
              <a:t>”</a:t>
            </a:r>
            <a:r>
              <a:rPr lang="zh-CN" altLang="en-US" dirty="0"/>
              <a:t>取得的巨大成就</a:t>
            </a:r>
            <a:endParaRPr lang="zh-CN" altLang="en-US" dirty="0"/>
          </a:p>
          <a:p>
            <a:r>
              <a:rPr lang="zh-CN" altLang="en-US" dirty="0"/>
              <a:t>决胜全面小康取得决定性成就</a:t>
            </a:r>
            <a:endParaRPr lang="zh-CN" altLang="en-US" dirty="0"/>
          </a:p>
          <a:p>
            <a:r>
              <a:rPr lang="zh-CN" altLang="en-US" dirty="0"/>
              <a:t>我国发展面临的环境：深刻复杂变化</a:t>
            </a:r>
            <a:endParaRPr lang="zh-CN" altLang="en-US" dirty="0"/>
          </a:p>
          <a:p>
            <a:r>
              <a:rPr lang="zh-CN" altLang="en-US" dirty="0"/>
              <a:t>两步走战略：到</a:t>
            </a:r>
            <a:r>
              <a:rPr lang="en-US" altLang="zh-CN" dirty="0"/>
              <a:t>2035</a:t>
            </a:r>
            <a:r>
              <a:rPr lang="zh-CN" altLang="en-US" dirty="0"/>
              <a:t>年基本实现社会主义现代化，到本世纪中叶建成富强民主文明和谐美丽的社会主义现代化强国。</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a:t>
            </a:r>
            <a:r>
              <a:rPr lang="en-US" altLang="zh-CN" dirty="0" smtClean="0"/>
              <a:t>0</a:t>
            </a:r>
            <a:r>
              <a:rPr lang="zh-CN" altLang="en-US" dirty="0" smtClean="0"/>
              <a:t>三五年远景目标</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我国经济实力、科技实力、综合国力将大幅跃升，经济总量和城乡居民人均收入将再迈上新的大台阶，关键核心技术实现重大突破，进入创新型国家前列；基本实现新型工业化、信息化、城镇化、农业现代化，建成现代化经济体系；基本实现国家治理体系和治理能力现代化，人民平等参与、平等发展权利得到充分保障，基本建成法治国家、法治政府、法治社会；建成文化强国、教育强国、人才强国、体育强国、健康中国，国民素质和社会文明程度达到新高度，国家文化软实力显著增强；广泛形成绿色生产生活方式，碳排放达峰后稳中有降，生态环境根本好转，美丽中国建设目标基本实现；形成对外开放新格局，参与国际经济合作和竞争新优势明显增强；人均国内生产总值达到中等发达国家水平，中等收入群体显著扩大，基本公共服务实现均等化，城乡区域发展差距和居民生活水平差距显著缩小；平安中国建设达到更高水平，基本实现国防和军队现代化；人民生活更加美好，人的全面发展、全体人民共同富裕取得更为明显的实质性进展。</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十四五发展指导思想</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高举中国特色社会主义伟大旗帜，深入贯彻党的十九大和十九届二中、三中、四中、五中全会精神，坚持以马克思列宁主义、毛泽东思想、邓小平理论、</a:t>
            </a:r>
            <a:r>
              <a:rPr lang="en-US" dirty="0" smtClean="0"/>
              <a:t>“</a:t>
            </a:r>
            <a:r>
              <a:rPr lang="zh-CN" altLang="en-US" dirty="0" smtClean="0"/>
              <a:t>三个代表</a:t>
            </a:r>
            <a:r>
              <a:rPr lang="en-US" dirty="0" smtClean="0"/>
              <a:t>”</a:t>
            </a:r>
            <a:r>
              <a:rPr lang="zh-CN" altLang="en-US" dirty="0" smtClean="0"/>
              <a:t>重要思想、科学发展观、习近平新时代中国特色社会主义思想为指导，全面贯彻党的基本理论、基本路线、基本方略，统筹推进经济建设、政治建设、文化建设、社会建设、生态文明建设的总体布局，协调推进全面建设社会主义现代化国家、全面深化改革、全面依法治国、全面从严治党的战略布局，坚定不移贯彻创新、协调、绿色、开放、共享的新发展理念，坚持稳中求进工作总基调，以推动高质量发展为主题，以深化供给侧结构性改革为主线，以改革创新为根本动力，以满足人民日益增长的美好生活需要为根本目的，统筹发展和安全，加快建设现代化经济体系，加快构建以国内大循环为主体、国内国际双循环相互促进的新发展格局，推进国家治理体系和治理能力现代化，实现经济行稳致远、社会安定和谐，为全面建设社会主义现代化国家开好局、起好步。</a:t>
            </a:r>
            <a:br>
              <a:rPr lang="en-US" dirty="0" smtClean="0"/>
            </a:b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十四五经济社会发展必须遵循原则</a:t>
            </a:r>
            <a:endParaRPr lang="zh-CN" altLang="en-US" dirty="0"/>
          </a:p>
        </p:txBody>
      </p:sp>
      <p:sp>
        <p:nvSpPr>
          <p:cNvPr id="3" name="内容占位符 2"/>
          <p:cNvSpPr>
            <a:spLocks noGrp="1"/>
          </p:cNvSpPr>
          <p:nvPr>
            <p:ph idx="1"/>
          </p:nvPr>
        </p:nvSpPr>
        <p:spPr/>
        <p:txBody>
          <a:bodyPr>
            <a:normAutofit fontScale="55000" lnSpcReduction="20000"/>
          </a:bodyPr>
          <a:lstStyle/>
          <a:p>
            <a:r>
              <a:rPr lang="en-US" dirty="0" smtClean="0"/>
              <a:t>——</a:t>
            </a:r>
            <a:r>
              <a:rPr lang="zh-CN" altLang="en-US" dirty="0" smtClean="0"/>
              <a:t>坚持党的全面领导。坚持和完善党领导经济社会发展的体制机制，坚持和完善中国特色社会主义制度，不断提高贯彻新发展理念、构建新发展格局能力和水平，为实现高质量发展提供根本保证。</a:t>
            </a:r>
            <a:br>
              <a:rPr lang="en-US" dirty="0" smtClean="0"/>
            </a:br>
            <a:r>
              <a:rPr lang="en-US" dirty="0" smtClean="0"/>
              <a:t>    ——</a:t>
            </a:r>
            <a:r>
              <a:rPr lang="zh-CN" altLang="en-US" dirty="0" smtClean="0"/>
              <a:t>坚持以人民为中心。坚持人民主体地位，坚持共同富裕方向，始终做到发展为了人民、发展依靠人民、发展成果由人民共享，维护人民根本利益，激发全体人民积极性、主动性、创造性，促进社会公平，增进民生福祉，不断实现人民对美好生活的向往。</a:t>
            </a:r>
            <a:br>
              <a:rPr lang="en-US" dirty="0" smtClean="0"/>
            </a:br>
            <a:r>
              <a:rPr lang="en-US" dirty="0" smtClean="0"/>
              <a:t>    ——</a:t>
            </a:r>
            <a:r>
              <a:rPr lang="zh-CN" altLang="en-US" dirty="0" smtClean="0"/>
              <a:t>坚持新发展理念。把新发展理念贯穿发展全过程和各领域，构建新发展格局，切实转变发展方式，推动质量变革、效率变革、动力变革，实现更高质量、更有效率、更加公平、更可持续、更为安全的发展。</a:t>
            </a:r>
            <a:br>
              <a:rPr lang="en-US" dirty="0" smtClean="0"/>
            </a:br>
            <a:r>
              <a:rPr lang="en-US" dirty="0" smtClean="0"/>
              <a:t>    ——</a:t>
            </a:r>
            <a:r>
              <a:rPr lang="zh-CN" altLang="en-US" dirty="0" smtClean="0"/>
              <a:t>坚持深化改革开放。坚定不移推进改革，坚定不移扩大开放，加强国家治理体系和治理能力现代化建设，破除制约高质量发展、高品质生活的体制机制障碍，强化有利于提高资源配置效率、有利于调动全社会积极性的重大改革开放举措，持续增强发展动力和活力。</a:t>
            </a:r>
            <a:br>
              <a:rPr lang="en-US" dirty="0" smtClean="0"/>
            </a:br>
            <a:r>
              <a:rPr lang="en-US" dirty="0" smtClean="0"/>
              <a:t>    ——</a:t>
            </a:r>
            <a:r>
              <a:rPr lang="zh-CN" altLang="en-US" dirty="0" smtClean="0"/>
              <a:t>坚持系统观念。加强前瞻性思考、全局性谋划、战略性布局、整体性推进，统筹国内国际两个大局，办好发展安全两件大事，坚持全国一盘棋，更好发挥中央、地方和各方面积极性，着力固根基、扬优势、补短板、强弱项，注重防范化解重大风险挑战，实现发展质量、结构、规模、速度、效益、安全相统一。</a:t>
            </a:r>
            <a:br>
              <a:rPr lang="en-US" dirty="0" smtClean="0"/>
            </a:b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十四五目标的两个结合</a:t>
            </a:r>
            <a:endParaRPr lang="zh-CN" altLang="en-US" dirty="0"/>
          </a:p>
        </p:txBody>
      </p:sp>
      <p:sp>
        <p:nvSpPr>
          <p:cNvPr id="3" name="内容占位符 2"/>
          <p:cNvSpPr>
            <a:spLocks noGrp="1"/>
          </p:cNvSpPr>
          <p:nvPr>
            <p:ph idx="1"/>
          </p:nvPr>
        </p:nvSpPr>
        <p:spPr/>
        <p:txBody>
          <a:bodyPr/>
          <a:lstStyle/>
          <a:p>
            <a:r>
              <a:rPr lang="zh-CN" altLang="en-US" dirty="0" smtClean="0"/>
              <a:t>锚定二〇三五年远景目标，综合考虑国内外发展趋势和我国发展条件，坚持目标导向和问题导向相结合，坚持守正和创新相统一。</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十四五规划发展的五大目标</a:t>
            </a:r>
            <a:endParaRPr lang="zh-CN" altLang="en-US" dirty="0"/>
          </a:p>
        </p:txBody>
      </p:sp>
      <p:sp>
        <p:nvSpPr>
          <p:cNvPr id="3" name="内容占位符 2"/>
          <p:cNvSpPr>
            <a:spLocks noGrp="1"/>
          </p:cNvSpPr>
          <p:nvPr>
            <p:ph idx="1"/>
          </p:nvPr>
        </p:nvSpPr>
        <p:spPr/>
        <p:txBody>
          <a:bodyPr>
            <a:normAutofit/>
          </a:bodyPr>
          <a:lstStyle/>
          <a:p>
            <a:r>
              <a:rPr lang="zh-CN" altLang="en-US" dirty="0" smtClean="0"/>
              <a:t> </a:t>
            </a:r>
            <a:r>
              <a:rPr lang="en-US" dirty="0" smtClean="0"/>
              <a:t>——</a:t>
            </a:r>
            <a:r>
              <a:rPr lang="zh-CN" altLang="en-US" dirty="0" smtClean="0"/>
              <a:t>经济发展取得新成效。发展是解决我国一切问题的基础和关键，发展必须坚持新发展理念，在质量效益明显提升的基础上实现经济持续健康发展，增长潜力充分发挥，国内市场更加强大，经济结构更加优化，创新能力显著提升，产业基础高级化、产业链现代化水平明显提高，农业基础更加稳固，城乡区域发展协调性明显增强，现代化经济体系建设取得重大进展。</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a:t>
            </a:r>
            <a:r>
              <a:rPr lang="en-US" dirty="0" smtClean="0"/>
              <a:t>——</a:t>
            </a:r>
            <a:r>
              <a:rPr lang="zh-CN" altLang="en-US" dirty="0" smtClean="0"/>
              <a:t>改革开放迈出新步伐。社会主义市场经济体制更加完善，高标准市场体系基本建成，市场主体更加充满活力，产权制度改革和要素市场化配置改革取得重大进展，公平竞争制度更加健全，更高水平开放型经济新体制基本形成。</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a:t>
            </a:r>
            <a:r>
              <a:rPr lang="en-US" dirty="0" smtClean="0"/>
              <a:t>——</a:t>
            </a:r>
            <a:r>
              <a:rPr lang="zh-CN" altLang="en-US" dirty="0" smtClean="0"/>
              <a:t>社会文明程度得到新提高。社会主义核心价值观深入人心，人民思想道德素质、科学文化素质和身心健康素质明显提高，公共文化服务体系和文化产业体系更加健全，人民精神文化生活日益丰富，中华文化影响力进一步提升，中华民族凝聚力进一步增强。</a:t>
            </a:r>
            <a:br>
              <a:rPr lang="en-US" dirty="0" smtClean="0"/>
            </a:b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a:t>
            </a:r>
            <a:r>
              <a:rPr lang="en-US" dirty="0" smtClean="0"/>
              <a:t>——</a:t>
            </a:r>
            <a:r>
              <a:rPr lang="zh-CN" altLang="en-US" dirty="0" smtClean="0"/>
              <a:t>生态文明建设实现新进步。国土空间开发保护格局得到优化，生产生活方式绿色转型成效显著，能源资源配置更加合理、利用效率大幅提高，主要污染物排放总量持续减少，生态环境持续改善，生态安全屏障更加牢固，城乡人居环境明显改善。</a:t>
            </a:r>
            <a:br>
              <a:rPr lang="en-US" dirty="0" smtClean="0"/>
            </a:b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 </a:t>
            </a:r>
            <a:r>
              <a:rPr lang="en-US" dirty="0" smtClean="0"/>
              <a:t>——</a:t>
            </a:r>
            <a:r>
              <a:rPr lang="zh-CN" altLang="en-US" dirty="0" smtClean="0"/>
              <a:t>民生福祉达到新水平。实现更加充分更高质量就业，居民收入增长和经济增长基本同步，分配结构明显改善，基本公共服务均等化水平明显提高，全民受教育程度不断提升，多层次社会保障体系更加健全，卫生健康体系更加完善，脱贫攻坚成果巩固拓展，乡村振兴战略全面推进。</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一、</a:t>
            </a:r>
            <a:r>
              <a:rPr lang="en-US" altLang="zh-CN" dirty="0" smtClean="0"/>
              <a:t>《</a:t>
            </a:r>
            <a:r>
              <a:rPr lang="zh-CN" altLang="en-US" dirty="0" smtClean="0"/>
              <a:t>中共中央关于制定国民经济和社会发展第十四个五年规划和二</a:t>
            </a:r>
            <a:r>
              <a:rPr lang="en-US" altLang="zh-CN" dirty="0" smtClean="0"/>
              <a:t>0</a:t>
            </a:r>
            <a:r>
              <a:rPr lang="zh-CN" altLang="en-US" dirty="0" smtClean="0"/>
              <a:t>三五年远景目标的建议</a:t>
            </a:r>
            <a:r>
              <a:rPr lang="en-US" altLang="zh-CN" dirty="0" smtClean="0"/>
              <a:t>》</a:t>
            </a:r>
            <a:r>
              <a:rPr lang="zh-CN" altLang="en-US" dirty="0" smtClean="0"/>
              <a:t>重点内容；</a:t>
            </a:r>
            <a:endParaRPr lang="en-US" altLang="zh-CN" dirty="0" smtClean="0"/>
          </a:p>
          <a:p>
            <a:r>
              <a:rPr lang="zh-CN" altLang="en-US" dirty="0" smtClean="0"/>
              <a:t>二、涪陵农业“十三五”的主要成就；</a:t>
            </a:r>
            <a:endParaRPr lang="en-US" altLang="zh-CN" dirty="0" smtClean="0"/>
          </a:p>
          <a:p>
            <a:r>
              <a:rPr lang="zh-CN" altLang="en-US" dirty="0" smtClean="0"/>
              <a:t>三、涪陵农业农村十四五发展主要思路。</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smtClean="0"/>
              <a:t> </a:t>
            </a:r>
            <a:r>
              <a:rPr lang="en-US" dirty="0" smtClean="0"/>
              <a:t>——</a:t>
            </a:r>
            <a:r>
              <a:rPr lang="zh-CN" altLang="en-US" dirty="0" smtClean="0"/>
              <a:t>国家治理效能得到新提升。社会主义民主法治更加健全，社会公平正义进一步彰显，国家行政体系更加完善，政府作用更好发挥，行政效率和公信力显著提升，社会治理特别是基层治理水平明显提高，防范化解重大风险体制机制不断健全，突发公共事件应急能力显著增强，自然灾害防御水平明显提升，发展安全保障更加有力，国防和军队现代化迈出重大步伐。</a:t>
            </a:r>
            <a:br>
              <a:rPr lang="en-US" dirty="0" smtClean="0"/>
            </a:b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dirty="0" smtClean="0"/>
              <a:t>形成强大国内市场，构建新发展格局</a:t>
            </a:r>
            <a:br>
              <a:rPr lang="en-US" sz="3600" dirty="0" smtClean="0"/>
            </a:br>
            <a:endParaRPr lang="zh-CN" altLang="en-US" sz="3600" dirty="0"/>
          </a:p>
        </p:txBody>
      </p:sp>
      <p:sp>
        <p:nvSpPr>
          <p:cNvPr id="3" name="内容占位符 2"/>
          <p:cNvSpPr>
            <a:spLocks noGrp="1"/>
          </p:cNvSpPr>
          <p:nvPr>
            <p:ph idx="1"/>
          </p:nvPr>
        </p:nvSpPr>
        <p:spPr/>
        <p:txBody>
          <a:bodyPr/>
          <a:lstStyle/>
          <a:p>
            <a:r>
              <a:rPr lang="zh-CN" altLang="en-US" dirty="0" smtClean="0"/>
              <a:t>坚持扩大内需这个战略基点，加快培育完整内需体系，把实施扩大内需战略同深化供给侧结构性改革有机结合起来，以创新驱动、高质量供给引领和创造新需求。</a:t>
            </a:r>
            <a:br>
              <a:rPr lang="en-US" dirty="0" smtClean="0"/>
            </a:b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smtClean="0"/>
              <a:t>1</a:t>
            </a:r>
            <a:r>
              <a:rPr lang="zh-CN" altLang="en-US" dirty="0" smtClean="0"/>
              <a:t>、畅通国内大循环。依托强大国内市场，贯通生产、分配、流通、消费各环节，打破行业垄断和地方保护，形成国民经济良性循环。优化供给结构，改善供给质量，提升供给体系对国内需求的适配性。推动金融、房地产同实体经济均衡发展，实现上下游、产供销有效衔接，促进农业、制造业、服务业、能源资源等产业门类关系协调。破除妨碍生产要素市场化配置和商品服务流通的体制机制障碍，降低全社会交易成本。完善扩大内需的政策支撑体系，形成需求牵引供给、供给创造需求的更高水平动态平衡。</a:t>
            </a:r>
            <a:br>
              <a:rPr lang="en-US" dirty="0" smtClean="0"/>
            </a:b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smtClean="0"/>
              <a:t>2</a:t>
            </a:r>
            <a:r>
              <a:rPr lang="zh-CN" altLang="en-US" dirty="0" smtClean="0"/>
              <a:t>、促进国内国际双循环。立足国内大循环，发挥比较优势，协同推进强大国内市场和贸易强国建设，以国内大循环吸引全球资源要素，充分利用国内国际两个市场两种资源，积极促进内需和外需、进口和出口、引进外资和对外投资协调发展，促进国际收支基本平衡。完善内外贸一体化调控体系，促进内外贸法律法规、监管体制、经营资质、质量标准、检验检疫、认证认可等相衔接，推进同线同标同质。优化国内国际市场布局、商品结构、贸易方式，提升出口质量，增加优质产品进口，实施贸易投资融合工程，构建现代物流体系。</a:t>
            </a:r>
            <a:br>
              <a:rPr lang="en-US" dirty="0" smtClean="0"/>
            </a:b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smtClean="0"/>
              <a:t>3</a:t>
            </a:r>
            <a:r>
              <a:rPr lang="zh-CN" altLang="en-US" dirty="0" smtClean="0"/>
              <a:t>、全面促进消费。增强消费对经济发展的基础性作用，顺应消费升级趋势，提升传统消费，培育新型消费，适当增加公共消费。以质量品牌为重点，促进消费向绿色、健康、安全发展，鼓励消费新模式新业态发展。推动汽车等消费品由购买管理向使用管理转变，促进住房消费健康发展。健全现代流通体系，发展无接触交易服务，降低企业流通成本，促进线上线下消费融合发展，开拓城乡消费市场。发展服务消费，放宽服务消费领域市场准入。完善节假日制度，落实带薪休假制度，扩大节假日消费。培育国际消费中心城市。改善消费环境，强化消费者权益保护。</a:t>
            </a:r>
            <a:br>
              <a:rPr lang="en-US" dirty="0" smtClean="0"/>
            </a:b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altLang="zh-CN" dirty="0" smtClean="0"/>
              <a:t>4</a:t>
            </a:r>
            <a:r>
              <a:rPr lang="zh-CN" altLang="en-US" dirty="0" smtClean="0"/>
              <a:t>、拓展投资空间。优化投资结构，保持投资合理增长，发挥投资对优化供给结构的关键作用。加快补齐基础设施、市政工程、农业农村、公共安全、生态环保、公共卫生、物资储备、防灾减灾、民生保障等领域短板，推动企业设备更新和技术改造，扩大战略性新兴产业投资。推进新型基础设施、新型城镇化、交通水利等重大工程建设，支持有利于城乡区域协调发展的重大项目建设。实施川藏铁路、西部陆海新通道、国家水网、雅鲁藏布江下游水电开发、星际探测、北斗产业化等重大工程，推进重大科研设施、重大生态系统保护修复、公共卫生应急保障、重大引调水、防洪减灾、送电输气、沿边沿江沿海交通等一批强基础、增功能、利长远的重大项目建设。发挥政府投资撬动作用，激发民间投资活力，形成市场主导的投资内生增长机制。</a:t>
            </a:r>
            <a:br>
              <a:rPr lang="en-US" dirty="0" smtClean="0"/>
            </a:b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000" dirty="0" smtClean="0"/>
              <a:t>优先发展农业农村，全面推进乡村振兴</a:t>
            </a:r>
            <a:br>
              <a:rPr lang="en-US" dirty="0" smtClean="0"/>
            </a:br>
            <a:endParaRPr lang="zh-CN" altLang="en-US" dirty="0"/>
          </a:p>
        </p:txBody>
      </p:sp>
      <p:sp>
        <p:nvSpPr>
          <p:cNvPr id="3" name="内容占位符 2"/>
          <p:cNvSpPr>
            <a:spLocks noGrp="1"/>
          </p:cNvSpPr>
          <p:nvPr>
            <p:ph idx="1"/>
          </p:nvPr>
        </p:nvSpPr>
        <p:spPr/>
        <p:txBody>
          <a:bodyPr/>
          <a:lstStyle/>
          <a:p>
            <a:r>
              <a:rPr lang="zh-CN" altLang="en-US" dirty="0" smtClean="0"/>
              <a:t> 坚持把解决好</a:t>
            </a:r>
            <a:r>
              <a:rPr lang="en-US" dirty="0" smtClean="0"/>
              <a:t>“</a:t>
            </a:r>
            <a:r>
              <a:rPr lang="zh-CN" altLang="en-US" dirty="0" smtClean="0"/>
              <a:t>三农</a:t>
            </a:r>
            <a:r>
              <a:rPr lang="en-US" dirty="0" smtClean="0"/>
              <a:t>”</a:t>
            </a:r>
            <a:r>
              <a:rPr lang="zh-CN" altLang="en-US" dirty="0" smtClean="0"/>
              <a:t>问题作为全党工作重中之重，走中国特色社会主义乡村振兴道路，全面实施乡村振兴战略，强化以工补农、以城带乡，推动形成工农互促、城乡互补、协调发展、共同繁荣的新型工农城乡关系，加快农业农村现代化。</a:t>
            </a:r>
            <a:br>
              <a:rPr lang="en-US" dirty="0" smtClean="0"/>
            </a:b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altLang="zh-CN" dirty="0" smtClean="0"/>
              <a:t>1</a:t>
            </a:r>
            <a:r>
              <a:rPr lang="zh-CN" altLang="en-US" dirty="0" smtClean="0"/>
              <a:t>、提高农业质量效益和竞争力。适应确保国计民生要求，以保障国家粮食安全为底线，健全农业支持保护制度。坚持最严格的耕地保护制度，深入实施藏粮于地、藏粮于技战略，加大农业水利设施建设力度，实施高标准农田建设工程，强化农业科技和装备支撑，提高农业良种化水平，健全动物防疫和农作物病虫害防治体系，建设智慧农业。强化绿色导向、标准引领和质量安全监管，建设农业现代化示范区。推动农业供给侧结构性改革，优化农业生产结构和区域布局，加强粮食生产功能区、重要农产品生产保护区和特色农产品优势区建设，推进优质粮食工程。完善粮食主产区利益补偿机制。保障粮、棉、油、糖、肉等重要农产品供给安全，提升收储调控能力。开展粮食节约行动。发展县域经济，推动农村一二三产业融合发展，丰富乡村经济业态，拓展农民增收空间。</a:t>
            </a:r>
            <a:br>
              <a:rPr lang="en-US" dirty="0" smtClean="0"/>
            </a:b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smtClean="0"/>
              <a:t>2</a:t>
            </a:r>
            <a:r>
              <a:rPr lang="zh-CN" altLang="en-US" dirty="0" smtClean="0"/>
              <a:t>、实施乡村建设行动。把乡村建设摆在社会主义现代化建设的重要位置。强化县城综合服务能力，把乡镇建成服务农民的区域中心。统筹县域城镇和村庄规划建设，保护传统村落和乡村风貌。完善乡村水、电、路、气、通信、广播电视、物流等基础设施，提升农房建设质量。因地制宜推进农村改厕、生活垃圾处理和污水治理，实施河湖水系综合整治，改善农村人居环境。提高农民科技文化素质，推动乡村人才振兴。</a:t>
            </a:r>
            <a:br>
              <a:rPr lang="en-US" dirty="0" smtClean="0"/>
            </a:b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smtClean="0"/>
              <a:t>3</a:t>
            </a:r>
            <a:r>
              <a:rPr lang="zh-CN" altLang="en-US" dirty="0" smtClean="0"/>
              <a:t>、深化农村改革。健全城乡融合发展机制，推动城乡要素平等交换、双向流动，增强农业农村发展活力。落实第二轮土地承包到期后再延长三十年政策，加快培育农民合作社、家庭农场等新型农业经营主体，健全农业专业化社会化服务体系，发展多种形式适度规模经营，实现小农户和现代农业有机衔接。健全城乡统一的建设用地市场，积极探索实施农村集体经营性建设用地入市制度。建立土地征收公共利益用地认定机制，缩小土地征收范围。探索宅基地所有权、资格权、使用权分置实现形式。保障进城落户农民土地承包权、宅基地使用权、集体收益分配权，鼓励依法自愿有偿转让。深化农村集体产权制度改革，发展新型农村集体经济。健全农村金融服务体系，发展农业保险。</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一、</a:t>
            </a:r>
            <a:r>
              <a:rPr lang="en-US" altLang="zh-CN" dirty="0" smtClean="0"/>
              <a:t>《</a:t>
            </a:r>
            <a:r>
              <a:rPr lang="zh-CN" altLang="en-US" dirty="0" smtClean="0"/>
              <a:t>中共中央关于制定国民经济和社会发展第十四个五年规划和二</a:t>
            </a:r>
            <a:r>
              <a:rPr lang="en-US" altLang="zh-CN" dirty="0" smtClean="0"/>
              <a:t>0</a:t>
            </a:r>
            <a:r>
              <a:rPr lang="zh-CN" altLang="en-US" dirty="0" smtClean="0"/>
              <a:t>三五年远景目标的建议</a:t>
            </a:r>
            <a:r>
              <a:rPr lang="en-US" altLang="zh-CN" dirty="0" smtClean="0"/>
              <a:t>》</a:t>
            </a:r>
            <a:r>
              <a:rPr lang="zh-CN" altLang="en-US" dirty="0" smtClean="0"/>
              <a:t>重点内容；</a:t>
            </a:r>
            <a:endParaRPr lang="en-US" altLang="zh-CN" dirty="0" smtClean="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smtClean="0"/>
              <a:t>4</a:t>
            </a:r>
            <a:r>
              <a:rPr lang="zh-CN" altLang="en-US" dirty="0" smtClean="0"/>
              <a:t>、实现巩固拓展脱贫攻坚成果同乡村振兴有效衔接。建立农村低收入人口和欠发达地区帮扶机制，保持财政投入力度总体稳定，接续推进脱贫地区发展。健全防止返贫监测和帮扶机制，做好易地扶贫搬迁后续帮扶工作，加强扶贫项目资金资产管理和监督，推动特色产业可持续发展。健全农村社会保障和救助制度。在西部地区脱贫县中集中支持一批乡村振兴重点帮扶县，增强其巩固脱贫成果及内生发展能力。坚持和完善东西部协作和对口支援、社会力量参与帮扶等机制。</a:t>
            </a:r>
            <a:br>
              <a:rPr lang="en-US" dirty="0" smtClean="0"/>
            </a:b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000" dirty="0" smtClean="0"/>
              <a:t>推动绿色发展，促进人与自然和谐共生</a:t>
            </a:r>
            <a:br>
              <a:rPr lang="en-US" dirty="0" smtClean="0"/>
            </a:br>
            <a:endParaRPr lang="zh-CN" altLang="en-US" dirty="0"/>
          </a:p>
        </p:txBody>
      </p:sp>
      <p:sp>
        <p:nvSpPr>
          <p:cNvPr id="3" name="内容占位符 2"/>
          <p:cNvSpPr>
            <a:spLocks noGrp="1"/>
          </p:cNvSpPr>
          <p:nvPr>
            <p:ph idx="1"/>
          </p:nvPr>
        </p:nvSpPr>
        <p:spPr/>
        <p:txBody>
          <a:bodyPr/>
          <a:lstStyle/>
          <a:p>
            <a:r>
              <a:rPr lang="zh-CN" altLang="en-US" dirty="0" smtClean="0"/>
              <a:t>坚持绿水青山就是金山银山理念，坚持尊重自然、顺应自然、保护自然，坚持节约优先、保护优先、自然恢复为主，守住自然生态安全边界。深入实施可持续发展战略，完善生态文明领域统筹协调机制，构建生态文明体系，促进经济社会发展全面绿色转型，建设人与自然和谐共生的现代化。</a:t>
            </a:r>
            <a:br>
              <a:rPr lang="en-US" dirty="0" smtClean="0"/>
            </a:b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加快推动绿色低碳发展。强化国土空间规划和用途管控，落实生态保护、基本农田、城镇开发等空间管控边界，减少人类活动对自然空间的占用。强化绿色发展的法律和政策保障，发展绿色金融，支持绿色技术创新，推进清洁生产，发展环保产业，推进重点行业和重要领域绿色化改造。推动能源清洁低碳安全高效利用。发展绿色建筑。开展绿色生活创建活动。降低碳排放强度，支持有条件的地方率先达到碳排放峰值，制定二〇三〇年前碳排放达峰行动方案。</a:t>
            </a:r>
            <a:br>
              <a:rPr lang="en-US" dirty="0" smtClean="0"/>
            </a:b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smtClean="0"/>
              <a:t>2</a:t>
            </a:r>
            <a:r>
              <a:rPr lang="zh-CN" altLang="en-US" dirty="0" smtClean="0"/>
              <a:t>、持续改善环境质量。增强全社会生态环保意识，深入打好污染防治攻坚战。继续开展污染防治行动，建立地上地下、陆海统筹的生态环境治理制度。强化多污染物协同控制和区域协同治理，加强细颗粒物和臭氧协同控制，基本消除重污染天气。治理城乡生活环境，推进城镇污水管网全覆盖，基本消除城市黑臭水体。推进化肥农药减量化和土壤污染治理，加强白色污染治理。加强危险废物医疗废物收集处理。完成重点地区危险化学品生产企业搬迁改造。重视新污染物治理。全面实行排污许可制，推进排污权、用能权、用水权、碳排放权市场化交易。完善环境保护、节能减排约束性指标管理。完善中央生态环境保护督察制度。积极参与和引领应对气候变化等生态环保国际合作。</a:t>
            </a:r>
            <a:br>
              <a:rPr lang="en-US" dirty="0" smtClean="0"/>
            </a:b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smtClean="0"/>
              <a:t>3</a:t>
            </a:r>
            <a:r>
              <a:rPr lang="zh-CN" altLang="en-US" dirty="0" smtClean="0"/>
              <a:t>、提升生态系统质量和稳定性。坚持山水林田湖草系统治理，构建以国家公园为主体的自然保护地体系。实施生物多样性保护重大工程。加强外来物种管控。强化河湖长制，加强大江大河和重要湖泊湿地生态保护治理，实施好长江十年禁渔。科学推进荒漠化、石漠化、水土流失综合治理，开展大规模国土绿化行动，推行林长制。推行草原森林河流湖泊休养生息，加强黑土地保护，健全耕地休耕轮作制度。加强全球气候变暖对我国承受力脆弱地区影响的观测，完善自然保护地、生态保护红线监管制度，开展生态系统保护成效监测评估。</a:t>
            </a:r>
            <a:br>
              <a:rPr lang="en-US" dirty="0" smtClean="0"/>
            </a:b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altLang="zh-CN" dirty="0" smtClean="0"/>
              <a:t>4</a:t>
            </a:r>
            <a:r>
              <a:rPr lang="zh-CN" altLang="en-US" dirty="0" smtClean="0"/>
              <a:t>、全面提高资源利用效率。健全自然资源资产产权制度和法律法规，加强自然资源调查评价监测和确权登记，建立生态产品价值实现机制，完善市场化、多元化生态补偿，推进资源总量管理、科学配置、全面节约、循环利用。实施国家节水行动，建立水资源刚性约束制度。提高海洋资源、矿产资源开发保护水平。完善资源价格形成机制。推行垃圾分类和减量化、资源化。加快构建废旧物资循环利用体系。</a:t>
            </a:r>
            <a:br>
              <a:rPr lang="en-US" dirty="0" smtClean="0"/>
            </a:b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sz="3600" dirty="0"/>
          </a:p>
        </p:txBody>
      </p:sp>
      <p:sp>
        <p:nvSpPr>
          <p:cNvPr id="3" name="内容占位符 2"/>
          <p:cNvSpPr>
            <a:spLocks noGrp="1"/>
          </p:cNvSpPr>
          <p:nvPr>
            <p:ph idx="1"/>
          </p:nvPr>
        </p:nvSpPr>
        <p:spPr/>
        <p:txBody>
          <a:bodyPr/>
          <a:lstStyle/>
          <a:p>
            <a:r>
              <a:rPr lang="zh-CN" altLang="en-US" dirty="0" smtClean="0"/>
              <a:t>二、涪陵农业“十三五”取得的成就</a:t>
            </a:r>
            <a:endParaRPr lang="zh-CN" altLang="en-US" dirty="0" smtClean="0"/>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“十三五”期间，尤其是</a:t>
            </a:r>
            <a:r>
              <a:rPr lang="en-US" dirty="0" smtClean="0"/>
              <a:t>2018</a:t>
            </a:r>
            <a:r>
              <a:rPr lang="zh-CN" altLang="en-US" dirty="0" smtClean="0"/>
              <a:t>年以来，我区围绕加快推进农业农村现代化发展，以实施乡村振兴战略为统揽，坚决打好精准脱贫攻坚战，积极抢抓发展机遇，主动应对各种困难挑战，努力推动农业农村高质量发展，全区农业农村经济总体保持稳中有进、稳中向好发展。</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涪陵农业“十三五”发展成果</a:t>
            </a:r>
            <a:endParaRPr lang="zh-CN" altLang="en-US" sz="3600" dirty="0"/>
          </a:p>
        </p:txBody>
      </p:sp>
      <p:sp>
        <p:nvSpPr>
          <p:cNvPr id="3" name="内容占位符 2"/>
          <p:cNvSpPr>
            <a:spLocks noGrp="1"/>
          </p:cNvSpPr>
          <p:nvPr>
            <p:ph idx="1"/>
          </p:nvPr>
        </p:nvSpPr>
        <p:spPr/>
        <p:txBody>
          <a:bodyPr>
            <a:normAutofit fontScale="77500" lnSpcReduction="20000"/>
          </a:bodyPr>
          <a:lstStyle/>
          <a:p>
            <a:r>
              <a:rPr lang="en-US" altLang="zh-CN" dirty="0" smtClean="0"/>
              <a:t>1</a:t>
            </a:r>
            <a:r>
              <a:rPr lang="zh-CN" altLang="en-US" dirty="0" smtClean="0"/>
              <a:t>、特色高效农业加快发展。全区在稳定粮食生产的基础上，大力推进农业供给侧结构性改革，不断培育壮大以榨菜、中药材为主导的“</a:t>
            </a:r>
            <a:r>
              <a:rPr lang="en-US" dirty="0" smtClean="0"/>
              <a:t>2+X</a:t>
            </a:r>
            <a:r>
              <a:rPr lang="zh-CN" altLang="en-US" dirty="0" smtClean="0"/>
              <a:t>”现代山地特色高效农业。粮食产量常年保持在</a:t>
            </a:r>
            <a:r>
              <a:rPr lang="en-US" dirty="0" smtClean="0"/>
              <a:t>43</a:t>
            </a:r>
            <a:r>
              <a:rPr lang="zh-CN" altLang="en-US" dirty="0" smtClean="0"/>
              <a:t>万吨以上。青菜头种植</a:t>
            </a:r>
            <a:r>
              <a:rPr lang="en-US" dirty="0" smtClean="0"/>
              <a:t>72.7</a:t>
            </a:r>
            <a:r>
              <a:rPr lang="zh-CN" altLang="en-US" dirty="0" smtClean="0"/>
              <a:t>万亩，预计实现榨菜产业总产值</a:t>
            </a:r>
            <a:r>
              <a:rPr lang="en-US" dirty="0" smtClean="0"/>
              <a:t>120</a:t>
            </a:r>
            <a:r>
              <a:rPr lang="zh-CN" altLang="en-US" dirty="0" smtClean="0"/>
              <a:t>亿元，产业规模列县域单元全国第一，成功创建涪陵青菜头中国特色农产品优势区；中药材种植面积预计达到</a:t>
            </a:r>
            <a:r>
              <a:rPr lang="en-US" dirty="0" smtClean="0"/>
              <a:t>8</a:t>
            </a:r>
            <a:r>
              <a:rPr lang="zh-CN" altLang="en-US" dirty="0" smtClean="0"/>
              <a:t>万亩，其中金荞麦、前胡、紫苏、厚朴等四个单品规模全市第一；蔬菜产量</a:t>
            </a:r>
            <a:r>
              <a:rPr lang="en-US" dirty="0" smtClean="0"/>
              <a:t>233</a:t>
            </a:r>
            <a:r>
              <a:rPr lang="zh-CN" altLang="en-US" dirty="0" smtClean="0"/>
              <a:t>万吨以上（含青菜头），产量全市第一；预计出栏生猪</a:t>
            </a:r>
            <a:r>
              <a:rPr lang="en-US" dirty="0" smtClean="0"/>
              <a:t>60</a:t>
            </a:r>
            <a:r>
              <a:rPr lang="zh-CN" altLang="en-US" dirty="0" smtClean="0"/>
              <a:t>万头、肉牛</a:t>
            </a:r>
            <a:r>
              <a:rPr lang="en-US" dirty="0" smtClean="0"/>
              <a:t>1.5</a:t>
            </a:r>
            <a:r>
              <a:rPr lang="zh-CN" altLang="en-US" dirty="0" smtClean="0"/>
              <a:t>万头、山羊</a:t>
            </a:r>
            <a:r>
              <a:rPr lang="en-US" dirty="0" smtClean="0"/>
              <a:t>10</a:t>
            </a:r>
            <a:r>
              <a:rPr lang="zh-CN" altLang="en-US" dirty="0" smtClean="0"/>
              <a:t>万只、家禽</a:t>
            </a:r>
            <a:r>
              <a:rPr lang="en-US" dirty="0" smtClean="0"/>
              <a:t>900</a:t>
            </a:r>
            <a:r>
              <a:rPr lang="zh-CN" altLang="en-US" dirty="0" smtClean="0"/>
              <a:t>万只，肉类总产量</a:t>
            </a:r>
            <a:r>
              <a:rPr lang="en-US" dirty="0" smtClean="0"/>
              <a:t>7</a:t>
            </a:r>
            <a:r>
              <a:rPr lang="zh-CN" altLang="en-US" dirty="0" smtClean="0"/>
              <a:t>万吨；预计果品、蚕茧、水产品、烤烟产量分别达到</a:t>
            </a:r>
            <a:r>
              <a:rPr lang="en-US" dirty="0" smtClean="0"/>
              <a:t>22.17</a:t>
            </a:r>
            <a:r>
              <a:rPr lang="zh-CN" altLang="en-US" dirty="0" smtClean="0"/>
              <a:t>万吨、</a:t>
            </a:r>
            <a:r>
              <a:rPr lang="en-US" dirty="0" smtClean="0"/>
              <a:t>5.2</a:t>
            </a:r>
            <a:r>
              <a:rPr lang="zh-CN" altLang="en-US" dirty="0" smtClean="0"/>
              <a:t>万担、</a:t>
            </a:r>
            <a:r>
              <a:rPr lang="en-US" dirty="0" smtClean="0"/>
              <a:t>1.9</a:t>
            </a:r>
            <a:r>
              <a:rPr lang="zh-CN" altLang="en-US" dirty="0" smtClean="0"/>
              <a:t>万吨、</a:t>
            </a:r>
            <a:r>
              <a:rPr lang="en-US" dirty="0" smtClean="0"/>
              <a:t>0.85</a:t>
            </a:r>
            <a:r>
              <a:rPr lang="zh-CN" altLang="en-US" dirty="0" smtClean="0"/>
              <a:t>万担；笋竹、花卉苗木、茶叶基地面积分别达到</a:t>
            </a:r>
            <a:r>
              <a:rPr lang="en-US" dirty="0" smtClean="0"/>
              <a:t>4.3</a:t>
            </a:r>
            <a:r>
              <a:rPr lang="zh-CN" altLang="en-US" dirty="0" smtClean="0"/>
              <a:t>万亩、</a:t>
            </a:r>
            <a:r>
              <a:rPr lang="en-US" dirty="0" smtClean="0"/>
              <a:t>1.8</a:t>
            </a:r>
            <a:r>
              <a:rPr lang="zh-CN" altLang="en-US" dirty="0" smtClean="0"/>
              <a:t>万亩、</a:t>
            </a:r>
            <a:r>
              <a:rPr lang="en-US" dirty="0" smtClean="0"/>
              <a:t>0.8</a:t>
            </a:r>
            <a:r>
              <a:rPr lang="zh-CN" altLang="en-US" dirty="0" smtClean="0"/>
              <a:t>万亩。</a:t>
            </a:r>
            <a:endParaRPr lang="zh-CN" altLang="en-US" dirty="0" smtClean="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55000" lnSpcReduction="20000"/>
          </a:bodyPr>
          <a:lstStyle/>
          <a:p>
            <a:r>
              <a:rPr lang="en-US" altLang="zh-CN" dirty="0" smtClean="0"/>
              <a:t>2</a:t>
            </a:r>
            <a:r>
              <a:rPr lang="zh-CN" altLang="en-US" dirty="0" smtClean="0"/>
              <a:t>、农业高质量发展步伐加快。大力实施质量兴农、绿色兴农、品牌强农工程，不断推进农业“接二连三”，延长产业链、提升价值链、完善供应链，加快构建现代农业产业体系、生产体系和经营体系。累计新增农业产业化重点龙头企业</a:t>
            </a:r>
            <a:r>
              <a:rPr lang="en-US" dirty="0" smtClean="0"/>
              <a:t>18</a:t>
            </a:r>
            <a:r>
              <a:rPr lang="zh-CN" altLang="en-US" dirty="0" smtClean="0"/>
              <a:t>户，总数达</a:t>
            </a:r>
            <a:r>
              <a:rPr lang="en-US" dirty="0" smtClean="0"/>
              <a:t>62</a:t>
            </a:r>
            <a:r>
              <a:rPr lang="zh-CN" altLang="en-US" dirty="0" smtClean="0"/>
              <a:t>户（其中市级</a:t>
            </a:r>
            <a:r>
              <a:rPr lang="en-US" dirty="0" smtClean="0"/>
              <a:t>32</a:t>
            </a:r>
            <a:r>
              <a:rPr lang="zh-CN" altLang="en-US" dirty="0" smtClean="0"/>
              <a:t>户、国家级</a:t>
            </a:r>
            <a:r>
              <a:rPr lang="en-US" dirty="0" smtClean="0"/>
              <a:t>5</a:t>
            </a:r>
            <a:r>
              <a:rPr lang="zh-CN" altLang="en-US" dirty="0" smtClean="0"/>
              <a:t>户），其中年销售收入</a:t>
            </a:r>
            <a:r>
              <a:rPr lang="en-US" dirty="0" smtClean="0"/>
              <a:t>5</a:t>
            </a:r>
            <a:r>
              <a:rPr lang="zh-CN" altLang="en-US" dirty="0" smtClean="0"/>
              <a:t>亿元以上企业</a:t>
            </a:r>
            <a:r>
              <a:rPr lang="en-US" dirty="0" smtClean="0"/>
              <a:t>2</a:t>
            </a:r>
            <a:r>
              <a:rPr lang="zh-CN" altLang="en-US" dirty="0" smtClean="0"/>
              <a:t>户、</a:t>
            </a:r>
            <a:r>
              <a:rPr lang="en-US" dirty="0" smtClean="0"/>
              <a:t>1</a:t>
            </a:r>
            <a:r>
              <a:rPr lang="en-US" altLang="zh-CN" dirty="0" smtClean="0"/>
              <a:t>—</a:t>
            </a:r>
            <a:r>
              <a:rPr lang="en-US" dirty="0" smtClean="0"/>
              <a:t>5</a:t>
            </a:r>
            <a:r>
              <a:rPr lang="zh-CN" altLang="en-US" dirty="0" smtClean="0"/>
              <a:t>亿元企业</a:t>
            </a:r>
            <a:r>
              <a:rPr lang="en-US" dirty="0" smtClean="0"/>
              <a:t>3</a:t>
            </a:r>
            <a:r>
              <a:rPr lang="zh-CN" altLang="en-US" dirty="0" smtClean="0"/>
              <a:t>户，从业人员达</a:t>
            </a:r>
            <a:r>
              <a:rPr lang="en-US" dirty="0" smtClean="0"/>
              <a:t>2.6</a:t>
            </a:r>
            <a:r>
              <a:rPr lang="zh-CN" altLang="en-US" dirty="0" smtClean="0"/>
              <a:t>万余人，预计</a:t>
            </a:r>
            <a:r>
              <a:rPr lang="en-US" dirty="0" smtClean="0"/>
              <a:t>2020</a:t>
            </a:r>
            <a:r>
              <a:rPr lang="zh-CN" altLang="en-US" dirty="0" smtClean="0"/>
              <a:t>年农产品加工产值突破</a:t>
            </a:r>
            <a:r>
              <a:rPr lang="en-US" dirty="0" smtClean="0"/>
              <a:t>400</a:t>
            </a:r>
            <a:r>
              <a:rPr lang="zh-CN" altLang="en-US" dirty="0" smtClean="0"/>
              <a:t>亿元；农民合作社、家庭农场分别达到</a:t>
            </a:r>
            <a:r>
              <a:rPr lang="en-US" dirty="0" smtClean="0"/>
              <a:t>1282</a:t>
            </a:r>
            <a:r>
              <a:rPr lang="zh-CN" altLang="en-US" dirty="0" smtClean="0"/>
              <a:t>个、</a:t>
            </a:r>
            <a:r>
              <a:rPr lang="en-US" dirty="0" smtClean="0"/>
              <a:t>957</a:t>
            </a:r>
            <a:r>
              <a:rPr lang="zh-CN" altLang="en-US" dirty="0" smtClean="0"/>
              <a:t>个，睦和龙哥果品专业合作社、洪家大院家庭农场入选全国农民合作社和家庭农场典型案例。培育全国乡村旅游重点村</a:t>
            </a:r>
            <a:r>
              <a:rPr lang="en-US" dirty="0" smtClean="0"/>
              <a:t>1</a:t>
            </a:r>
            <a:r>
              <a:rPr lang="zh-CN" altLang="en-US" dirty="0" smtClean="0"/>
              <a:t>个，创建全国休闲农业和乡村旅游示范点</a:t>
            </a:r>
            <a:r>
              <a:rPr lang="en-US" dirty="0" smtClean="0"/>
              <a:t>2</a:t>
            </a:r>
            <a:r>
              <a:rPr lang="zh-CN" altLang="en-US" dirty="0" smtClean="0"/>
              <a:t>个，每年举办农业特色节庆活动</a:t>
            </a:r>
            <a:r>
              <a:rPr lang="en-US" dirty="0" smtClean="0"/>
              <a:t>10</a:t>
            </a:r>
            <a:r>
              <a:rPr lang="zh-CN" altLang="en-US" dirty="0" smtClean="0"/>
              <a:t>余个，接待乡村游客超过</a:t>
            </a:r>
            <a:r>
              <a:rPr lang="en-US" dirty="0" smtClean="0"/>
              <a:t>1000</a:t>
            </a:r>
            <a:r>
              <a:rPr lang="zh-CN" altLang="en-US" dirty="0" smtClean="0"/>
              <a:t>万人次，成功创建全国休闲农业与乡村旅游示范区。建成“探百村”“尚尚吧”“乡村发展网”“村村旺”等一批农产品电商平台</a:t>
            </a:r>
            <a:r>
              <a:rPr lang="en-US" dirty="0" smtClean="0"/>
              <a:t>26</a:t>
            </a:r>
            <a:r>
              <a:rPr lang="zh-CN" altLang="en-US" dirty="0" smtClean="0"/>
              <a:t>个，“农信通”进村入户率达</a:t>
            </a:r>
            <a:r>
              <a:rPr lang="en-US" dirty="0" smtClean="0"/>
              <a:t>80.32%</a:t>
            </a:r>
            <a:r>
              <a:rPr lang="zh-CN" altLang="en-US" dirty="0" smtClean="0"/>
              <a:t>，涉农网商超过</a:t>
            </a:r>
            <a:r>
              <a:rPr lang="en-US" dirty="0" smtClean="0"/>
              <a:t>1500</a:t>
            </a:r>
            <a:r>
              <a:rPr lang="zh-CN" altLang="en-US" dirty="0" smtClean="0"/>
              <a:t>户，建成</a:t>
            </a:r>
            <a:r>
              <a:rPr lang="en-US" dirty="0" smtClean="0"/>
              <a:t>5</a:t>
            </a:r>
            <a:r>
              <a:rPr lang="zh-CN" altLang="en-US" dirty="0" smtClean="0"/>
              <a:t>个农产品产地集配中心。累计争创涉农产品中国驰名商标</a:t>
            </a:r>
            <a:r>
              <a:rPr lang="en-US" dirty="0" smtClean="0"/>
              <a:t>7</a:t>
            </a:r>
            <a:r>
              <a:rPr lang="zh-CN" altLang="en-US" dirty="0" smtClean="0"/>
              <a:t>件、国家地理标志证明商标</a:t>
            </a:r>
            <a:r>
              <a:rPr lang="en-US" dirty="0" smtClean="0"/>
              <a:t>12</a:t>
            </a:r>
            <a:r>
              <a:rPr lang="zh-CN" altLang="en-US" dirty="0" smtClean="0"/>
              <a:t>件，获评全国名特优新农产品</a:t>
            </a:r>
            <a:r>
              <a:rPr lang="en-US" dirty="0" smtClean="0"/>
              <a:t>2</a:t>
            </a:r>
            <a:r>
              <a:rPr lang="zh-CN" altLang="en-US" dirty="0" smtClean="0"/>
              <a:t>个，获评重庆名牌农产品总数达</a:t>
            </a:r>
            <a:r>
              <a:rPr lang="en-US" dirty="0" smtClean="0"/>
              <a:t>19</a:t>
            </a:r>
            <a:r>
              <a:rPr lang="zh-CN" altLang="en-US" dirty="0" smtClean="0"/>
              <a:t>个，获“巴味渝珍”授权</a:t>
            </a:r>
            <a:r>
              <a:rPr lang="en-US" dirty="0" smtClean="0"/>
              <a:t>8</a:t>
            </a:r>
            <a:r>
              <a:rPr lang="zh-CN" altLang="en-US" dirty="0" smtClean="0"/>
              <a:t>个，“涪陵青菜头”获国家农产品地理标志认证，成功创建“全国绿色食品（青菜头）原料标准化生产基地”，“涪陵榨菜”区域公用品牌价值达到</a:t>
            </a:r>
            <a:r>
              <a:rPr lang="en-US" dirty="0" smtClean="0"/>
              <a:t>147.32</a:t>
            </a:r>
            <a:r>
              <a:rPr lang="zh-CN" altLang="en-US" dirty="0" smtClean="0"/>
              <a:t>亿元。新创建国家现代农业产业园、国家农业科技园两个国家级农业园区。</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9F6E4860E33FA92A403C8831C7C473164ED063D_w3476_h2607.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altLang="zh-CN" dirty="0" smtClean="0"/>
              <a:t>3</a:t>
            </a:r>
            <a:r>
              <a:rPr lang="zh-CN" altLang="en-US" dirty="0" smtClean="0"/>
              <a:t>、农业综合生产能力不断提升。大力加强治水修路和农田建设，推动农业科技水平提升，不断提高农业生产力水平。累计完成山坪塘整治</a:t>
            </a:r>
            <a:r>
              <a:rPr lang="en-US" dirty="0" smtClean="0"/>
              <a:t>3071</a:t>
            </a:r>
            <a:r>
              <a:rPr lang="zh-CN" altLang="en-US" dirty="0" smtClean="0"/>
              <a:t>口、清淤</a:t>
            </a:r>
            <a:r>
              <a:rPr lang="en-US" dirty="0" smtClean="0"/>
              <a:t>6122</a:t>
            </a:r>
            <a:r>
              <a:rPr lang="zh-CN" altLang="en-US" dirty="0" smtClean="0"/>
              <a:t>口，新改建小堰闸</a:t>
            </a:r>
            <a:r>
              <a:rPr lang="en-US" dirty="0" smtClean="0"/>
              <a:t>101</a:t>
            </a:r>
            <a:r>
              <a:rPr lang="zh-CN" altLang="en-US" dirty="0" smtClean="0"/>
              <a:t>个、小泵站</a:t>
            </a:r>
            <a:r>
              <a:rPr lang="en-US" dirty="0" smtClean="0"/>
              <a:t>37</a:t>
            </a:r>
            <a:r>
              <a:rPr lang="zh-CN" altLang="en-US" dirty="0" smtClean="0"/>
              <a:t>座，改造</a:t>
            </a:r>
            <a:r>
              <a:rPr lang="en-US" dirty="0" smtClean="0"/>
              <a:t>25</a:t>
            </a:r>
            <a:r>
              <a:rPr lang="zh-CN" altLang="en-US" dirty="0" smtClean="0"/>
              <a:t>座，建成红星水库、杨家湾水库工程，加快双江水库工程建设，完成小（二）型水库除险加固工程</a:t>
            </a:r>
            <a:r>
              <a:rPr lang="en-US" dirty="0" smtClean="0"/>
              <a:t>48</a:t>
            </a:r>
            <a:r>
              <a:rPr lang="zh-CN" altLang="en-US" dirty="0" smtClean="0"/>
              <a:t>处，新治理水土流失面积</a:t>
            </a:r>
            <a:r>
              <a:rPr lang="en-US" dirty="0" smtClean="0"/>
              <a:t>137.4</a:t>
            </a:r>
            <a:r>
              <a:rPr lang="zh-CN" altLang="en-US" dirty="0" smtClean="0"/>
              <a:t>平方公里。累计完成高标准农田建设</a:t>
            </a:r>
            <a:r>
              <a:rPr lang="en-US" dirty="0" smtClean="0"/>
              <a:t>23.64</a:t>
            </a:r>
            <a:r>
              <a:rPr lang="zh-CN" altLang="en-US" dirty="0" smtClean="0"/>
              <a:t>万亩、土地宜机化改造</a:t>
            </a:r>
            <a:r>
              <a:rPr lang="en-US" dirty="0" smtClean="0"/>
              <a:t>7295</a:t>
            </a:r>
            <a:r>
              <a:rPr lang="zh-CN" altLang="en-US" dirty="0" smtClean="0"/>
              <a:t>亩、高效节水灌溉</a:t>
            </a:r>
            <a:r>
              <a:rPr lang="en-US" dirty="0" smtClean="0"/>
              <a:t>2.5</a:t>
            </a:r>
            <a:r>
              <a:rPr lang="zh-CN" altLang="en-US" dirty="0" smtClean="0"/>
              <a:t>万亩，新建人行便道</a:t>
            </a:r>
            <a:r>
              <a:rPr lang="en-US" dirty="0" smtClean="0"/>
              <a:t>1502</a:t>
            </a:r>
            <a:r>
              <a:rPr lang="zh-CN" altLang="en-US" dirty="0" smtClean="0"/>
              <a:t>公里。大力实施农业科技创新工程，开展农业校地合作</a:t>
            </a:r>
            <a:r>
              <a:rPr lang="en-US" dirty="0" smtClean="0"/>
              <a:t>114</a:t>
            </a:r>
            <a:r>
              <a:rPr lang="zh-CN" altLang="en-US" dirty="0" smtClean="0"/>
              <a:t>项，农业科技成果转化率达到</a:t>
            </a:r>
            <a:r>
              <a:rPr lang="en-US" dirty="0" smtClean="0"/>
              <a:t>70%</a:t>
            </a:r>
            <a:r>
              <a:rPr lang="zh-CN" altLang="en-US" dirty="0" smtClean="0"/>
              <a:t>；每年选派</a:t>
            </a:r>
            <a:r>
              <a:rPr lang="en-US" dirty="0" smtClean="0"/>
              <a:t>100</a:t>
            </a:r>
            <a:r>
              <a:rPr lang="zh-CN" altLang="en-US" dirty="0" smtClean="0"/>
              <a:t>名以上科技特派员下乡指导，累计培育农村实用人才</a:t>
            </a:r>
            <a:r>
              <a:rPr lang="en-US" dirty="0" smtClean="0"/>
              <a:t>44546</a:t>
            </a:r>
            <a:r>
              <a:rPr lang="zh-CN" altLang="en-US" dirty="0" smtClean="0"/>
              <a:t>人、新型职业农民</a:t>
            </a:r>
            <a:r>
              <a:rPr lang="en-US" dirty="0" smtClean="0"/>
              <a:t>3046</a:t>
            </a:r>
            <a:r>
              <a:rPr lang="zh-CN" altLang="en-US" dirty="0" smtClean="0"/>
              <a:t>人、农村信息员</a:t>
            </a:r>
            <a:r>
              <a:rPr lang="en-US" dirty="0" smtClean="0"/>
              <a:t>685</a:t>
            </a:r>
            <a:r>
              <a:rPr lang="zh-CN" altLang="en-US" dirty="0" smtClean="0"/>
              <a:t>人；建成农业科技示范基地</a:t>
            </a:r>
            <a:r>
              <a:rPr lang="en-US" dirty="0" smtClean="0"/>
              <a:t>16</a:t>
            </a:r>
            <a:r>
              <a:rPr lang="zh-CN" altLang="en-US" dirty="0" smtClean="0"/>
              <a:t>个，农业科研平台</a:t>
            </a:r>
            <a:r>
              <a:rPr lang="en-US" dirty="0" smtClean="0"/>
              <a:t>11</a:t>
            </a:r>
            <a:r>
              <a:rPr lang="zh-CN" altLang="en-US" dirty="0" smtClean="0"/>
              <a:t>个，专家大院</a:t>
            </a:r>
            <a:r>
              <a:rPr lang="en-US" dirty="0" smtClean="0"/>
              <a:t>3</a:t>
            </a:r>
            <a:r>
              <a:rPr lang="zh-CN" altLang="en-US" dirty="0" smtClean="0"/>
              <a:t>个；创建粮食高产示范片</a:t>
            </a:r>
            <a:r>
              <a:rPr lang="en-US" dirty="0" smtClean="0"/>
              <a:t>5</a:t>
            </a:r>
            <a:r>
              <a:rPr lang="zh-CN" altLang="en-US" dirty="0" smtClean="0"/>
              <a:t>万余亩，新品种供种率、新技术到田率、新模式普及率均达到</a:t>
            </a:r>
            <a:r>
              <a:rPr lang="en-US" dirty="0" smtClean="0"/>
              <a:t>100%</a:t>
            </a:r>
            <a:r>
              <a:rPr lang="zh-CN" altLang="en-US" dirty="0" smtClean="0"/>
              <a:t>；加快农机化建设，累计推广各类补贴机具</a:t>
            </a:r>
            <a:r>
              <a:rPr lang="en-US" dirty="0" smtClean="0"/>
              <a:t>28503</a:t>
            </a:r>
            <a:r>
              <a:rPr lang="zh-CN" altLang="en-US" dirty="0" smtClean="0"/>
              <a:t>台（套），全区农机总动力达到</a:t>
            </a:r>
            <a:r>
              <a:rPr lang="en-US" dirty="0" smtClean="0"/>
              <a:t>80</a:t>
            </a:r>
            <a:r>
              <a:rPr lang="zh-CN" altLang="en-US" dirty="0" smtClean="0"/>
              <a:t>万千瓦，农业耕种收综合机械化水平达到</a:t>
            </a:r>
            <a:r>
              <a:rPr lang="en-US" dirty="0" smtClean="0"/>
              <a:t>51</a:t>
            </a:r>
            <a:r>
              <a:rPr lang="zh-CN" altLang="en-US" dirty="0" smtClean="0"/>
              <a:t>％。</a:t>
            </a:r>
            <a:endParaRPr lang="zh-CN" altLang="en-US" dirty="0" smtClean="0"/>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altLang="zh-CN" dirty="0" smtClean="0"/>
              <a:t>4</a:t>
            </a:r>
            <a:r>
              <a:rPr lang="zh-CN" altLang="en-US" dirty="0" smtClean="0"/>
              <a:t>、农业农村改革持续深化。探索创新城乡融合发展体制机制，在农村承包地、宅基地、村集体建设用地“三块地”上做文章，充分激活“人地钱”要素资源，吸引城市资本投资乡村发展。落实承包地“三权”分置制度，顺利完成农村土地承包经营权确权登记颁证。全面推进农村集体产权制度改革，推广土地经营权入股农业产业化经营，实施农业项目财政补助资金股权化改革，建成涪陵区农村产权流转交易市场并正式运行，组建村集体经济组织，全区</a:t>
            </a:r>
            <a:r>
              <a:rPr lang="en-US" dirty="0" smtClean="0"/>
              <a:t>303</a:t>
            </a:r>
            <a:r>
              <a:rPr lang="zh-CN" altLang="en-US" dirty="0" smtClean="0"/>
              <a:t>个行政村均实现集体经济收入“零”的突破。大力推进农村“三变”改革试点，试点范围覆盖全区涉农乡镇街道、试点单位</a:t>
            </a:r>
            <a:r>
              <a:rPr lang="en-US" dirty="0" smtClean="0"/>
              <a:t>27</a:t>
            </a:r>
            <a:r>
              <a:rPr lang="zh-CN" altLang="en-US" dirty="0" smtClean="0"/>
              <a:t>个，创新探索实施涪陵榨菜、中药材产业“三变”改革试点，构建“一个保护价、两份保证金、一条利益链”股份合作利益联结机制，加快培育农村“三变”改革经营主体，新发展榨菜股份合作社</a:t>
            </a:r>
            <a:r>
              <a:rPr lang="en-US" dirty="0" smtClean="0"/>
              <a:t>197</a:t>
            </a:r>
            <a:r>
              <a:rPr lang="zh-CN" altLang="en-US" dirty="0" smtClean="0"/>
              <a:t>个、中药材股份合作社</a:t>
            </a:r>
            <a:r>
              <a:rPr lang="en-US" dirty="0" smtClean="0"/>
              <a:t>26</a:t>
            </a:r>
            <a:r>
              <a:rPr lang="zh-CN" altLang="en-US" dirty="0" smtClean="0"/>
              <a:t>个。</a:t>
            </a:r>
            <a:endParaRPr lang="zh-CN" altLang="en-US" dirty="0" smtClean="0"/>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altLang="zh-CN" dirty="0" smtClean="0"/>
              <a:t>5</a:t>
            </a:r>
            <a:r>
              <a:rPr lang="zh-CN" altLang="en-US" dirty="0" smtClean="0"/>
              <a:t>、美丽乡村建设加快推进。立足打赢精准脱贫攻坚战，大力推进农村生态文明建设，加快推进城乡一体化发展。全区以稳定实现“两不愁三保障”为核心，建立完善精准扶贫、精准脱贫长效机制，深入实施脱贫攻坚十大专项行动，全区已脱贫户</a:t>
            </a:r>
            <a:r>
              <a:rPr lang="en-US" dirty="0" smtClean="0"/>
              <a:t>17638</a:t>
            </a:r>
            <a:r>
              <a:rPr lang="zh-CN" altLang="en-US" dirty="0" smtClean="0"/>
              <a:t>户</a:t>
            </a:r>
            <a:r>
              <a:rPr lang="en-US" dirty="0" smtClean="0"/>
              <a:t>54713</a:t>
            </a:r>
            <a:r>
              <a:rPr lang="zh-CN" altLang="en-US" dirty="0" smtClean="0"/>
              <a:t>人无一人返贫，至</a:t>
            </a:r>
            <a:r>
              <a:rPr lang="en-US" dirty="0" smtClean="0"/>
              <a:t>2020</a:t>
            </a:r>
            <a:r>
              <a:rPr lang="zh-CN" altLang="en-US" dirty="0" smtClean="0"/>
              <a:t>年底剩余未脱贫户</a:t>
            </a:r>
            <a:r>
              <a:rPr lang="en-US" dirty="0" smtClean="0"/>
              <a:t>23</a:t>
            </a:r>
            <a:r>
              <a:rPr lang="zh-CN" altLang="en-US" dirty="0" smtClean="0"/>
              <a:t>户</a:t>
            </a:r>
            <a:r>
              <a:rPr lang="en-US" dirty="0" smtClean="0"/>
              <a:t>50</a:t>
            </a:r>
            <a:r>
              <a:rPr lang="zh-CN" altLang="en-US" dirty="0" smtClean="0"/>
              <a:t>人将全部如期脱贫。坚持把农村人居环境整治作为乡村振兴第一场硬仗来打，立足“五沿带动、全域整治”，顺利完成人居环境整治三年行动计划目标，新改扩建污水处理厂</a:t>
            </a:r>
            <a:r>
              <a:rPr lang="en-US" dirty="0" smtClean="0"/>
              <a:t>7</a:t>
            </a:r>
            <a:r>
              <a:rPr lang="zh-CN" altLang="en-US" dirty="0" smtClean="0"/>
              <a:t>座、新增日污水处理能力</a:t>
            </a:r>
            <a:r>
              <a:rPr lang="en-US" dirty="0" smtClean="0"/>
              <a:t>21.3</a:t>
            </a:r>
            <a:r>
              <a:rPr lang="zh-CN" altLang="en-US" dirty="0" smtClean="0"/>
              <a:t>万吨，建成农村居民点集中生活污水处理设施</a:t>
            </a:r>
            <a:r>
              <a:rPr lang="en-US" dirty="0" smtClean="0"/>
              <a:t>81</a:t>
            </a:r>
            <a:r>
              <a:rPr lang="zh-CN" altLang="en-US" dirty="0" smtClean="0"/>
              <a:t>个，农村生活污水治理重点镇达</a:t>
            </a:r>
            <a:r>
              <a:rPr lang="en-US" dirty="0" smtClean="0"/>
              <a:t>75%</a:t>
            </a:r>
            <a:r>
              <a:rPr lang="zh-CN" altLang="en-US" dirty="0" smtClean="0"/>
              <a:t>；累计完成农村危房改造</a:t>
            </a:r>
            <a:r>
              <a:rPr lang="en-US" dirty="0" smtClean="0"/>
              <a:t>14293</a:t>
            </a:r>
            <a:r>
              <a:rPr lang="zh-CN" altLang="en-US" dirty="0" smtClean="0"/>
              <a:t>户；开展禁养区关闭整治、非禁养区治理，引导推广粪污处理新模式，全区规模畜禽养殖场粪污处理设施装备率、畜禽粪污综合利用率分别达到</a:t>
            </a:r>
            <a:r>
              <a:rPr lang="en-US" dirty="0" smtClean="0"/>
              <a:t>96%</a:t>
            </a:r>
            <a:r>
              <a:rPr lang="zh-CN" altLang="en-US" dirty="0" smtClean="0"/>
              <a:t>、</a:t>
            </a:r>
            <a:r>
              <a:rPr lang="en-US" dirty="0" smtClean="0"/>
              <a:t>90%</a:t>
            </a:r>
            <a:r>
              <a:rPr lang="zh-CN" altLang="en-US" dirty="0" smtClean="0"/>
              <a:t>；全区农村卫生厕所普及率达到</a:t>
            </a:r>
            <a:r>
              <a:rPr lang="en-US" dirty="0" smtClean="0"/>
              <a:t>88%</a:t>
            </a:r>
            <a:r>
              <a:rPr lang="zh-CN" altLang="en-US" dirty="0" smtClean="0"/>
              <a:t>；基本建成再生资源回收体系，建立再生资源回收网点</a:t>
            </a:r>
            <a:r>
              <a:rPr lang="en-US" dirty="0" smtClean="0"/>
              <a:t>110</a:t>
            </a:r>
            <a:r>
              <a:rPr lang="zh-CN" altLang="en-US" dirty="0" smtClean="0"/>
              <a:t>个，其中废弃农膜回收站</a:t>
            </a:r>
            <a:r>
              <a:rPr lang="en-US" dirty="0" smtClean="0"/>
              <a:t>25</a:t>
            </a:r>
            <a:r>
              <a:rPr lang="zh-CN" altLang="en-US" dirty="0" smtClean="0"/>
              <a:t>个。</a:t>
            </a:r>
            <a:endParaRPr lang="zh-CN" altLang="en-US" dirty="0" smtClean="0"/>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涪陵农业“十四五”面临的机遇和挑战</a:t>
            </a:r>
            <a:endParaRPr lang="zh-CN" altLang="en-US" sz="3600" dirty="0"/>
          </a:p>
        </p:txBody>
      </p:sp>
      <p:sp>
        <p:nvSpPr>
          <p:cNvPr id="3" name="内容占位符 2"/>
          <p:cNvSpPr>
            <a:spLocks noGrp="1"/>
          </p:cNvSpPr>
          <p:nvPr>
            <p:ph idx="1"/>
          </p:nvPr>
        </p:nvSpPr>
        <p:spPr/>
        <p:txBody>
          <a:bodyPr>
            <a:normAutofit lnSpcReduction="10000"/>
          </a:bodyPr>
          <a:lstStyle/>
          <a:p>
            <a:r>
              <a:rPr lang="zh-CN" altLang="en-US" dirty="0" smtClean="0"/>
              <a:t>面临的发展机遇</a:t>
            </a:r>
            <a:r>
              <a:rPr lang="en-US" altLang="zh-CN" dirty="0" smtClean="0"/>
              <a:t>:</a:t>
            </a:r>
            <a:endParaRPr lang="en-US" altLang="zh-CN" dirty="0" smtClean="0"/>
          </a:p>
          <a:p>
            <a:r>
              <a:rPr lang="en-US" altLang="zh-CN" b="1" dirty="0" smtClean="0"/>
              <a:t>1</a:t>
            </a:r>
            <a:r>
              <a:rPr lang="zh-CN" altLang="en-US" b="1" dirty="0" smtClean="0"/>
              <a:t>、国家战略机遇。</a:t>
            </a:r>
            <a:r>
              <a:rPr lang="zh-CN" altLang="en-US" dirty="0" smtClean="0"/>
              <a:t>涪陵地处长江经济带、西部大开发、“一带一路”“三大”国家战略叠加区域，系统梳理、分析和运用好这些国家战略的政策机遇，对涪陵全面开启农业农村现代化建设具有重大意义。“只搞大保护不搞大开发”“西部农业对外开放”等，对于涪陵农业农村发展就具有重大推动作用。 </a:t>
            </a:r>
            <a:r>
              <a:rPr lang="en-US" dirty="0" smtClean="0"/>
              <a:t> </a:t>
            </a:r>
            <a:endParaRPr lang="zh-CN" altLang="en-US" dirty="0" smtClean="0"/>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2</a:t>
            </a:r>
            <a:r>
              <a:rPr lang="zh-CN" altLang="en-US" dirty="0" smtClean="0"/>
              <a:t>、</a:t>
            </a:r>
            <a:r>
              <a:rPr lang="zh-CN" altLang="en-US" b="1" dirty="0" smtClean="0"/>
              <a:t>全市战略机遇。</a:t>
            </a:r>
            <a:r>
              <a:rPr lang="zh-CN" altLang="en-US" dirty="0" smtClean="0"/>
              <a:t>在成渝地区双城经济圈国家战略背景下，市委市政府将涪陵重新定位为“一区两群”（一个战略支撑节点带渝东北和渝东南两个城市群）和支点城市，在城乡融合发展的背景下，对于涪陵农业农村发展同样具有重大意义。只要搭建好平台，“一区两群”及支点城市的城镇空间布局将给开启涪陵农业农村现代化建设带来新的推动力量。</a:t>
            </a:r>
            <a:endParaRPr lang="zh-CN" altLang="en-US" dirty="0" smtClean="0"/>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3</a:t>
            </a:r>
            <a:r>
              <a:rPr lang="zh-CN" altLang="en-US" dirty="0" smtClean="0"/>
              <a:t>、</a:t>
            </a:r>
            <a:r>
              <a:rPr lang="zh-CN" altLang="en-US" b="1" dirty="0" smtClean="0"/>
              <a:t> “三农”战略机遇。</a:t>
            </a:r>
            <a:r>
              <a:rPr lang="zh-CN" altLang="en-US" dirty="0" smtClean="0"/>
              <a:t>在全面建成小康社会之后，中央明确要求围绕农业农村现代化总目标，坚持农业农村优先发展总方针，把乡村振兴战略作为“三农”工作的总抓手，将给涪陵农业农村现代化建设带来直接推动。</a:t>
            </a:r>
            <a:endParaRPr lang="zh-CN" altLang="en-US" dirty="0" smtClean="0"/>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4</a:t>
            </a:r>
            <a:r>
              <a:rPr lang="zh-CN" altLang="en-US" dirty="0" smtClean="0"/>
              <a:t>、</a:t>
            </a:r>
            <a:r>
              <a:rPr lang="zh-CN" altLang="en-US" b="1" dirty="0" smtClean="0"/>
              <a:t>信息战略机遇。</a:t>
            </a:r>
            <a:r>
              <a:rPr lang="zh-CN" altLang="en-US" dirty="0" smtClean="0"/>
              <a:t>以互联网、大数据、区块链、</a:t>
            </a:r>
            <a:r>
              <a:rPr lang="en-US" dirty="0" smtClean="0"/>
              <a:t>5G</a:t>
            </a:r>
            <a:r>
              <a:rPr lang="zh-CN" altLang="en-US" dirty="0" smtClean="0"/>
              <a:t>技术、智慧农业、智能农机、植物工厂、农业物联网等为代表的现代信息技术和农业高科技快速发展，并随着“数字乡村”的启动建设，为改造传统农业提供了现代生产要素、物质装备、管理手段和销售渠道，成为未来一段时间农业转型发展的重要动力。 </a:t>
            </a:r>
            <a:r>
              <a:rPr lang="en-US" dirty="0" smtClean="0"/>
              <a:t> </a:t>
            </a:r>
            <a:endParaRPr lang="zh-CN" altLang="en-US" dirty="0" smtClean="0"/>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a:t>
            </a:r>
            <a:r>
              <a:rPr lang="zh-CN" altLang="en-US" dirty="0" smtClean="0"/>
              <a:t>、</a:t>
            </a:r>
            <a:r>
              <a:rPr lang="zh-CN" altLang="en-US" b="1" dirty="0" smtClean="0"/>
              <a:t>市场战略机遇。</a:t>
            </a:r>
            <a:r>
              <a:rPr lang="zh-CN" altLang="en-US" dirty="0" smtClean="0"/>
              <a:t>面对新形势，中央已经明确，要“加快形成以国内大循环为主体、国内国际双循环相互促进的新发展格局”。在这个新格局推动下，国内对农产品的需求必将发生质和量的变化。把握这个变化趋势，就是在危机中育新机，于变局中开新局。</a:t>
            </a:r>
            <a:endParaRPr lang="zh-CN" altLang="en-US" dirty="0" smtClean="0"/>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面临的挑战</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a:t>
            </a:r>
            <a:r>
              <a:rPr lang="zh-CN" altLang="en-US" b="1" dirty="0" smtClean="0"/>
              <a:t>来自极端灾害性天气的挑战。</a:t>
            </a:r>
            <a:r>
              <a:rPr lang="zh-CN" altLang="en-US" dirty="0" smtClean="0"/>
              <a:t>全国以涪陵为代表的山地农业还未走出“靠天吃饭”的状态，设施农业发展水平偏低、规模较小，农业生产装备落后，机械化水平不高，抵御干旱、寒潮、寡日照、洪涝等自然灾害能力不强。</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2</a:t>
            </a:r>
            <a:r>
              <a:rPr lang="zh-CN" altLang="en-US" dirty="0" smtClean="0"/>
              <a:t>、</a:t>
            </a:r>
            <a:r>
              <a:rPr lang="zh-CN" altLang="en-US" b="1" dirty="0" smtClean="0"/>
              <a:t>来自动植物疫病的挑战。</a:t>
            </a:r>
            <a:r>
              <a:rPr lang="zh-CN" altLang="en-US" dirty="0" smtClean="0"/>
              <a:t>近年来，种养殖业均面临病虫和疫病肆虐，草地贪夜蛾对粮食造成较大危害，非洲猪瘟疫情更是对生猪产业造成巨大打击且至今仍未得到恢复性发展，加之我国对农产品进口有一定的依存度，重要农产品保供压力和农产品市场稳价压力较大。</a:t>
            </a:r>
            <a:endParaRPr lang="zh-CN" altLang="en-US" dirty="0" smtClean="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2020</a:t>
            </a:r>
            <a:r>
              <a:rPr lang="zh-CN" altLang="en-US" dirty="0" smtClean="0"/>
              <a:t>年</a:t>
            </a:r>
            <a:r>
              <a:rPr lang="en-US" altLang="zh-CN" dirty="0" smtClean="0"/>
              <a:t>10</a:t>
            </a:r>
            <a:r>
              <a:rPr lang="zh-CN" altLang="en-US" dirty="0" smtClean="0"/>
              <a:t>月</a:t>
            </a:r>
            <a:r>
              <a:rPr lang="en-US" altLang="zh-CN" dirty="0" smtClean="0"/>
              <a:t>26</a:t>
            </a:r>
            <a:r>
              <a:rPr lang="zh-CN" altLang="en-US" dirty="0" smtClean="0"/>
              <a:t>日至</a:t>
            </a:r>
            <a:r>
              <a:rPr lang="en-US" altLang="zh-CN" dirty="0" smtClean="0"/>
              <a:t>29</a:t>
            </a:r>
            <a:r>
              <a:rPr lang="zh-CN" altLang="en-US" dirty="0" smtClean="0"/>
              <a:t>日</a:t>
            </a:r>
            <a:br>
              <a:rPr lang="en-US" altLang="zh-CN" dirty="0" smtClean="0"/>
            </a:br>
            <a:endParaRPr lang="zh-CN" altLang="en-US" dirty="0"/>
          </a:p>
        </p:txBody>
      </p:sp>
      <p:sp>
        <p:nvSpPr>
          <p:cNvPr id="3" name="内容占位符 2"/>
          <p:cNvSpPr>
            <a:spLocks noGrp="1"/>
          </p:cNvSpPr>
          <p:nvPr>
            <p:ph idx="1"/>
          </p:nvPr>
        </p:nvSpPr>
        <p:spPr/>
        <p:txBody>
          <a:bodyPr/>
          <a:lstStyle/>
          <a:p>
            <a:r>
              <a:rPr lang="zh-CN" altLang="en-US" dirty="0" smtClean="0"/>
              <a:t>中国共产党第十九届中央委员会第五次全体会议在北京召开！</a:t>
            </a:r>
            <a:endParaRPr lang="en-US" altLang="zh-CN" dirty="0" smtClean="0"/>
          </a:p>
          <a:p>
            <a:r>
              <a:rPr lang="zh-CN" altLang="en-US" dirty="0" smtClean="0"/>
              <a:t>全会主要内容：</a:t>
            </a:r>
            <a:endParaRPr lang="en-US" altLang="zh-CN" dirty="0" smtClean="0"/>
          </a:p>
          <a:p>
            <a:r>
              <a:rPr lang="en-US" altLang="zh-CN" dirty="0" smtClean="0"/>
              <a:t>1</a:t>
            </a:r>
            <a:r>
              <a:rPr lang="zh-CN" altLang="en-US" dirty="0" smtClean="0"/>
              <a:t>、习近平受中央政治局委托作工作报告；</a:t>
            </a:r>
            <a:endParaRPr lang="en-US" altLang="zh-CN" dirty="0" smtClean="0"/>
          </a:p>
          <a:p>
            <a:r>
              <a:rPr lang="en-US" altLang="zh-CN" dirty="0" smtClean="0"/>
              <a:t>2</a:t>
            </a:r>
            <a:r>
              <a:rPr lang="zh-CN" altLang="en-US" dirty="0" smtClean="0"/>
              <a:t>、审议通过</a:t>
            </a:r>
            <a:r>
              <a:rPr lang="en-US" altLang="zh-CN" dirty="0" smtClean="0"/>
              <a:t>《</a:t>
            </a:r>
            <a:r>
              <a:rPr lang="zh-CN" altLang="en-US" dirty="0" smtClean="0"/>
              <a:t>中共中央关于制定国民经济和社会发展第十四个五年规划和二</a:t>
            </a:r>
            <a:r>
              <a:rPr lang="en-US" altLang="zh-CN" dirty="0" smtClean="0"/>
              <a:t>0</a:t>
            </a:r>
            <a:r>
              <a:rPr lang="zh-CN" altLang="en-US" dirty="0" smtClean="0"/>
              <a:t>三五年远景规划的建议</a:t>
            </a:r>
            <a:r>
              <a:rPr lang="en-US" altLang="zh-CN" dirty="0" smtClean="0"/>
              <a:t>》</a:t>
            </a:r>
            <a:r>
              <a:rPr lang="zh-CN" altLang="en-US" dirty="0" smtClean="0"/>
              <a:t>；</a:t>
            </a:r>
            <a:endParaRPr lang="en-US" altLang="zh-CN" dirty="0" smtClean="0"/>
          </a:p>
          <a:p>
            <a:r>
              <a:rPr lang="en-US" altLang="zh-CN" dirty="0" smtClean="0"/>
              <a:t>3</a:t>
            </a:r>
            <a:r>
              <a:rPr lang="zh-CN" altLang="en-US" dirty="0" smtClean="0"/>
              <a:t>、习近平就</a:t>
            </a:r>
            <a:r>
              <a:rPr lang="en-US" altLang="zh-CN" dirty="0" smtClean="0"/>
              <a:t>《</a:t>
            </a:r>
            <a:r>
              <a:rPr lang="zh-CN" altLang="en-US" dirty="0" smtClean="0"/>
              <a:t>建议</a:t>
            </a:r>
            <a:r>
              <a:rPr lang="en-US" altLang="zh-CN" dirty="0" smtClean="0"/>
              <a:t>》</a:t>
            </a:r>
            <a:r>
              <a:rPr lang="zh-CN" altLang="en-US" dirty="0" smtClean="0"/>
              <a:t>向全会作说明。</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3</a:t>
            </a:r>
            <a:r>
              <a:rPr lang="zh-CN" altLang="en-US" dirty="0" smtClean="0"/>
              <a:t>、</a:t>
            </a:r>
            <a:r>
              <a:rPr lang="zh-CN" altLang="en-US" b="1" dirty="0" smtClean="0"/>
              <a:t>来自农业发展质量的挑战。</a:t>
            </a:r>
            <a:r>
              <a:rPr lang="zh-CN" altLang="en-US" dirty="0" smtClean="0"/>
              <a:t>传统农业占比依然较高，农村产业结构单一，农业生产的组织化程度不高，生产经营的单元普遍较小，农业与二三产业融合程度较低、层次浅、链条短、附加值不高，土地产出率、劳动生产率、资源利用率以及农产品加工转化率、农业对外开放水平仍然较弱。</a:t>
            </a:r>
            <a:endParaRPr lang="zh-CN" altLang="en-US" dirty="0" smtClean="0"/>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smtClean="0"/>
              <a:t>4</a:t>
            </a:r>
            <a:r>
              <a:rPr lang="zh-CN" altLang="en-US" dirty="0" smtClean="0"/>
              <a:t>、</a:t>
            </a:r>
            <a:r>
              <a:rPr lang="zh-CN" altLang="en-US" b="1" dirty="0" smtClean="0"/>
              <a:t>来自农产品市场和劳动力市场“两个”市场不稳定的挑战。</a:t>
            </a:r>
            <a:r>
              <a:rPr lang="zh-CN" altLang="en-US" dirty="0" smtClean="0"/>
              <a:t>我国农业产业已基本趋于地域化、规模化生产，在当前国内经济以国内大循环为主体、国内国际双循环相互促进的新发展格局下，对农产品的市场流通要求更高，国内农产品供需两端的信息、物流等还不健全。同时，目前外贸企业大规模削减产业工人，商贸、餐饮、娱乐等行业仍未完全恢复到正常水平，农民外出务工就业受阻且收入水平下降，农民工资性收入的不稳定性无法保证农民收入增长的持续性。</a:t>
            </a:r>
            <a:endParaRPr lang="zh-CN" altLang="en-US" dirty="0" smtClean="0"/>
          </a:p>
          <a:p>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a:t>
            </a:r>
            <a:r>
              <a:rPr lang="zh-CN" altLang="en-US" dirty="0" smtClean="0"/>
              <a:t>、</a:t>
            </a:r>
            <a:r>
              <a:rPr lang="zh-CN" altLang="en-US" b="1" dirty="0" smtClean="0"/>
              <a:t>来自农业农村内生动力不足的挑战。</a:t>
            </a:r>
            <a:r>
              <a:rPr lang="zh-CN" altLang="en-US" dirty="0" smtClean="0"/>
              <a:t>农业生产风险大、成本高、比较效益低，农村多数青壮年弃农从工、从商，农村“空心化”仍然存在，小农户与大市场利益联接机制不够健全，新型农业经营主体规模较小、档次较低、市场竞争力不强，在服务农民、连接市场的“两端”作用发挥不太好。 </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关于涪陵农业“十四五”规划</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　　关于指导思想：坚持以马克思列宁主义、毛泽东思想、邓小平理论、“三个代表”重要思想、科学发展观、习近平新时代中国特色社会主义思想为指导，坚定不移贯彻新发展理念和“一区两群”区域协调发展战略，紧紧围绕农业农村现代化建设总目标，坚持农业农村优先发展总方针，按照乡村振兴战略“产业兴旺、生态宜居、乡风文明、治理有效、生活富裕”的总要求，坚持农业现代化和农村现代化一体设计、一并推进，精准对接和实施乡村振兴战略第二步目标，统筹发展和安全，统筹补短板与锻长板，统筹当前与长远，扎实做好脱贫攻坚与乡村振兴有机衔接，加快推进乡村“五个振兴”，推动全区农业农村工作沿着更高质量、更有效率、更加公平、更可持续、更为安全的方向发展，推进政府“三农”工作治理体系和治理能力现代化，实现农村经济行稳致远、农村社会安定和谐，为全面开启农业农村现代化建设开好局、起好步，促进农业大区向农业强区跨越。 </a:t>
            </a:r>
            <a:r>
              <a:rPr lang="en-US" dirty="0" smtClean="0"/>
              <a:t> </a:t>
            </a:r>
            <a:endParaRPr lang="zh-CN" altLang="en-US" dirty="0" smtClean="0"/>
          </a:p>
          <a:p>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关于发展思路</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b="1" dirty="0" smtClean="0"/>
              <a:t>坚持“一条主线”：</a:t>
            </a:r>
            <a:r>
              <a:rPr lang="zh-CN" altLang="en-US" dirty="0" smtClean="0"/>
              <a:t>即坚持把乡村振兴作为实现农业农村现代化的一条主线。</a:t>
            </a:r>
            <a:r>
              <a:rPr lang="zh-CN" altLang="en-US" b="1" dirty="0" smtClean="0"/>
              <a:t>立足“两个大局”：</a:t>
            </a:r>
            <a:r>
              <a:rPr lang="zh-CN" altLang="en-US" dirty="0" smtClean="0"/>
              <a:t>即立足加快融入重庆“一区两群”协调发展和成渝地区双城经济圈建设大局。</a:t>
            </a:r>
            <a:r>
              <a:rPr lang="zh-CN" altLang="en-US" b="1" dirty="0" smtClean="0"/>
              <a:t>构建“三大体系”：</a:t>
            </a:r>
            <a:r>
              <a:rPr lang="zh-CN" altLang="en-US" dirty="0" smtClean="0"/>
              <a:t>即构建现代农业产业体系、生产体系和经营体系。</a:t>
            </a:r>
            <a:r>
              <a:rPr lang="zh-CN" altLang="en-US" b="1" dirty="0" smtClean="0"/>
              <a:t>实施“三大措施”：</a:t>
            </a:r>
            <a:r>
              <a:rPr lang="zh-CN" altLang="en-US" dirty="0" smtClean="0"/>
              <a:t>即统筹整合要素资源、加强农业科技创新、深化农村改革发展。</a:t>
            </a:r>
            <a:r>
              <a:rPr lang="zh-CN" altLang="en-US" b="1" dirty="0" smtClean="0"/>
              <a:t>提升“五大水平”：</a:t>
            </a:r>
            <a:r>
              <a:rPr lang="zh-CN" altLang="en-US" dirty="0" smtClean="0"/>
              <a:t>即提升现代农业发展水平、农业基础设施建设水平、农村人居环境整治水平、农业产业化经营水平和农村公共服务水平。</a:t>
            </a:r>
            <a:endParaRPr lang="zh-CN" altLang="en-US" dirty="0" smtClean="0"/>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关于发展目标</a:t>
            </a:r>
            <a:endParaRPr lang="zh-CN" altLang="en-US" dirty="0"/>
          </a:p>
        </p:txBody>
      </p:sp>
      <p:sp>
        <p:nvSpPr>
          <p:cNvPr id="3" name="内容占位符 2"/>
          <p:cNvSpPr>
            <a:spLocks noGrp="1"/>
          </p:cNvSpPr>
          <p:nvPr>
            <p:ph idx="1"/>
          </p:nvPr>
        </p:nvSpPr>
        <p:spPr/>
        <p:txBody>
          <a:bodyPr/>
          <a:lstStyle/>
          <a:p>
            <a:r>
              <a:rPr lang="zh-CN" altLang="en-US" dirty="0" smtClean="0"/>
              <a:t>通过三个“五年计划”到</a:t>
            </a:r>
            <a:r>
              <a:rPr lang="en-US" dirty="0" smtClean="0"/>
              <a:t>2035</a:t>
            </a:r>
            <a:r>
              <a:rPr lang="zh-CN" altLang="en-US" dirty="0" smtClean="0"/>
              <a:t>年，乡村振兴取得决定性进展，涪陵农业农村现代化基本实现。农业结构得到根本性改善，农民就业质量显著提高，相对贫困进一步缓解，共同富裕迈出坚实步伐；城乡基本公共服务均等化基本实现，城乡融合发展体制机制更加完善；乡风文明达到新高度，乡村治理体系更加完善；农村生态环境根本好转，生态宜居的美丽乡村基本实现。</a:t>
            </a:r>
            <a:endParaRPr lang="zh-CN" altLang="en-US" dirty="0" smtClean="0"/>
          </a:p>
          <a:p>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总体目标</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到</a:t>
            </a:r>
            <a:r>
              <a:rPr lang="en-US" dirty="0" smtClean="0"/>
              <a:t>2025</a:t>
            </a:r>
            <a:r>
              <a:rPr lang="zh-CN" altLang="en-US" dirty="0" smtClean="0"/>
              <a:t>年，农业农村现代化取得明显进展，全区一盘棋的城乡区域协调发展格局基本形成，农业农村优先发展制度体系更加健全，城乡融合发展水平显著提升，产业兴旺、生态宜居、乡风文明、治理有效、生活富裕迈出坚实步伐。全区初步形成“两群两地、两乡一都、三园齐进、四区并行”的发展格局，基本实现城乡融合发展和乡村振兴先行示范目标。即：建设成渝地区榨菜、中药材“双千亿级优势特色产业集群”，推动成渝地区协同打造中国酱腌菜产业高地、全国中成药生产高地；进一步做响世界榨菜之乡名片，建成全国中药材之乡，打造全国绣球花之都；提升国家现代农业产业园（国家农业科技园）建设和开放水平，力争创建以中药材产业为主导的国家现代农业产业园和国家农产品加工园；逐步建设成为全市都市休闲农业示范区、农业科技创新引领区、美丽宜居乡村样板区、城乡融合发展先行区。</a:t>
            </a:r>
            <a:endParaRPr lang="zh-CN" altLang="en-US" dirty="0" smtClean="0"/>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b="1" dirty="0" smtClean="0"/>
              <a:t>—</a:t>
            </a:r>
            <a:r>
              <a:rPr lang="zh-CN" altLang="en-US" b="1" dirty="0" smtClean="0"/>
              <a:t>农业现代化目标：</a:t>
            </a:r>
            <a:r>
              <a:rPr lang="zh-CN" altLang="en-US" dirty="0" smtClean="0"/>
              <a:t>全区农林牧渔总产值达到</a:t>
            </a:r>
            <a:r>
              <a:rPr lang="en-US" dirty="0" smtClean="0"/>
              <a:t>180</a:t>
            </a:r>
            <a:r>
              <a:rPr lang="zh-CN" altLang="en-US" dirty="0" smtClean="0"/>
              <a:t>亿元，农业增加值达到</a:t>
            </a:r>
            <a:r>
              <a:rPr lang="en-US" dirty="0" smtClean="0"/>
              <a:t>140</a:t>
            </a:r>
            <a:r>
              <a:rPr lang="zh-CN" altLang="en-US" dirty="0" smtClean="0"/>
              <a:t>亿元；粮食产量稳定在</a:t>
            </a:r>
            <a:r>
              <a:rPr lang="en-US" dirty="0" smtClean="0"/>
              <a:t>43</a:t>
            </a:r>
            <a:r>
              <a:rPr lang="zh-CN" altLang="en-US" dirty="0" smtClean="0"/>
              <a:t>万吨以上，蔬菜、水果、水产品产量分别达到</a:t>
            </a:r>
            <a:r>
              <a:rPr lang="en-US" dirty="0" smtClean="0"/>
              <a:t>60</a:t>
            </a:r>
            <a:r>
              <a:rPr lang="zh-CN" altLang="en-US" dirty="0" smtClean="0"/>
              <a:t>万吨左右（不含青菜头）、</a:t>
            </a:r>
            <a:r>
              <a:rPr lang="en-US" dirty="0" smtClean="0"/>
              <a:t>25</a:t>
            </a:r>
            <a:r>
              <a:rPr lang="zh-CN" altLang="en-US" dirty="0" smtClean="0"/>
              <a:t>万吨以上、</a:t>
            </a:r>
            <a:r>
              <a:rPr lang="en-US" dirty="0" smtClean="0"/>
              <a:t>2</a:t>
            </a:r>
            <a:r>
              <a:rPr lang="zh-CN" altLang="en-US" dirty="0" smtClean="0"/>
              <a:t>万吨以上，生猪、家禽出栏量分别保持在</a:t>
            </a:r>
            <a:r>
              <a:rPr lang="en-US" dirty="0" smtClean="0"/>
              <a:t>70</a:t>
            </a:r>
            <a:r>
              <a:rPr lang="zh-CN" altLang="en-US" dirty="0" smtClean="0"/>
              <a:t>万头、</a:t>
            </a:r>
            <a:r>
              <a:rPr lang="en-US" dirty="0" smtClean="0"/>
              <a:t>900</a:t>
            </a:r>
            <a:r>
              <a:rPr lang="zh-CN" altLang="en-US" dirty="0" smtClean="0"/>
              <a:t>万只；每年培育“一镇一特”产业强镇</a:t>
            </a:r>
            <a:r>
              <a:rPr lang="en-US" dirty="0" smtClean="0"/>
              <a:t>2</a:t>
            </a:r>
            <a:r>
              <a:rPr lang="zh-CN" altLang="en-US" dirty="0" smtClean="0"/>
              <a:t>个，全区农产品加工值与农业总产值比例为</a:t>
            </a:r>
            <a:r>
              <a:rPr lang="en-US" dirty="0" smtClean="0"/>
              <a:t>4:1</a:t>
            </a:r>
            <a:r>
              <a:rPr lang="zh-CN" altLang="en-US" dirty="0" smtClean="0"/>
              <a:t>左右，年乡村旅游游客达到</a:t>
            </a:r>
            <a:r>
              <a:rPr lang="en-US" dirty="0" smtClean="0"/>
              <a:t>1200</a:t>
            </a:r>
            <a:r>
              <a:rPr lang="zh-CN" altLang="en-US" dirty="0" smtClean="0"/>
              <a:t>万人次以上，农产品电商交易额年均递增</a:t>
            </a:r>
            <a:r>
              <a:rPr lang="en-US" dirty="0" smtClean="0"/>
              <a:t>15%</a:t>
            </a:r>
            <a:r>
              <a:rPr lang="zh-CN" altLang="en-US" dirty="0" smtClean="0"/>
              <a:t>以上，新建高标准农田</a:t>
            </a:r>
            <a:r>
              <a:rPr lang="en-US" dirty="0" smtClean="0"/>
              <a:t>10</a:t>
            </a:r>
            <a:r>
              <a:rPr lang="zh-CN" altLang="en-US" dirty="0" smtClean="0"/>
              <a:t>万亩以上，农业耕种收综合机械化率超过</a:t>
            </a:r>
            <a:r>
              <a:rPr lang="en-US" dirty="0" smtClean="0"/>
              <a:t>55%</a:t>
            </a:r>
            <a:r>
              <a:rPr lang="zh-CN" altLang="en-US" dirty="0" smtClean="0"/>
              <a:t>。</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smtClean="0"/>
              <a:t>—</a:t>
            </a:r>
            <a:r>
              <a:rPr lang="zh-CN" altLang="en-US" b="1" dirty="0" smtClean="0"/>
              <a:t>农村现代化目标：</a:t>
            </a:r>
            <a:r>
              <a:rPr lang="zh-CN" altLang="en-US" dirty="0" smtClean="0"/>
              <a:t>全区卫生厕所、农村生活垃圾分类行政村覆盖率达</a:t>
            </a:r>
            <a:r>
              <a:rPr lang="en-US" dirty="0" smtClean="0"/>
              <a:t>100%</a:t>
            </a:r>
            <a:r>
              <a:rPr lang="zh-CN" altLang="en-US" dirty="0" smtClean="0"/>
              <a:t>，有人居住的农村危旧房全面整治率达</a:t>
            </a:r>
            <a:r>
              <a:rPr lang="en-US" dirty="0" smtClean="0"/>
              <a:t>100%</a:t>
            </a:r>
            <a:r>
              <a:rPr lang="zh-CN" altLang="en-US" dirty="0" smtClean="0"/>
              <a:t>，</a:t>
            </a:r>
            <a:r>
              <a:rPr lang="en-US" dirty="0" smtClean="0"/>
              <a:t>30</a:t>
            </a:r>
            <a:r>
              <a:rPr lang="zh-CN" altLang="en-US" dirty="0" smtClean="0"/>
              <a:t>户以上的村聚居点入户道路“院院通”“户户连”达</a:t>
            </a:r>
            <a:r>
              <a:rPr lang="en-US" dirty="0" smtClean="0"/>
              <a:t>100%</a:t>
            </a:r>
            <a:r>
              <a:rPr lang="zh-CN" altLang="en-US" dirty="0" smtClean="0"/>
              <a:t>，</a:t>
            </a:r>
            <a:r>
              <a:rPr lang="en-US" dirty="0" smtClean="0"/>
              <a:t>30%</a:t>
            </a:r>
            <a:r>
              <a:rPr lang="zh-CN" altLang="en-US" dirty="0" smtClean="0"/>
              <a:t>以上行政村实现第三档目标，畜禽养殖粪污处理装备率、粪污综合利用率分别达</a:t>
            </a:r>
            <a:r>
              <a:rPr lang="en-US" dirty="0" smtClean="0"/>
              <a:t>95%</a:t>
            </a:r>
            <a:r>
              <a:rPr lang="zh-CN" altLang="en-US" dirty="0" smtClean="0"/>
              <a:t>、</a:t>
            </a:r>
            <a:r>
              <a:rPr lang="en-US" dirty="0" smtClean="0"/>
              <a:t>90%</a:t>
            </a:r>
            <a:r>
              <a:rPr lang="zh-CN" altLang="en-US" dirty="0" smtClean="0"/>
              <a:t>以上，秸秆综合利用率达</a:t>
            </a:r>
            <a:r>
              <a:rPr lang="en-US" dirty="0" smtClean="0"/>
              <a:t>95%</a:t>
            </a:r>
            <a:r>
              <a:rPr lang="zh-CN" altLang="en-US" dirty="0" smtClean="0"/>
              <a:t>以上。</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1" dirty="0" smtClean="0"/>
              <a:t>—</a:t>
            </a:r>
            <a:r>
              <a:rPr lang="zh-CN" altLang="en-US" b="1" dirty="0" smtClean="0"/>
              <a:t>农民现代化目标：</a:t>
            </a:r>
            <a:r>
              <a:rPr lang="zh-CN" altLang="en-US" dirty="0" smtClean="0"/>
              <a:t>农村常住居民人均可支配收入年均增长</a:t>
            </a:r>
            <a:r>
              <a:rPr lang="en-US" dirty="0" smtClean="0"/>
              <a:t>9%</a:t>
            </a:r>
            <a:r>
              <a:rPr lang="zh-CN" altLang="en-US" dirty="0" smtClean="0"/>
              <a:t>左右，超过</a:t>
            </a:r>
            <a:r>
              <a:rPr lang="en-US" dirty="0" smtClean="0"/>
              <a:t>27000</a:t>
            </a:r>
            <a:r>
              <a:rPr lang="zh-CN" altLang="en-US" dirty="0" smtClean="0"/>
              <a:t>元；每年培育高素质农民</a:t>
            </a:r>
            <a:r>
              <a:rPr lang="en-US" dirty="0" smtClean="0"/>
              <a:t>500</a:t>
            </a:r>
            <a:r>
              <a:rPr lang="zh-CN" altLang="en-US" dirty="0" smtClean="0"/>
              <a:t>人，累计达到</a:t>
            </a:r>
            <a:r>
              <a:rPr lang="en-US" dirty="0" smtClean="0"/>
              <a:t>8550</a:t>
            </a:r>
            <a:r>
              <a:rPr lang="zh-CN" altLang="en-US" dirty="0" smtClean="0"/>
              <a:t>人左右；每年选派科技特派员</a:t>
            </a:r>
            <a:r>
              <a:rPr lang="en-US" dirty="0" smtClean="0"/>
              <a:t>50</a:t>
            </a:r>
            <a:r>
              <a:rPr lang="zh-CN" altLang="en-US" dirty="0" smtClean="0"/>
              <a:t>以上，建设专家工作站、专家大院等</a:t>
            </a:r>
            <a:r>
              <a:rPr lang="en-US" dirty="0" smtClean="0"/>
              <a:t>3</a:t>
            </a:r>
            <a:r>
              <a:rPr lang="zh-CN" altLang="en-US" dirty="0" smtClean="0"/>
              <a:t>个以上。</a:t>
            </a:r>
            <a:endParaRPr lang="zh-CN" altLang="en-US"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规划的时代背景</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、全面建成小康社会；</a:t>
            </a:r>
            <a:endParaRPr lang="en-US" altLang="zh-CN" dirty="0" smtClean="0"/>
          </a:p>
          <a:p>
            <a:r>
              <a:rPr lang="en-US" altLang="zh-CN" dirty="0" smtClean="0"/>
              <a:t>2</a:t>
            </a:r>
            <a:r>
              <a:rPr lang="zh-CN" altLang="en-US" dirty="0" smtClean="0"/>
              <a:t>、实现第一个</a:t>
            </a:r>
            <a:r>
              <a:rPr lang="en-US" altLang="zh-CN" dirty="0" smtClean="0"/>
              <a:t>100</a:t>
            </a:r>
            <a:r>
              <a:rPr lang="zh-CN" altLang="en-US" dirty="0" smtClean="0"/>
              <a:t>年奋斗目标；</a:t>
            </a:r>
            <a:endParaRPr lang="en-US" altLang="zh-CN" dirty="0" smtClean="0"/>
          </a:p>
          <a:p>
            <a:r>
              <a:rPr lang="en-US" altLang="zh-CN" dirty="0" smtClean="0"/>
              <a:t>3</a:t>
            </a:r>
            <a:r>
              <a:rPr lang="zh-CN" altLang="en-US" dirty="0" smtClean="0"/>
              <a:t>、全面建设社会现代化国家新征程；</a:t>
            </a:r>
            <a:endParaRPr lang="en-US" altLang="zh-CN" dirty="0" smtClean="0"/>
          </a:p>
          <a:p>
            <a:r>
              <a:rPr lang="en-US" altLang="zh-CN" dirty="0" smtClean="0"/>
              <a:t>4</a:t>
            </a:r>
            <a:r>
              <a:rPr lang="zh-CN" altLang="en-US" dirty="0" smtClean="0"/>
              <a:t>、向第二个</a:t>
            </a:r>
            <a:r>
              <a:rPr lang="en-US" altLang="zh-CN" dirty="0" smtClean="0"/>
              <a:t>100</a:t>
            </a:r>
            <a:r>
              <a:rPr lang="zh-CN" altLang="en-US" dirty="0" smtClean="0"/>
              <a:t>年奋斗目标奋进。</a:t>
            </a:r>
            <a:endParaRPr lang="en-US" altLang="zh-CN" dirty="0" smtClean="0"/>
          </a:p>
          <a:p>
            <a:r>
              <a:rPr lang="en-US" altLang="zh-CN" dirty="0" smtClean="0"/>
              <a:t>5</a:t>
            </a:r>
            <a:r>
              <a:rPr lang="zh-CN" altLang="en-US" dirty="0" smtClean="0"/>
              <a:t>、发展仍处于重要战略机遇期</a:t>
            </a:r>
            <a:endParaRPr lang="en-US" altLang="zh-CN" dirty="0" smtClean="0"/>
          </a:p>
          <a:p>
            <a:r>
              <a:rPr lang="en-US" altLang="zh-CN" dirty="0" smtClean="0"/>
              <a:t>6</a:t>
            </a:r>
            <a:r>
              <a:rPr lang="zh-CN" altLang="en-US" dirty="0" smtClean="0"/>
              <a:t>、国际环境正在发生深刻复杂变化</a:t>
            </a:r>
            <a:endParaRPr lang="en-US" altLang="zh-CN" dirty="0" smtClean="0"/>
          </a:p>
          <a:p>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重点任务</a:t>
            </a:r>
            <a:endParaRPr lang="zh-CN" altLang="en-US" dirty="0"/>
          </a:p>
        </p:txBody>
      </p:sp>
      <p:sp>
        <p:nvSpPr>
          <p:cNvPr id="3" name="内容占位符 2"/>
          <p:cNvSpPr>
            <a:spLocks noGrp="1"/>
          </p:cNvSpPr>
          <p:nvPr>
            <p:ph idx="1"/>
          </p:nvPr>
        </p:nvSpPr>
        <p:spPr/>
        <p:txBody>
          <a:bodyPr/>
          <a:lstStyle/>
          <a:p>
            <a:r>
              <a:rPr lang="zh-CN" altLang="en-US" b="1" dirty="0" smtClean="0"/>
              <a:t>一是融合推进现代农业发展。</a:t>
            </a:r>
            <a:r>
              <a:rPr lang="zh-CN" altLang="en-US" dirty="0" smtClean="0"/>
              <a:t>在稳定粮食生产的同时，重点培育成渝地区榨菜、中药材“双千亿级优势特色产业集群”，培育全产业链高效农业以及培育两百亿乡村旅游产业。</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二是切实转变农业发展方式。</a:t>
            </a:r>
            <a:r>
              <a:rPr lang="zh-CN" altLang="en-US" dirty="0" smtClean="0"/>
              <a:t>主要从构建现代农业经营体系，强化农业科技支撑，全面推进农业绿色发展，加强农业“三品”建设，大力推进数字乡村建设等五个方面着手。</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三是大力加强农村基础设施建设。</a:t>
            </a:r>
            <a:r>
              <a:rPr lang="zh-CN" altLang="en-US" dirty="0" smtClean="0"/>
              <a:t>加强农村交通物流设施建设，加强农村水利建设，加强农村能源建设，加强农村通讯建设。</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四是全域开展美丽宜居乡村建设。</a:t>
            </a:r>
            <a:r>
              <a:rPr lang="zh-CN" altLang="en-US" dirty="0" smtClean="0"/>
              <a:t>重点从完善乡村规划，引导农民集中居住，改善农村人居环境等三个方面推进。</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五是着力完善农村公共服务体系。</a:t>
            </a:r>
            <a:r>
              <a:rPr lang="zh-CN" altLang="en-US" dirty="0" smtClean="0"/>
              <a:t>按照“六个一体化”推进，即推进城乡教育一体化、卫生一体化、文化一体化、社会保障一体化、养老一体化、应急一体化。</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六是全面深化农业农村改革开放。</a:t>
            </a:r>
            <a:r>
              <a:rPr lang="zh-CN" altLang="en-US" dirty="0" smtClean="0"/>
              <a:t>重点从加快农业转移人口市民化、深化农业农村产权制度改革、全面扩大农业对外开放、创新农业农村投入保障机制、启动农业农村现代化试点、建设“一区两群”承载平台等五个方面发力。</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七是持续强化乡村振兴保障措施。</a:t>
            </a:r>
            <a:r>
              <a:rPr lang="zh-CN" altLang="en-US" dirty="0" smtClean="0"/>
              <a:t>包括加强党对农业农村工作的领导，巩固脱贫攻坚成功与实施乡村振兴战略有效衔接，完善现代化农业扶持政策，全面加强人才振兴，提升依法治农水平。</a:t>
            </a:r>
            <a:endParaRPr lang="zh-CN" altLang="en-US" dirty="0" smtClean="0"/>
          </a:p>
          <a:p>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200509145337.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200509150030.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200521 成都地区乡村考察 (10).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中央对</a:t>
            </a:r>
            <a:r>
              <a:rPr lang="en-US" altLang="zh-CN" dirty="0" smtClean="0"/>
              <a:t>《</a:t>
            </a:r>
            <a:r>
              <a:rPr lang="zh-CN" altLang="en-US" dirty="0" smtClean="0"/>
              <a:t>建议</a:t>
            </a:r>
            <a:r>
              <a:rPr lang="en-US" altLang="zh-CN" dirty="0" smtClean="0"/>
              <a:t>》</a:t>
            </a:r>
            <a:r>
              <a:rPr lang="zh-CN" altLang="en-US" dirty="0" smtClean="0"/>
              <a:t>高度重视</a:t>
            </a:r>
            <a:endParaRPr lang="zh-CN" altLang="en-US" dirty="0"/>
          </a:p>
        </p:txBody>
      </p:sp>
      <p:sp>
        <p:nvSpPr>
          <p:cNvPr id="3" name="内容占位符 2"/>
          <p:cNvSpPr>
            <a:spLocks noGrp="1"/>
          </p:cNvSpPr>
          <p:nvPr>
            <p:ph idx="1"/>
          </p:nvPr>
        </p:nvSpPr>
        <p:spPr/>
        <p:txBody>
          <a:bodyPr/>
          <a:lstStyle/>
          <a:p>
            <a:r>
              <a:rPr lang="zh-CN" altLang="en-US" dirty="0" smtClean="0"/>
              <a:t>组长：习近平</a:t>
            </a:r>
            <a:endParaRPr lang="en-US" altLang="zh-CN" dirty="0" smtClean="0"/>
          </a:p>
          <a:p>
            <a:r>
              <a:rPr lang="zh-CN" altLang="en-US" dirty="0" smtClean="0"/>
              <a:t>副组长：李克强、王沪宁、韩正</a:t>
            </a:r>
            <a:endParaRPr lang="en-US" altLang="zh-CN" dirty="0" smtClean="0"/>
          </a:p>
          <a:p>
            <a:r>
              <a:rPr lang="zh-CN" altLang="en-US" dirty="0" smtClean="0"/>
              <a:t>在中央政治局常委领导下承担起草工作。</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200623_成都乡村 (1).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200822_武隆乡村旅游 (2).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200822_武隆乡村旅游 (6).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20200822_武隆乡村旅游 (11).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201116100242.jpg"/>
          <p:cNvPicPr>
            <a:picLocks noGrp="1" noChangeAspect="1"/>
          </p:cNvPicPr>
          <p:nvPr>
            <p:ph idx="1"/>
          </p:nvPr>
        </p:nvPicPr>
        <p:blipFill>
          <a:blip r:embed="rId1"/>
          <a:stretch>
            <a:fillRect/>
          </a:stretch>
        </p:blipFill>
        <p:spPr>
          <a:xfrm>
            <a:off x="1554691" y="1600200"/>
            <a:ext cx="6034617" cy="4525963"/>
          </a:xfr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201116100229.jpg"/>
          <p:cNvPicPr>
            <a:picLocks noGrp="1" noChangeAspect="1"/>
          </p:cNvPicPr>
          <p:nvPr>
            <p:ph idx="1"/>
          </p:nvPr>
        </p:nvPicPr>
        <p:blipFill>
          <a:blip r:embed="rId1"/>
          <a:stretch>
            <a:fillRect/>
          </a:stretch>
        </p:blipFill>
        <p:spPr>
          <a:xfrm>
            <a:off x="1554691" y="1600200"/>
            <a:ext cx="6034617" cy="4525963"/>
          </a:xfr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201116100206.jpg"/>
          <p:cNvPicPr>
            <a:picLocks noGrp="1" noChangeAspect="1"/>
          </p:cNvPicPr>
          <p:nvPr>
            <p:ph idx="1"/>
          </p:nvPr>
        </p:nvPicPr>
        <p:blipFill>
          <a:blip r:embed="rId1"/>
          <a:stretch>
            <a:fillRect/>
          </a:stretch>
        </p:blipFill>
        <p:spPr>
          <a:xfrm>
            <a:off x="1554691" y="1600200"/>
            <a:ext cx="6034617" cy="4525963"/>
          </a:xfr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IMG_20201021_154010.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IMG_20201021_151544.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IMG_20201021_150207.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126483997_15998355643241n.jpg"/>
          <p:cNvPicPr>
            <a:picLocks noGrp="1" noChangeAspect="1"/>
          </p:cNvPicPr>
          <p:nvPr>
            <p:ph idx="1"/>
          </p:nvPr>
        </p:nvPicPr>
        <p:blipFill>
          <a:blip r:embed="rId1"/>
          <a:stretch>
            <a:fillRect/>
          </a:stretch>
        </p:blipFill>
        <p:spPr>
          <a:xfrm>
            <a:off x="908900" y="1600200"/>
            <a:ext cx="7326199" cy="4525963"/>
          </a:xfr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IMG_20201021_145101.jpg"/>
          <p:cNvPicPr>
            <a:picLocks noGrp="1" noChangeAspect="1"/>
          </p:cNvPicPr>
          <p:nvPr>
            <p:ph idx="1"/>
          </p:nvPr>
        </p:nvPicPr>
        <p:blipFill>
          <a:blip r:embed="rId1" cstate="print"/>
          <a:stretch>
            <a:fillRect/>
          </a:stretch>
        </p:blipFill>
        <p:spPr>
          <a:xfrm>
            <a:off x="1554691" y="1600200"/>
            <a:ext cx="6034617" cy="4525963"/>
          </a:xfr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二渡村、农科院 (3).png"/>
          <p:cNvPicPr>
            <a:picLocks noGrp="1" noChangeAspect="1"/>
          </p:cNvPicPr>
          <p:nvPr>
            <p:ph idx="1"/>
          </p:nvPr>
        </p:nvPicPr>
        <p:blipFill>
          <a:blip r:embed="rId1"/>
          <a:stretch>
            <a:fillRect/>
          </a:stretch>
        </p:blipFill>
        <p:spPr>
          <a:xfrm>
            <a:off x="548922" y="1600200"/>
            <a:ext cx="8046156" cy="4525963"/>
          </a:xfr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水上植物工厂。.jpg"/>
          <p:cNvPicPr>
            <a:picLocks noGrp="1" noChangeAspect="1"/>
          </p:cNvPicPr>
          <p:nvPr>
            <p:ph idx="1"/>
          </p:nvPr>
        </p:nvPicPr>
        <p:blipFill>
          <a:blip r:embed="rId1" cstate="print"/>
          <a:stretch>
            <a:fillRect/>
          </a:stretch>
        </p:blipFill>
        <p:spPr>
          <a:xfrm>
            <a:off x="548922" y="1600200"/>
            <a:ext cx="8046156" cy="4525963"/>
          </a:xfr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渝东南 农科院 (7).jpg"/>
          <p:cNvPicPr>
            <a:picLocks noGrp="1" noChangeAspect="1"/>
          </p:cNvPicPr>
          <p:nvPr>
            <p:ph idx="1"/>
          </p:nvPr>
        </p:nvPicPr>
        <p:blipFill>
          <a:blip r:embed="rId1" cstate="print"/>
          <a:stretch>
            <a:fillRect/>
          </a:stretch>
        </p:blipFill>
        <p:spPr>
          <a:xfrm>
            <a:off x="457200" y="2109024"/>
            <a:ext cx="8229600" cy="3508315"/>
          </a:xfr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祝愿涪陵农业发展明天更加美好</a:t>
            </a:r>
            <a:r>
              <a:rPr lang="zh-CN" altLang="en-US" dirty="0" smtClean="0"/>
              <a:t>！</a:t>
            </a:r>
            <a:endParaRPr lang="en-US" altLang="zh-CN" dirty="0" smtClean="0"/>
          </a:p>
          <a:p>
            <a:r>
              <a:rPr lang="zh-CN" altLang="en-US" dirty="0" smtClean="0"/>
              <a:t>祝愿在座各位的事业明天会更好！</a:t>
            </a:r>
            <a:endParaRPr lang="en-US" altLang="zh-CN" dirty="0" smtClean="0"/>
          </a:p>
          <a:p>
            <a:r>
              <a:rPr lang="zh-CN" altLang="en-US" dirty="0" smtClean="0"/>
              <a:t>　　　　　　</a:t>
            </a:r>
            <a:endParaRPr lang="en-US" altLang="zh-CN" dirty="0" smtClean="0"/>
          </a:p>
          <a:p>
            <a:endParaRPr lang="en-US" altLang="zh-CN" dirty="0" smtClean="0"/>
          </a:p>
          <a:p>
            <a:endParaRPr lang="en-US" altLang="zh-CN" dirty="0" smtClean="0"/>
          </a:p>
          <a:p>
            <a:r>
              <a:rPr lang="zh-CN" altLang="en-US" dirty="0" smtClean="0"/>
              <a:t>　</a:t>
            </a:r>
            <a:r>
              <a:rPr lang="zh-CN" altLang="en-US" dirty="0" smtClean="0"/>
              <a:t>　　　　　　　</a:t>
            </a:r>
            <a:r>
              <a:rPr lang="zh-CN" altLang="en-US" dirty="0" smtClean="0"/>
              <a:t>谢谢</a:t>
            </a:r>
            <a:r>
              <a:rPr lang="zh-CN" altLang="en-US" dirty="0" smtClean="0"/>
              <a:t>大家！</a:t>
            </a:r>
            <a:endParaRPr lang="en-US" altLang="zh-CN" dirty="0" smtClean="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b89a8a51dfb94ff5baac7540cd434c61.JPG"/>
          <p:cNvPicPr>
            <a:picLocks noGrp="1" noChangeAspect="1"/>
          </p:cNvPicPr>
          <p:nvPr>
            <p:ph idx="1"/>
          </p:nvPr>
        </p:nvPicPr>
        <p:blipFill>
          <a:blip r:embed="rId1"/>
          <a:stretch>
            <a:fillRect/>
          </a:stretch>
        </p:blipFill>
        <p:spPr>
          <a:xfrm>
            <a:off x="1103829" y="1600200"/>
            <a:ext cx="6936342" cy="4525963"/>
          </a:xfr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12122</Words>
  <Application>WPS 演示</Application>
  <PresentationFormat>全屏显示(4:3)</PresentationFormat>
  <Paragraphs>216</Paragraphs>
  <Slides>84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84</vt:i4>
      </vt:variant>
    </vt:vector>
  </HeadingPairs>
  <TitlesOfParts>
    <vt:vector size="91" baseType="lpstr">
      <vt:lpstr>Arial</vt:lpstr>
      <vt:lpstr>宋体</vt:lpstr>
      <vt:lpstr>Wingdings</vt:lpstr>
      <vt:lpstr>Calibri</vt:lpstr>
      <vt:lpstr>微软雅黑</vt:lpstr>
      <vt:lpstr>Arial Unicode MS</vt:lpstr>
      <vt:lpstr>Office 主题</vt:lpstr>
      <vt:lpstr>深入学习党的十九届五中全会精神 展望涪陵农业十四五发展前景</vt:lpstr>
      <vt:lpstr>PowerPoint 演示文稿</vt:lpstr>
      <vt:lpstr>PowerPoint 演示文稿</vt:lpstr>
      <vt:lpstr>PowerPoint 演示文稿</vt:lpstr>
      <vt:lpstr>2020年10月26日至29日 </vt:lpstr>
      <vt:lpstr>规划的时代背景</vt:lpstr>
      <vt:lpstr>中央对《建议》高度重视</vt:lpstr>
      <vt:lpstr>PowerPoint 演示文稿</vt:lpstr>
      <vt:lpstr>PowerPoint 演示文稿</vt:lpstr>
      <vt:lpstr>《建议》结构</vt:lpstr>
      <vt:lpstr>二0三五年远景目标</vt:lpstr>
      <vt:lpstr>十四五发展指导思想</vt:lpstr>
      <vt:lpstr>十四五经济社会发展必须遵循原则</vt:lpstr>
      <vt:lpstr>十四五目标的两个结合</vt:lpstr>
      <vt:lpstr>十四五规划发展的五大目标</vt:lpstr>
      <vt:lpstr>PowerPoint 演示文稿</vt:lpstr>
      <vt:lpstr>PowerPoint 演示文稿</vt:lpstr>
      <vt:lpstr>PowerPoint 演示文稿</vt:lpstr>
      <vt:lpstr>PowerPoint 演示文稿</vt:lpstr>
      <vt:lpstr>PowerPoint 演示文稿</vt:lpstr>
      <vt:lpstr>形成强大国内市场，构建新发展格局 </vt:lpstr>
      <vt:lpstr>PowerPoint 演示文稿</vt:lpstr>
      <vt:lpstr>PowerPoint 演示文稿</vt:lpstr>
      <vt:lpstr>PowerPoint 演示文稿</vt:lpstr>
      <vt:lpstr>PowerPoint 演示文稿</vt:lpstr>
      <vt:lpstr>优先发展农业农村，全面推进乡村振兴 </vt:lpstr>
      <vt:lpstr>PowerPoint 演示文稿</vt:lpstr>
      <vt:lpstr>PowerPoint 演示文稿</vt:lpstr>
      <vt:lpstr>PowerPoint 演示文稿</vt:lpstr>
      <vt:lpstr>PowerPoint 演示文稿</vt:lpstr>
      <vt:lpstr>推动绿色发展，促进人与自然和谐共生 </vt:lpstr>
      <vt:lpstr>PowerPoint 演示文稿</vt:lpstr>
      <vt:lpstr>PowerPoint 演示文稿</vt:lpstr>
      <vt:lpstr>PowerPoint 演示文稿</vt:lpstr>
      <vt:lpstr>PowerPoint 演示文稿</vt:lpstr>
      <vt:lpstr>PowerPoint 演示文稿</vt:lpstr>
      <vt:lpstr>PowerPoint 演示文稿</vt:lpstr>
      <vt:lpstr>涪陵农业“十三五”发展成果</vt:lpstr>
      <vt:lpstr>PowerPoint 演示文稿</vt:lpstr>
      <vt:lpstr>PowerPoint 演示文稿</vt:lpstr>
      <vt:lpstr>PowerPoint 演示文稿</vt:lpstr>
      <vt:lpstr>PowerPoint 演示文稿</vt:lpstr>
      <vt:lpstr>涪陵农业“十四五”面临的机遇和挑战</vt:lpstr>
      <vt:lpstr>PowerPoint 演示文稿</vt:lpstr>
      <vt:lpstr>PowerPoint 演示文稿</vt:lpstr>
      <vt:lpstr>PowerPoint 演示文稿</vt:lpstr>
      <vt:lpstr>PowerPoint 演示文稿</vt:lpstr>
      <vt:lpstr>面临的挑战</vt:lpstr>
      <vt:lpstr>PowerPoint 演示文稿</vt:lpstr>
      <vt:lpstr>PowerPoint 演示文稿</vt:lpstr>
      <vt:lpstr>PowerPoint 演示文稿</vt:lpstr>
      <vt:lpstr>PowerPoint 演示文稿</vt:lpstr>
      <vt:lpstr>关于涪陵农业“十四五”规划</vt:lpstr>
      <vt:lpstr>关于发展思路</vt:lpstr>
      <vt:lpstr>关于发展目标</vt:lpstr>
      <vt:lpstr>总体目标</vt:lpstr>
      <vt:lpstr>PowerPoint 演示文稿</vt:lpstr>
      <vt:lpstr>PowerPoint 演示文稿</vt:lpstr>
      <vt:lpstr>PowerPoint 演示文稿</vt:lpstr>
      <vt:lpstr>重点任务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深入学习十九届五中全会精神</dc:title>
  <dc:creator>Administrator</dc:creator>
  <cp:lastModifiedBy>雁门风雨</cp:lastModifiedBy>
  <cp:revision>54</cp:revision>
  <dcterms:created xsi:type="dcterms:W3CDTF">2020-11-12T06:52:00Z</dcterms:created>
  <dcterms:modified xsi:type="dcterms:W3CDTF">2020-11-16T14:21:19Z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