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75" r:id="rId3"/>
    <p:sldId id="277" r:id="rId4"/>
    <p:sldId id="304" r:id="rId5"/>
    <p:sldId id="257" r:id="rId6"/>
    <p:sldId id="280" r:id="rId7"/>
    <p:sldId id="281" r:id="rId8"/>
    <p:sldId id="282" r:id="rId9"/>
    <p:sldId id="299" r:id="rId10"/>
    <p:sldId id="284" r:id="rId11"/>
    <p:sldId id="305" r:id="rId12"/>
    <p:sldId id="306" r:id="rId13"/>
    <p:sldId id="286" r:id="rId14"/>
    <p:sldId id="293" r:id="rId15"/>
    <p:sldId id="300" r:id="rId16"/>
    <p:sldId id="301" r:id="rId17"/>
    <p:sldId id="302" r:id="rId18"/>
    <p:sldId id="303" r:id="rId19"/>
    <p:sldId id="298" r:id="rId2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206F36"/>
    <a:srgbClr val="548123"/>
    <a:srgbClr val="442323"/>
    <a:srgbClr val="B80808"/>
    <a:srgbClr val="00133A"/>
    <a:srgbClr val="EDBE8A"/>
    <a:srgbClr val="5C6F14"/>
    <a:srgbClr val="A1CE59"/>
    <a:srgbClr val="DDDF2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119" d="100"/>
          <a:sy n="119" d="100"/>
        </p:scale>
        <p:origin x="-546" y="-90"/>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5B4ADB-9868-49C1-B7F1-B2CD799E3C24}" type="datetimeFigureOut">
              <a:rPr lang="zh-CN" altLang="en-US" smtClean="0"/>
              <a:pPr/>
              <a:t>2019/6/5 Wednesday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083422-B43C-4F0B-ABD6-872460AC0456}" type="slidenum">
              <a:rPr lang="zh-CN" altLang="en-US" smtClean="0"/>
              <a:pPr/>
              <a:t>‹#›</a:t>
            </a:fld>
            <a:endParaRPr lang="zh-CN" altLang="en-US"/>
          </a:p>
        </p:txBody>
      </p:sp>
    </p:spTree>
    <p:extLst>
      <p:ext uri="{BB962C8B-B14F-4D97-AF65-F5344CB8AC3E}">
        <p14:creationId xmlns:p14="http://schemas.microsoft.com/office/powerpoint/2010/main" xmlns="" val="598784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1</a:t>
            </a:fld>
            <a:endParaRPr lang="zh-CN" altLang="en-US"/>
          </a:p>
        </p:txBody>
      </p:sp>
    </p:spTree>
    <p:extLst>
      <p:ext uri="{BB962C8B-B14F-4D97-AF65-F5344CB8AC3E}">
        <p14:creationId xmlns:p14="http://schemas.microsoft.com/office/powerpoint/2010/main" xmlns="" val="1870398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2</a:t>
            </a:fld>
            <a:endParaRPr lang="zh-CN" altLang="en-US"/>
          </a:p>
        </p:txBody>
      </p:sp>
    </p:spTree>
    <p:extLst>
      <p:ext uri="{BB962C8B-B14F-4D97-AF65-F5344CB8AC3E}">
        <p14:creationId xmlns:p14="http://schemas.microsoft.com/office/powerpoint/2010/main" xmlns="" val="859846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3</a:t>
            </a:fld>
            <a:endParaRPr lang="zh-CN" altLang="en-US"/>
          </a:p>
        </p:txBody>
      </p:sp>
    </p:spTree>
    <p:extLst>
      <p:ext uri="{BB962C8B-B14F-4D97-AF65-F5344CB8AC3E}">
        <p14:creationId xmlns:p14="http://schemas.microsoft.com/office/powerpoint/2010/main" xmlns="" val="859846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4</a:t>
            </a:fld>
            <a:endParaRPr lang="zh-CN" altLang="en-US"/>
          </a:p>
        </p:txBody>
      </p:sp>
    </p:spTree>
    <p:extLst>
      <p:ext uri="{BB962C8B-B14F-4D97-AF65-F5344CB8AC3E}">
        <p14:creationId xmlns:p14="http://schemas.microsoft.com/office/powerpoint/2010/main" xmlns="" val="2288930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5</a:t>
            </a:fld>
            <a:endParaRPr lang="zh-CN" altLang="en-US"/>
          </a:p>
        </p:txBody>
      </p:sp>
    </p:spTree>
    <p:extLst>
      <p:ext uri="{BB962C8B-B14F-4D97-AF65-F5344CB8AC3E}">
        <p14:creationId xmlns:p14="http://schemas.microsoft.com/office/powerpoint/2010/main" xmlns="" val="2288930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19</a:t>
            </a:fld>
            <a:endParaRPr lang="zh-CN" altLang="en-US"/>
          </a:p>
        </p:txBody>
      </p:sp>
    </p:spTree>
    <p:extLst>
      <p:ext uri="{BB962C8B-B14F-4D97-AF65-F5344CB8AC3E}">
        <p14:creationId xmlns:p14="http://schemas.microsoft.com/office/powerpoint/2010/main" xmlns="" val="1881492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936630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867672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1707820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305723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3982208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Date Placeholder 2"/>
          <p:cNvSpPr>
            <a:spLocks noGrp="1"/>
          </p:cNvSpPr>
          <p:nvPr>
            <p:ph type="dt" sz="half" idx="10"/>
          </p:nvPr>
        </p:nvSpPr>
        <p:spPr>
          <a:xfrm>
            <a:off x="628650" y="4767263"/>
            <a:ext cx="2057400" cy="273844"/>
          </a:xfrm>
        </p:spPr>
        <p:txBody>
          <a:bodyPr/>
          <a:lstStyle/>
          <a:p>
            <a:fld id="{B1D9EEEB-1019-4A9E-97BB-A7476F61D4F1}" type="datetimeFigureOut">
              <a:rPr lang="zh-CN" altLang="en-US" smtClean="0"/>
              <a:pPr/>
              <a:t>2019/6/5 Wednesday</a:t>
            </a:fld>
            <a:endParaRPr lang="zh-CN" altLang="en-US"/>
          </a:p>
        </p:txBody>
      </p:sp>
      <p:sp>
        <p:nvSpPr>
          <p:cNvPr id="9" name="Footer Placeholder 3"/>
          <p:cNvSpPr>
            <a:spLocks noGrp="1"/>
          </p:cNvSpPr>
          <p:nvPr>
            <p:ph type="ftr" sz="quarter" idx="11"/>
          </p:nvPr>
        </p:nvSpPr>
        <p:spPr>
          <a:xfrm>
            <a:off x="3028950" y="4767263"/>
            <a:ext cx="3086100" cy="273844"/>
          </a:xfrm>
        </p:spPr>
        <p:txBody>
          <a:bodyPr/>
          <a:lstStyle/>
          <a:p>
            <a:endParaRPr lang="zh-CN" altLang="en-US"/>
          </a:p>
        </p:txBody>
      </p:sp>
      <p:sp>
        <p:nvSpPr>
          <p:cNvPr id="10" name="Slide Number Placeholder 4"/>
          <p:cNvSpPr>
            <a:spLocks noGrp="1"/>
          </p:cNvSpPr>
          <p:nvPr>
            <p:ph type="sldNum" sz="quarter" idx="12"/>
          </p:nvPr>
        </p:nvSpPr>
        <p:spPr>
          <a:xfrm>
            <a:off x="6457950" y="4767263"/>
            <a:ext cx="2057400" cy="273844"/>
          </a:xfrm>
        </p:spPr>
        <p:txBody>
          <a:bodyPr/>
          <a:lstStyle/>
          <a:p>
            <a:fld id="{583B8C44-69CF-4D63-820D-1CC258C06ED9}" type="slidenum">
              <a:rPr lang="zh-CN" altLang="en-US" smtClean="0"/>
              <a:pPr/>
              <a:t>‹#›</a:t>
            </a:fld>
            <a:endParaRPr lang="zh-CN" altLang="en-US"/>
          </a:p>
        </p:txBody>
      </p:sp>
      <p:pic>
        <p:nvPicPr>
          <p:cNvPr id="11" name="图片 10"/>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29972" y="4161008"/>
            <a:ext cx="9170648" cy="981150"/>
          </a:xfrm>
          <a:prstGeom prst="rect">
            <a:avLst/>
          </a:prstGeom>
        </p:spPr>
      </p:pic>
      <p:pic>
        <p:nvPicPr>
          <p:cNvPr id="12" name="图片 11"/>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flipH="1">
            <a:off x="-10758" y="577773"/>
            <a:ext cx="4023360" cy="4023360"/>
          </a:xfrm>
          <a:prstGeom prst="rect">
            <a:avLst/>
          </a:prstGeom>
        </p:spPr>
      </p:pic>
      <p:pic>
        <p:nvPicPr>
          <p:cNvPr id="13" name="图片 12"/>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6878086" y="-743535"/>
            <a:ext cx="2348990" cy="2475516"/>
          </a:xfrm>
          <a:prstGeom prst="rect">
            <a:avLst/>
          </a:prstGeom>
        </p:spPr>
      </p:pic>
      <p:pic>
        <p:nvPicPr>
          <p:cNvPr id="14" name="图片 13"/>
          <p:cNvPicPr>
            <a:picLocks noChangeAspect="1"/>
          </p:cNvPicPr>
          <p:nvPr userDrawn="1"/>
        </p:nvPicPr>
        <p:blipFill rotWithShape="1">
          <a:blip r:embed="rId5" cstate="print">
            <a:extLst>
              <a:ext uri="{28A0092B-C50C-407E-A947-70E740481C1C}">
                <a14:useLocalDpi xmlns:a14="http://schemas.microsoft.com/office/drawing/2010/main" xmlns="" val="0"/>
              </a:ext>
            </a:extLst>
          </a:blip>
          <a:srcRect t="31573"/>
          <a:stretch/>
        </p:blipFill>
        <p:spPr>
          <a:xfrm>
            <a:off x="-203471" y="-9525"/>
            <a:ext cx="2570154" cy="1758673"/>
          </a:xfrm>
          <a:prstGeom prst="rect">
            <a:avLst/>
          </a:prstGeom>
        </p:spPr>
      </p:pic>
      <p:pic>
        <p:nvPicPr>
          <p:cNvPr id="15" name="图片 14"/>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3974625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29972" y="4161008"/>
            <a:ext cx="9170648" cy="981150"/>
          </a:xfrm>
          <a:prstGeom prst="rect">
            <a:avLst/>
          </a:prstGeom>
        </p:spPr>
      </p:pic>
      <p:pic>
        <p:nvPicPr>
          <p:cNvPr id="11" name="图片 10"/>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6878086" y="-743535"/>
            <a:ext cx="2348990" cy="2475516"/>
          </a:xfrm>
          <a:prstGeom prst="rect">
            <a:avLst/>
          </a:prstGeom>
        </p:spPr>
      </p:pic>
      <p:pic>
        <p:nvPicPr>
          <p:cNvPr id="12" name="图片 11"/>
          <p:cNvPicPr>
            <a:picLocks noChangeAspect="1"/>
          </p:cNvPicPr>
          <p:nvPr userDrawn="1"/>
        </p:nvPicPr>
        <p:blipFill rotWithShape="1">
          <a:blip r:embed="rId4" cstate="print">
            <a:extLst>
              <a:ext uri="{28A0092B-C50C-407E-A947-70E740481C1C}">
                <a14:useLocalDpi xmlns:a14="http://schemas.microsoft.com/office/drawing/2010/main" xmlns="" val="0"/>
              </a:ext>
            </a:extLst>
          </a:blip>
          <a:srcRect t="31573"/>
          <a:stretch/>
        </p:blipFill>
        <p:spPr>
          <a:xfrm>
            <a:off x="-203471" y="-9525"/>
            <a:ext cx="2570154" cy="1758673"/>
          </a:xfrm>
          <a:prstGeom prst="rect">
            <a:avLst/>
          </a:prstGeom>
        </p:spPr>
      </p:pic>
    </p:spTree>
    <p:extLst>
      <p:ext uri="{BB962C8B-B14F-4D97-AF65-F5344CB8AC3E}">
        <p14:creationId xmlns:p14="http://schemas.microsoft.com/office/powerpoint/2010/main" xmlns="" val="3108504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1" name="Date Placeholder 2"/>
          <p:cNvSpPr>
            <a:spLocks noGrp="1"/>
          </p:cNvSpPr>
          <p:nvPr>
            <p:ph type="dt" sz="half" idx="10"/>
          </p:nvPr>
        </p:nvSpPr>
        <p:spPr>
          <a:xfrm>
            <a:off x="628650" y="4767263"/>
            <a:ext cx="2057400" cy="273844"/>
          </a:xfrm>
        </p:spPr>
        <p:txBody>
          <a:bodyPr/>
          <a:lstStyle/>
          <a:p>
            <a:fld id="{B1D9EEEB-1019-4A9E-97BB-A7476F61D4F1}" type="datetimeFigureOut">
              <a:rPr lang="zh-CN" altLang="en-US" smtClean="0"/>
              <a:pPr/>
              <a:t>2019/6/5 Wednesday</a:t>
            </a:fld>
            <a:endParaRPr lang="zh-CN" altLang="en-US"/>
          </a:p>
        </p:txBody>
      </p:sp>
      <p:sp>
        <p:nvSpPr>
          <p:cNvPr id="12" name="Footer Placeholder 3"/>
          <p:cNvSpPr>
            <a:spLocks noGrp="1"/>
          </p:cNvSpPr>
          <p:nvPr>
            <p:ph type="ftr" sz="quarter" idx="11"/>
          </p:nvPr>
        </p:nvSpPr>
        <p:spPr>
          <a:xfrm>
            <a:off x="3028950" y="4767263"/>
            <a:ext cx="3086100" cy="273844"/>
          </a:xfrm>
        </p:spPr>
        <p:txBody>
          <a:bodyPr/>
          <a:lstStyle/>
          <a:p>
            <a:endParaRPr lang="zh-CN" altLang="en-US"/>
          </a:p>
        </p:txBody>
      </p:sp>
      <p:sp>
        <p:nvSpPr>
          <p:cNvPr id="13" name="Slide Number Placeholder 4"/>
          <p:cNvSpPr>
            <a:spLocks noGrp="1"/>
          </p:cNvSpPr>
          <p:nvPr>
            <p:ph type="sldNum" sz="quarter" idx="12"/>
          </p:nvPr>
        </p:nvSpPr>
        <p:spPr>
          <a:xfrm>
            <a:off x="6457950" y="4767263"/>
            <a:ext cx="2057400" cy="273844"/>
          </a:xfrm>
        </p:spPr>
        <p:txBody>
          <a:bodyPr/>
          <a:lstStyle/>
          <a:p>
            <a:fld id="{583B8C44-69CF-4D63-820D-1CC258C06ED9}" type="slidenum">
              <a:rPr lang="zh-CN" altLang="en-US" smtClean="0"/>
              <a:pPr/>
              <a:t>‹#›</a:t>
            </a:fld>
            <a:endParaRPr lang="zh-CN" altLang="en-US"/>
          </a:p>
        </p:txBody>
      </p:sp>
      <p:pic>
        <p:nvPicPr>
          <p:cNvPr id="14" name="图片 13"/>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29972" y="4161008"/>
            <a:ext cx="9170648" cy="981150"/>
          </a:xfrm>
          <a:prstGeom prst="rect">
            <a:avLst/>
          </a:prstGeom>
        </p:spPr>
      </p:pic>
      <p:pic>
        <p:nvPicPr>
          <p:cNvPr id="15" name="图片 14"/>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flipH="1">
            <a:off x="-10758" y="577773"/>
            <a:ext cx="4023360" cy="4023360"/>
          </a:xfrm>
          <a:prstGeom prst="rect">
            <a:avLst/>
          </a:prstGeom>
        </p:spPr>
      </p:pic>
      <p:pic>
        <p:nvPicPr>
          <p:cNvPr id="16" name="图片 15"/>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6878086" y="-743535"/>
            <a:ext cx="2348990" cy="2475516"/>
          </a:xfrm>
          <a:prstGeom prst="rect">
            <a:avLst/>
          </a:prstGeom>
        </p:spPr>
      </p:pic>
      <p:pic>
        <p:nvPicPr>
          <p:cNvPr id="17" name="图片 16"/>
          <p:cNvPicPr>
            <a:picLocks noChangeAspect="1"/>
          </p:cNvPicPr>
          <p:nvPr userDrawn="1"/>
        </p:nvPicPr>
        <p:blipFill rotWithShape="1">
          <a:blip r:embed="rId5" cstate="print">
            <a:extLst>
              <a:ext uri="{28A0092B-C50C-407E-A947-70E740481C1C}">
                <a14:useLocalDpi xmlns:a14="http://schemas.microsoft.com/office/drawing/2010/main" xmlns="" val="0"/>
              </a:ext>
            </a:extLst>
          </a:blip>
          <a:srcRect t="31573"/>
          <a:stretch/>
        </p:blipFill>
        <p:spPr>
          <a:xfrm>
            <a:off x="-203471" y="-9525"/>
            <a:ext cx="2570154" cy="1758673"/>
          </a:xfrm>
          <a:prstGeom prst="rect">
            <a:avLst/>
          </a:prstGeom>
        </p:spPr>
      </p:pic>
      <p:pic>
        <p:nvPicPr>
          <p:cNvPr id="18" name="图片 17"/>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238799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1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83B8C44-69CF-4D63-820D-1CC258C06ED9}" type="slidenum">
              <a:rPr lang="zh-CN" altLang="en-US" smtClean="0"/>
              <a:pPr/>
              <a:t>‹#›</a:t>
            </a:fld>
            <a:endParaRPr lang="zh-CN" altLang="en-US"/>
          </a:p>
        </p:txBody>
      </p:sp>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0" y="4754880"/>
            <a:ext cx="9170648" cy="388620"/>
          </a:xfrm>
          <a:prstGeom prst="rect">
            <a:avLst/>
          </a:prstGeom>
        </p:spPr>
      </p:pic>
      <p:pic>
        <p:nvPicPr>
          <p:cNvPr id="6" name="图片 5"/>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t="31573" r="26660"/>
          <a:stretch/>
        </p:blipFill>
        <p:spPr>
          <a:xfrm>
            <a:off x="-203472" y="-9525"/>
            <a:ext cx="1419086" cy="1324014"/>
          </a:xfrm>
          <a:prstGeom prst="rect">
            <a:avLst/>
          </a:prstGeom>
        </p:spPr>
      </p:pic>
      <p:pic>
        <p:nvPicPr>
          <p:cNvPr id="7" name="图片 6"/>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8282715" y="4410635"/>
            <a:ext cx="732865" cy="732865"/>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3988471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2049770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1D9EEEB-1019-4A9E-97BB-A7476F61D4F1}" type="datetimeFigureOut">
              <a:rPr lang="zh-CN" altLang="en-US" smtClean="0"/>
              <a:pPr/>
              <a:t>2019/6/5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62458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2">
                <a:lumMod val="17000"/>
                <a:lumOff val="83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1D9EEEB-1019-4A9E-97BB-A7476F61D4F1}" type="datetimeFigureOut">
              <a:rPr lang="zh-CN" altLang="en-US" smtClean="0"/>
              <a:pPr/>
              <a:t>2019/6/5 Wednesday</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713052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xml"/><Relationship Id="rId7" Type="http://schemas.openxmlformats.org/officeDocument/2006/relationships/image" Target="../media/image10.png"/><Relationship Id="rId12"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openxmlformats.org/officeDocument/2006/relationships/image" Target="../media/image9.png"/><Relationship Id="rId11" Type="http://schemas.microsoft.com/office/2007/relationships/media" Target="../media/media1.mp3"/><Relationship Id="rId5" Type="http://schemas.openxmlformats.org/officeDocument/2006/relationships/image" Target="../media/image1.png"/><Relationship Id="rId10"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17000"/>
                <a:lumOff val="83000"/>
              </a:schemeClr>
            </a:gs>
            <a:gs pos="100000">
              <a:schemeClr val="bg1"/>
            </a:gs>
          </a:gsLst>
          <a:lin ang="5400000" scaled="1"/>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stretch>
            <a:fillRect/>
          </a:stretch>
        </p:blipFill>
        <p:spPr>
          <a:xfrm>
            <a:off x="0" y="2986939"/>
            <a:ext cx="9138696" cy="1975275"/>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xmlns="" val="0"/>
              </a:ext>
            </a:extLst>
          </a:blip>
          <a:srcRect b="43617"/>
          <a:stretch/>
        </p:blipFill>
        <p:spPr>
          <a:xfrm>
            <a:off x="-17123" y="3990975"/>
            <a:ext cx="9170648" cy="1152525"/>
          </a:xfrm>
          <a:prstGeom prst="rect">
            <a:avLst/>
          </a:prstGeom>
        </p:spPr>
      </p:pic>
      <p:pic>
        <p:nvPicPr>
          <p:cNvPr id="5" name="图片 4"/>
          <p:cNvPicPr>
            <a:picLocks noChangeAspect="1"/>
          </p:cNvPicPr>
          <p:nvPr/>
        </p:nvPicPr>
        <p:blipFill rotWithShape="1">
          <a:blip r:embed="rId6" cstate="print">
            <a:extLst>
              <a:ext uri="{28A0092B-C50C-407E-A947-70E740481C1C}">
                <a14:useLocalDpi xmlns:a14="http://schemas.microsoft.com/office/drawing/2010/main" xmlns="" val="0"/>
              </a:ext>
            </a:extLst>
          </a:blip>
          <a:srcRect b="7608"/>
          <a:stretch/>
        </p:blipFill>
        <p:spPr>
          <a:xfrm>
            <a:off x="2389914" y="235886"/>
            <a:ext cx="4472005" cy="4241522"/>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566829" y="1671508"/>
            <a:ext cx="2154660" cy="3230090"/>
          </a:xfrm>
          <a:prstGeom prst="rect">
            <a:avLst/>
          </a:prstGeom>
        </p:spPr>
      </p:pic>
      <p:grpSp>
        <p:nvGrpSpPr>
          <p:cNvPr id="7" name="组合 6"/>
          <p:cNvGrpSpPr/>
          <p:nvPr/>
        </p:nvGrpSpPr>
        <p:grpSpPr>
          <a:xfrm>
            <a:off x="1786758" y="1646794"/>
            <a:ext cx="6558456" cy="1594374"/>
            <a:chOff x="2734807" y="1646794"/>
            <a:chExt cx="3660073" cy="1594374"/>
          </a:xfrm>
        </p:grpSpPr>
        <p:sp>
          <p:nvSpPr>
            <p:cNvPr id="6" name="文本框 5"/>
            <p:cNvSpPr txBox="1"/>
            <p:nvPr/>
          </p:nvSpPr>
          <p:spPr>
            <a:xfrm>
              <a:off x="2747165" y="1671508"/>
              <a:ext cx="3647715" cy="1446550"/>
            </a:xfrm>
            <a:prstGeom prst="rect">
              <a:avLst/>
            </a:prstGeom>
            <a:noFill/>
          </p:spPr>
          <p:txBody>
            <a:bodyPr wrap="square" rtlCol="0">
              <a:spAutoFit/>
            </a:bodyPr>
            <a:lstStyle/>
            <a:p>
              <a:pPr algn="ctr"/>
              <a:r>
                <a:rPr lang="zh-CN" altLang="en-US" sz="4400" dirty="0">
                  <a:ln w="352425">
                    <a:solidFill>
                      <a:srgbClr val="206F36"/>
                    </a:solidFill>
                  </a:ln>
                  <a:solidFill>
                    <a:srgbClr val="206F36"/>
                  </a:solidFill>
                  <a:cs typeface="+mn-ea"/>
                  <a:sym typeface="+mn-lt"/>
                </a:rPr>
                <a:t>医疗护士行业</a:t>
              </a:r>
              <a:r>
                <a:rPr lang="en-US" altLang="zh-CN" sz="4400" dirty="0">
                  <a:ln w="352425">
                    <a:solidFill>
                      <a:srgbClr val="206F36"/>
                    </a:solidFill>
                  </a:ln>
                  <a:solidFill>
                    <a:srgbClr val="206F36"/>
                  </a:solidFill>
                  <a:cs typeface="+mn-ea"/>
                  <a:sym typeface="+mn-lt"/>
                </a:rPr>
                <a:t>PPT</a:t>
              </a:r>
              <a:r>
                <a:rPr lang="zh-CN" altLang="en-US" sz="4400" dirty="0">
                  <a:ln w="352425">
                    <a:solidFill>
                      <a:srgbClr val="206F36"/>
                    </a:solidFill>
                  </a:ln>
                  <a:solidFill>
                    <a:srgbClr val="206F36"/>
                  </a:solidFill>
                  <a:cs typeface="+mn-ea"/>
                  <a:sym typeface="+mn-lt"/>
                </a:rPr>
                <a:t>模板</a:t>
              </a:r>
            </a:p>
          </p:txBody>
        </p:sp>
        <p:sp>
          <p:nvSpPr>
            <p:cNvPr id="8" name="文本框 7"/>
            <p:cNvSpPr txBox="1"/>
            <p:nvPr/>
          </p:nvSpPr>
          <p:spPr>
            <a:xfrm>
              <a:off x="2747165" y="1671508"/>
              <a:ext cx="3647715" cy="646331"/>
            </a:xfrm>
            <a:prstGeom prst="rect">
              <a:avLst/>
            </a:prstGeom>
            <a:noFill/>
          </p:spPr>
          <p:txBody>
            <a:bodyPr wrap="square" rtlCol="0">
              <a:spAutoFit/>
            </a:bodyPr>
            <a:lstStyle/>
            <a:p>
              <a:pPr algn="ctr"/>
              <a:r>
                <a:rPr lang="zh-CN" altLang="en-US" sz="3600" dirty="0">
                  <a:ln w="266700">
                    <a:solidFill>
                      <a:srgbClr val="4BB333"/>
                    </a:solidFill>
                  </a:ln>
                  <a:solidFill>
                    <a:srgbClr val="4BB333"/>
                  </a:solidFill>
                  <a:cs typeface="+mn-ea"/>
                  <a:sym typeface="+mn-lt"/>
                </a:rPr>
                <a:t>医疗护士行业</a:t>
              </a:r>
              <a:r>
                <a:rPr lang="en-US" altLang="zh-CN" sz="3600" dirty="0">
                  <a:ln w="266700">
                    <a:solidFill>
                      <a:srgbClr val="4BB333"/>
                    </a:solidFill>
                  </a:ln>
                  <a:solidFill>
                    <a:srgbClr val="4BB333"/>
                  </a:solidFill>
                  <a:cs typeface="+mn-ea"/>
                  <a:sym typeface="+mn-lt"/>
                </a:rPr>
                <a:t>PPT</a:t>
              </a:r>
              <a:r>
                <a:rPr lang="zh-CN" altLang="en-US" sz="3600" dirty="0">
                  <a:ln w="266700">
                    <a:solidFill>
                      <a:srgbClr val="4BB333"/>
                    </a:solidFill>
                  </a:ln>
                  <a:solidFill>
                    <a:srgbClr val="4BB333"/>
                  </a:solidFill>
                  <a:cs typeface="+mn-ea"/>
                  <a:sym typeface="+mn-lt"/>
                </a:rPr>
                <a:t>模板</a:t>
              </a:r>
            </a:p>
          </p:txBody>
        </p:sp>
        <p:sp>
          <p:nvSpPr>
            <p:cNvPr id="9" name="文本框 8"/>
            <p:cNvSpPr txBox="1"/>
            <p:nvPr/>
          </p:nvSpPr>
          <p:spPr>
            <a:xfrm>
              <a:off x="2747165" y="1671508"/>
              <a:ext cx="3647715" cy="1569660"/>
            </a:xfrm>
            <a:prstGeom prst="rect">
              <a:avLst/>
            </a:prstGeom>
            <a:noFill/>
          </p:spPr>
          <p:txBody>
            <a:bodyPr wrap="square" rtlCol="0">
              <a:spAutoFit/>
            </a:bodyPr>
            <a:lstStyle/>
            <a:p>
              <a:pPr algn="ctr"/>
              <a:r>
                <a:rPr lang="zh-CN" altLang="en-US" sz="3600" dirty="0" smtClean="0">
                  <a:ln w="57150">
                    <a:solidFill>
                      <a:srgbClr val="A3BE92"/>
                    </a:solidFill>
                  </a:ln>
                  <a:solidFill>
                    <a:schemeClr val="bg1"/>
                  </a:solidFill>
                  <a:latin typeface="仿宋" pitchFamily="49" charset="-122"/>
                  <a:ea typeface="仿宋" pitchFamily="49" charset="-122"/>
                  <a:cs typeface="+mn-ea"/>
                  <a:sym typeface="+mn-lt"/>
                </a:rPr>
                <a:t>涪陵区健康扶贫任务及政策</a:t>
              </a:r>
              <a:endParaRPr lang="en-US" altLang="zh-CN" sz="3600" dirty="0" smtClean="0">
                <a:ln w="57150">
                  <a:solidFill>
                    <a:srgbClr val="A3BE92"/>
                  </a:solidFill>
                </a:ln>
                <a:solidFill>
                  <a:schemeClr val="bg1"/>
                </a:solidFill>
                <a:latin typeface="仿宋" pitchFamily="49" charset="-122"/>
                <a:ea typeface="仿宋" pitchFamily="49" charset="-122"/>
                <a:cs typeface="+mn-ea"/>
                <a:sym typeface="+mn-lt"/>
              </a:endParaRPr>
            </a:p>
            <a:p>
              <a:pPr algn="ctr"/>
              <a:endParaRPr lang="en-US" altLang="zh-CN" sz="3600" dirty="0" smtClean="0">
                <a:ln w="57150">
                  <a:solidFill>
                    <a:srgbClr val="A3BE92"/>
                  </a:solidFill>
                </a:ln>
                <a:solidFill>
                  <a:srgbClr val="A3BE92"/>
                </a:solidFill>
                <a:cs typeface="+mn-ea"/>
                <a:sym typeface="+mn-lt"/>
              </a:endParaRPr>
            </a:p>
            <a:p>
              <a:pPr algn="ctr"/>
              <a:r>
                <a:rPr lang="zh-CN" altLang="en-US" sz="2400" dirty="0" smtClean="0">
                  <a:ln w="57150">
                    <a:solidFill>
                      <a:srgbClr val="A3BE92"/>
                    </a:solidFill>
                  </a:ln>
                  <a:solidFill>
                    <a:srgbClr val="A3BE92"/>
                  </a:solidFill>
                  <a:latin typeface="仿宋" pitchFamily="49" charset="-122"/>
                  <a:ea typeface="仿宋" pitchFamily="49" charset="-122"/>
                  <a:cs typeface="+mn-ea"/>
                  <a:sym typeface="+mn-lt"/>
                </a:rPr>
                <a:t>涪陵区卫生健康委   徐忠明</a:t>
              </a:r>
              <a:endParaRPr lang="zh-CN" altLang="en-US" sz="2400" dirty="0">
                <a:ln w="57150">
                  <a:solidFill>
                    <a:srgbClr val="A3BE92"/>
                  </a:solidFill>
                </a:ln>
                <a:solidFill>
                  <a:srgbClr val="A3BE92"/>
                </a:solidFill>
                <a:latin typeface="仿宋" pitchFamily="49" charset="-122"/>
                <a:ea typeface="仿宋" pitchFamily="49" charset="-122"/>
                <a:cs typeface="+mn-ea"/>
                <a:sym typeface="+mn-lt"/>
              </a:endParaRPr>
            </a:p>
          </p:txBody>
        </p:sp>
        <p:sp>
          <p:nvSpPr>
            <p:cNvPr id="10" name="文本框 9"/>
            <p:cNvSpPr txBox="1"/>
            <p:nvPr/>
          </p:nvSpPr>
          <p:spPr>
            <a:xfrm>
              <a:off x="2734807" y="1646794"/>
              <a:ext cx="3647715" cy="769441"/>
            </a:xfrm>
            <a:prstGeom prst="rect">
              <a:avLst/>
            </a:prstGeom>
            <a:noFill/>
          </p:spPr>
          <p:txBody>
            <a:bodyPr wrap="square" rtlCol="0">
              <a:spAutoFit/>
            </a:bodyPr>
            <a:lstStyle/>
            <a:p>
              <a:pPr algn="ctr"/>
              <a:endParaRPr lang="zh-CN" altLang="en-US" sz="4400" dirty="0">
                <a:ln w="34925">
                  <a:solidFill>
                    <a:schemeClr val="bg1"/>
                  </a:solidFill>
                </a:ln>
                <a:solidFill>
                  <a:schemeClr val="bg1"/>
                </a:solidFill>
                <a:cs typeface="+mn-ea"/>
                <a:sym typeface="+mn-lt"/>
              </a:endParaRPr>
            </a:p>
          </p:txBody>
        </p:sp>
      </p:grpSp>
      <p:pic>
        <p:nvPicPr>
          <p:cNvPr id="13" name="图片 12"/>
          <p:cNvPicPr>
            <a:picLocks noChangeAspect="1"/>
          </p:cNvPicPr>
          <p:nvPr/>
        </p:nvPicPr>
        <p:blipFill rotWithShape="1">
          <a:blip r:embed="rId8" cstate="print">
            <a:extLst>
              <a:ext uri="{28A0092B-C50C-407E-A947-70E740481C1C}">
                <a14:useLocalDpi xmlns:a14="http://schemas.microsoft.com/office/drawing/2010/main" xmlns="" val="0"/>
              </a:ext>
            </a:extLst>
          </a:blip>
          <a:srcRect t="31573"/>
          <a:stretch/>
        </p:blipFill>
        <p:spPr>
          <a:xfrm>
            <a:off x="-203472" y="-9525"/>
            <a:ext cx="2790825" cy="1909671"/>
          </a:xfrm>
          <a:prstGeom prst="rect">
            <a:avLst/>
          </a:prstGeom>
        </p:spPr>
      </p:pic>
      <p:pic>
        <p:nvPicPr>
          <p:cNvPr id="2" name="图片 1"/>
          <p:cNvPicPr>
            <a:picLocks noChangeAspect="1"/>
          </p:cNvPicPr>
          <p:nvPr/>
        </p:nvPicPr>
        <p:blipFill rotWithShape="1">
          <a:blip r:embed="rId9" cstate="print">
            <a:extLst>
              <a:ext uri="{28A0092B-C50C-407E-A947-70E740481C1C}">
                <a14:useLocalDpi xmlns:a14="http://schemas.microsoft.com/office/drawing/2010/main" xmlns="" val="0"/>
              </a:ext>
            </a:extLst>
          </a:blip>
          <a:srcRect t="29500" b="12561"/>
          <a:stretch/>
        </p:blipFill>
        <p:spPr>
          <a:xfrm>
            <a:off x="6003883" y="-42041"/>
            <a:ext cx="3287740" cy="2007475"/>
          </a:xfrm>
          <a:prstGeom prst="rect">
            <a:avLst/>
          </a:prstGeom>
        </p:spPr>
      </p:pic>
      <p:pic>
        <p:nvPicPr>
          <p:cNvPr id="19" name="图片 18"/>
          <p:cNvPicPr>
            <a:picLocks noChangeAspect="1"/>
          </p:cNvPicPr>
          <p:nvPr/>
        </p:nvPicPr>
        <p:blipFill rotWithShape="1">
          <a:blip r:embed="rId10"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pic>
        <p:nvPicPr>
          <p:cNvPr id="11" name="英文歌曲-Love Is An Open Door(伴奏版)">
            <a:hlinkClick r:id="" action="ppaction://media"/>
          </p:cNvPr>
          <p:cNvPicPr>
            <a:picLocks noChangeAspect="1"/>
          </p:cNvPicPr>
          <p:nvPr>
            <a:videoFile r:link="rId1"/>
            <p:extLst>
              <p:ext uri="{DAA4B4D4-6D71-4841-9C94-3DE7FCFB9230}">
                <p14:media xmlns:p14="http://schemas.microsoft.com/office/powerpoint/2010/main" xmlns="" r:embed="rId11"/>
              </p:ext>
            </p:extLst>
          </p:nvPr>
        </p:nvPicPr>
        <p:blipFill>
          <a:blip r:embed="rId12" cstate="print"/>
          <a:stretch>
            <a:fillRect/>
          </a:stretch>
        </p:blipFill>
        <p:spPr>
          <a:xfrm>
            <a:off x="9742842" y="-1465953"/>
            <a:ext cx="609600" cy="609600"/>
          </a:xfrm>
          <a:prstGeom prst="rect">
            <a:avLst/>
          </a:prstGeom>
        </p:spPr>
      </p:pic>
    </p:spTree>
    <p:extLst>
      <p:ext uri="{BB962C8B-B14F-4D97-AF65-F5344CB8AC3E}">
        <p14:creationId xmlns:p14="http://schemas.microsoft.com/office/powerpoint/2010/main" xmlns="" val="269606236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
                                      <p:cBhvr>
                                        <p:cTn id="6" dur="1" fill="hold"/>
                                        <p:tgtEl>
                                          <p:spTgt spid="11"/>
                                        </p:tgtEl>
                                      </p:cBhvr>
                                    </p:cmd>
                                  </p:childTnLst>
                                </p:cTn>
                              </p:par>
                              <p:par>
                                <p:cTn id="7" presetID="42"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1000"/>
                                        <p:tgtEl>
                                          <p:spTgt spid="12"/>
                                        </p:tgtEl>
                                      </p:cBhvr>
                                    </p:animEffect>
                                    <p:anim calcmode="lin" valueType="num">
                                      <p:cBhvr>
                                        <p:cTn id="10" dur="1000" fill="hold"/>
                                        <p:tgtEl>
                                          <p:spTgt spid="12"/>
                                        </p:tgtEl>
                                        <p:attrNameLst>
                                          <p:attrName>ppt_x</p:attrName>
                                        </p:attrNameLst>
                                      </p:cBhvr>
                                      <p:tavLst>
                                        <p:tav tm="0">
                                          <p:val>
                                            <p:strVal val="#ppt_x"/>
                                          </p:val>
                                        </p:tav>
                                        <p:tav tm="100000">
                                          <p:val>
                                            <p:strVal val="#ppt_x"/>
                                          </p:val>
                                        </p:tav>
                                      </p:tavLst>
                                    </p:anim>
                                    <p:anim calcmode="lin" valueType="num">
                                      <p:cBhvr>
                                        <p:cTn id="11" dur="1000" fill="hold"/>
                                        <p:tgtEl>
                                          <p:spTgt spid="12"/>
                                        </p:tgtEl>
                                        <p:attrNameLst>
                                          <p:attrName>ppt_y</p:attrName>
                                        </p:attrNameLst>
                                      </p:cBhvr>
                                      <p:tavLst>
                                        <p:tav tm="0">
                                          <p:val>
                                            <p:strVal val="#ppt_y+.1"/>
                                          </p:val>
                                        </p:tav>
                                        <p:tav tm="100000">
                                          <p:val>
                                            <p:strVal val="#ppt_y"/>
                                          </p:val>
                                        </p:tav>
                                      </p:tavLst>
                                    </p:anim>
                                  </p:childTnLst>
                                </p:cTn>
                              </p:par>
                              <p:par>
                                <p:cTn id="12" presetID="47"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750"/>
                                        <p:tgtEl>
                                          <p:spTgt spid="3"/>
                                        </p:tgtEl>
                                      </p:cBhvr>
                                    </p:animEffect>
                                  </p:childTnLst>
                                </p:cTn>
                              </p:par>
                            </p:childTnLst>
                          </p:cTn>
                        </p:par>
                        <p:par>
                          <p:cTn id="21" fill="hold">
                            <p:stCondLst>
                              <p:cond delay="1750"/>
                            </p:stCondLst>
                            <p:childTnLst>
                              <p:par>
                                <p:cTn id="22" presetID="49" presetClass="entr" presetSubtype="0" decel="10000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360"/>
                                          </p:val>
                                        </p:tav>
                                        <p:tav tm="100000">
                                          <p:val>
                                            <p:fltVal val="0"/>
                                          </p:val>
                                        </p:tav>
                                      </p:tavLst>
                                    </p:anim>
                                    <p:animEffect transition="in" filter="fade">
                                      <p:cBhvr>
                                        <p:cTn id="27" dur="1000"/>
                                        <p:tgtEl>
                                          <p:spTgt spid="5"/>
                                        </p:tgtEl>
                                      </p:cBhvr>
                                    </p:animEffect>
                                  </p:childTnLst>
                                </p:cTn>
                              </p:par>
                            </p:childTnLst>
                          </p:cTn>
                        </p:par>
                        <p:par>
                          <p:cTn id="28" fill="hold">
                            <p:stCondLst>
                              <p:cond delay="2750"/>
                            </p:stCondLst>
                            <p:childTnLst>
                              <p:par>
                                <p:cTn id="29" presetID="2" presetClass="entr" presetSubtype="8" decel="4400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1000" fill="hold"/>
                                        <p:tgtEl>
                                          <p:spTgt spid="4"/>
                                        </p:tgtEl>
                                        <p:attrNameLst>
                                          <p:attrName>ppt_x</p:attrName>
                                        </p:attrNameLst>
                                      </p:cBhvr>
                                      <p:tavLst>
                                        <p:tav tm="0">
                                          <p:val>
                                            <p:strVal val="0-#ppt_w/2"/>
                                          </p:val>
                                        </p:tav>
                                        <p:tav tm="100000">
                                          <p:val>
                                            <p:strVal val="#ppt_x"/>
                                          </p:val>
                                        </p:tav>
                                      </p:tavLst>
                                    </p:anim>
                                    <p:anim calcmode="lin" valueType="num">
                                      <p:cBhvr additive="base">
                                        <p:cTn id="32" dur="1000" fill="hold"/>
                                        <p:tgtEl>
                                          <p:spTgt spid="4"/>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50" presetClass="entr" presetSubtype="0" decel="10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250" fill="hold"/>
                                        <p:tgtEl>
                                          <p:spTgt spid="7"/>
                                        </p:tgtEl>
                                        <p:attrNameLst>
                                          <p:attrName>ppt_w</p:attrName>
                                        </p:attrNameLst>
                                      </p:cBhvr>
                                      <p:tavLst>
                                        <p:tav tm="0">
                                          <p:val>
                                            <p:strVal val="#ppt_w+.3"/>
                                          </p:val>
                                        </p:tav>
                                        <p:tav tm="100000">
                                          <p:val>
                                            <p:strVal val="#ppt_w"/>
                                          </p:val>
                                        </p:tav>
                                      </p:tavLst>
                                    </p:anim>
                                    <p:anim calcmode="lin" valueType="num">
                                      <p:cBhvr>
                                        <p:cTn id="37" dur="1250" fill="hold"/>
                                        <p:tgtEl>
                                          <p:spTgt spid="7"/>
                                        </p:tgtEl>
                                        <p:attrNameLst>
                                          <p:attrName>ppt_h</p:attrName>
                                        </p:attrNameLst>
                                      </p:cBhvr>
                                      <p:tavLst>
                                        <p:tav tm="0">
                                          <p:val>
                                            <p:strVal val="#ppt_h"/>
                                          </p:val>
                                        </p:tav>
                                        <p:tav tm="100000">
                                          <p:val>
                                            <p:strVal val="#ppt_h"/>
                                          </p:val>
                                        </p:tav>
                                      </p:tavLst>
                                    </p:anim>
                                    <p:animEffect transition="in" filter="fade">
                                      <p:cBhvr>
                                        <p:cTn id="38" dur="1250"/>
                                        <p:tgtEl>
                                          <p:spTgt spid="7"/>
                                        </p:tgtEl>
                                      </p:cBhvr>
                                    </p:animEffect>
                                  </p:childTnLst>
                                </p:cTn>
                              </p:par>
                              <p:par>
                                <p:cTn id="39" presetID="37"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750"/>
                                        <p:tgtEl>
                                          <p:spTgt spid="7"/>
                                        </p:tgtEl>
                                      </p:cBhvr>
                                    </p:animEffect>
                                    <p:anim calcmode="lin" valueType="num">
                                      <p:cBhvr>
                                        <p:cTn id="42" dur="750" fill="hold"/>
                                        <p:tgtEl>
                                          <p:spTgt spid="7"/>
                                        </p:tgtEl>
                                        <p:attrNameLst>
                                          <p:attrName>ppt_x</p:attrName>
                                        </p:attrNameLst>
                                      </p:cBhvr>
                                      <p:tavLst>
                                        <p:tav tm="0">
                                          <p:val>
                                            <p:strVal val="#ppt_x"/>
                                          </p:val>
                                        </p:tav>
                                        <p:tav tm="100000">
                                          <p:val>
                                            <p:strVal val="#ppt_x"/>
                                          </p:val>
                                        </p:tav>
                                      </p:tavLst>
                                    </p:anim>
                                    <p:anim calcmode="lin" valueType="num">
                                      <p:cBhvr>
                                        <p:cTn id="43" dur="675" decel="100000" fill="hold"/>
                                        <p:tgtEl>
                                          <p:spTgt spid="7"/>
                                        </p:tgtEl>
                                        <p:attrNameLst>
                                          <p:attrName>ppt_y</p:attrName>
                                        </p:attrNameLst>
                                      </p:cBhvr>
                                      <p:tavLst>
                                        <p:tav tm="0">
                                          <p:val>
                                            <p:strVal val="#ppt_y+1"/>
                                          </p:val>
                                        </p:tav>
                                        <p:tav tm="100000">
                                          <p:val>
                                            <p:strVal val="#ppt_y-.03"/>
                                          </p:val>
                                        </p:tav>
                                      </p:tavLst>
                                    </p:anim>
                                    <p:anim calcmode="lin" valueType="num">
                                      <p:cBhvr>
                                        <p:cTn id="44" dur="75" accel="100000" fill="hold">
                                          <p:stCondLst>
                                            <p:cond delay="675"/>
                                          </p:stCondLst>
                                        </p:cTn>
                                        <p:tgtEl>
                                          <p:spTgt spid="7"/>
                                        </p:tgtEl>
                                        <p:attrNameLst>
                                          <p:attrName>ppt_y</p:attrName>
                                        </p:attrNameLst>
                                      </p:cBhvr>
                                      <p:tavLst>
                                        <p:tav tm="0">
                                          <p:val>
                                            <p:strVal val="#ppt_y-.03"/>
                                          </p:val>
                                        </p:tav>
                                        <p:tav tm="100000">
                                          <p:val>
                                            <p:strVal val="#ppt_y"/>
                                          </p:val>
                                        </p:tav>
                                      </p:tavLst>
                                    </p:anim>
                                  </p:childTnLst>
                                </p:cTn>
                              </p:par>
                            </p:childTnLst>
                          </p:cTn>
                        </p:par>
                        <p:par>
                          <p:cTn id="45" fill="hold">
                            <p:stCondLst>
                              <p:cond delay="5000"/>
                            </p:stCondLst>
                            <p:childTnLst>
                              <p:par>
                                <p:cTn id="46" presetID="53" presetClass="entr" presetSubtype="16"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par>
                          <p:cTn id="51" fill="hold">
                            <p:stCondLst>
                              <p:cond delay="5500"/>
                            </p:stCondLst>
                            <p:childTnLst>
                              <p:par>
                                <p:cTn id="52" presetID="2" presetClass="entr" presetSubtype="12" decel="5100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additive="base">
                                        <p:cTn id="54" dur="1750" fill="hold"/>
                                        <p:tgtEl>
                                          <p:spTgt spid="2"/>
                                        </p:tgtEl>
                                        <p:attrNameLst>
                                          <p:attrName>ppt_x</p:attrName>
                                        </p:attrNameLst>
                                      </p:cBhvr>
                                      <p:tavLst>
                                        <p:tav tm="0">
                                          <p:val>
                                            <p:strVal val="0-#ppt_w/2"/>
                                          </p:val>
                                        </p:tav>
                                        <p:tav tm="100000">
                                          <p:val>
                                            <p:strVal val="#ppt_x"/>
                                          </p:val>
                                        </p:tav>
                                      </p:tavLst>
                                    </p:anim>
                                    <p:anim calcmode="lin" valueType="num">
                                      <p:cBhvr additive="base">
                                        <p:cTn id="55" dur="1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
                <p:cTn id="56" repeatCount="indefinite" fill="hold" display="0">
                  <p:stCondLst>
                    <p:cond delay="indefinite"/>
                  </p:stCondLst>
                  <p:endCondLst>
                    <p:cond evt="onStopAudio" delay="0">
                      <p:tgtEl>
                        <p:sldTgt/>
                      </p:tgtEl>
                    </p:cond>
                  </p:endCondLst>
                </p:cTn>
                <p:tgtEl>
                  <p:spTgt spid="11"/>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35896" y="903134"/>
            <a:ext cx="2673687" cy="450000"/>
            <a:chOff x="4497896" y="2843694"/>
            <a:chExt cx="2673687" cy="450000"/>
          </a:xfrm>
        </p:grpSpPr>
        <p:grpSp>
          <p:nvGrpSpPr>
            <p:cNvPr id="3" name="组合 43"/>
            <p:cNvGrpSpPr>
              <a:grpSpLocks noChangeAspect="1"/>
            </p:cNvGrpSpPr>
            <p:nvPr/>
          </p:nvGrpSpPr>
          <p:grpSpPr>
            <a:xfrm>
              <a:off x="4497896" y="2843694"/>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47"/>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52"/>
            <p:cNvSpPr txBox="1"/>
            <p:nvPr/>
          </p:nvSpPr>
          <p:spPr>
            <a:xfrm>
              <a:off x="4577385" y="2876206"/>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02</a:t>
              </a:r>
              <a:endParaRPr lang="zh-CN" altLang="en-US" sz="2000" dirty="0">
                <a:solidFill>
                  <a:schemeClr val="bg1"/>
                </a:solidFill>
                <a:cs typeface="+mn-ea"/>
                <a:sym typeface="+mn-lt"/>
              </a:endParaRPr>
            </a:p>
          </p:txBody>
        </p:sp>
        <p:sp>
          <p:nvSpPr>
            <p:cNvPr id="5" name="文本框 53"/>
            <p:cNvSpPr txBox="1"/>
            <p:nvPr/>
          </p:nvSpPr>
          <p:spPr>
            <a:xfrm>
              <a:off x="5096790" y="2899416"/>
              <a:ext cx="2031325" cy="338554"/>
            </a:xfrm>
            <a:prstGeom prst="rect">
              <a:avLst/>
            </a:prstGeom>
            <a:noFill/>
          </p:spPr>
          <p:txBody>
            <a:bodyPr wrap="none" rtlCol="0">
              <a:spAutoFit/>
            </a:bodyPr>
            <a:lstStyle/>
            <a:p>
              <a:r>
                <a:rPr lang="zh-CN" altLang="en-US" sz="1600" dirty="0" smtClean="0">
                  <a:cs typeface="+mn-ea"/>
                  <a:sym typeface="+mn-lt"/>
                </a:rPr>
                <a:t>健康扶贫存在的问题</a:t>
              </a:r>
              <a:endParaRPr lang="zh-CN" altLang="en-US" sz="1600" b="1" dirty="0">
                <a:solidFill>
                  <a:schemeClr val="tx1">
                    <a:lumMod val="75000"/>
                    <a:lumOff val="25000"/>
                  </a:schemeClr>
                </a:solidFill>
                <a:cs typeface="+mn-ea"/>
                <a:sym typeface="+mn-lt"/>
              </a:endParaRPr>
            </a:p>
          </p:txBody>
        </p:sp>
      </p:grpSp>
      <p:sp>
        <p:nvSpPr>
          <p:cNvPr id="26" name="文本框 18"/>
          <p:cNvSpPr txBox="1"/>
          <p:nvPr/>
        </p:nvSpPr>
        <p:spPr>
          <a:xfrm>
            <a:off x="3159760" y="1717040"/>
            <a:ext cx="5101924" cy="2677656"/>
          </a:xfrm>
          <a:prstGeom prst="rect">
            <a:avLst/>
          </a:prstGeom>
          <a:noFill/>
        </p:spPr>
        <p:txBody>
          <a:bodyPr wrap="square" rtlCol="0">
            <a:spAutoFit/>
          </a:bodyPr>
          <a:lstStyle/>
          <a:p>
            <a:pPr>
              <a:lnSpc>
                <a:spcPct val="150000"/>
              </a:lnSpc>
            </a:pPr>
            <a:r>
              <a:rPr lang="en-US" altLang="zh-CN" sz="1400" dirty="0" smtClean="0">
                <a:latin typeface="方正仿宋_GBK" pitchFamily="65" charset="-122"/>
                <a:ea typeface="方正仿宋_GBK" pitchFamily="65" charset="-122"/>
              </a:rPr>
              <a:t>※</a:t>
            </a:r>
            <a:r>
              <a:rPr lang="zh-CN" altLang="en-US" sz="1400" dirty="0" smtClean="0">
                <a:latin typeface="方正仿宋_GBK" pitchFamily="65" charset="-122"/>
                <a:ea typeface="方正仿宋_GBK" pitchFamily="65" charset="-122"/>
              </a:rPr>
              <a:t>因病致贫返贫率高。因病致贫返贫率为</a:t>
            </a:r>
            <a:r>
              <a:rPr lang="en-US" altLang="zh-CN" sz="1400" dirty="0" smtClean="0">
                <a:latin typeface="方正仿宋_GBK" pitchFamily="65" charset="-122"/>
                <a:ea typeface="方正仿宋_GBK" pitchFamily="65" charset="-122"/>
              </a:rPr>
              <a:t>74.52%</a:t>
            </a:r>
            <a:r>
              <a:rPr lang="zh-CN" altLang="en-US" sz="1400" dirty="0" smtClean="0">
                <a:latin typeface="方正仿宋_GBK" pitchFamily="65" charset="-122"/>
                <a:ea typeface="方正仿宋_GBK" pitchFamily="65" charset="-122"/>
              </a:rPr>
              <a:t>（</a:t>
            </a:r>
            <a:r>
              <a:rPr lang="en-US" altLang="zh-CN" sz="1400" dirty="0" smtClean="0">
                <a:latin typeface="方正仿宋_GBK" pitchFamily="65" charset="-122"/>
                <a:ea typeface="方正仿宋_GBK" pitchFamily="65" charset="-122"/>
              </a:rPr>
              <a:t>1125/1511</a:t>
            </a:r>
            <a:r>
              <a:rPr lang="zh-CN" altLang="en-US" sz="1400" dirty="0" smtClean="0">
                <a:latin typeface="方正仿宋_GBK" pitchFamily="65" charset="-122"/>
                <a:ea typeface="方正仿宋_GBK" pitchFamily="65" charset="-122"/>
              </a:rPr>
              <a:t>），为全市五个最高区县之一。</a:t>
            </a:r>
            <a:endParaRPr lang="en-US" altLang="zh-CN" sz="1400" dirty="0" smtClean="0">
              <a:latin typeface="方正仿宋_GBK" pitchFamily="65" charset="-122"/>
              <a:ea typeface="方正仿宋_GBK" pitchFamily="65" charset="-122"/>
            </a:endParaRPr>
          </a:p>
          <a:p>
            <a:pPr>
              <a:lnSpc>
                <a:spcPct val="150000"/>
              </a:lnSpc>
            </a:pPr>
            <a:r>
              <a:rPr lang="en-US" altLang="zh-CN" sz="1400" dirty="0" smtClean="0">
                <a:latin typeface="方正仿宋_GBK" pitchFamily="65" charset="-122"/>
                <a:ea typeface="方正仿宋_GBK" pitchFamily="65" charset="-122"/>
              </a:rPr>
              <a:t>※</a:t>
            </a:r>
            <a:r>
              <a:rPr lang="zh-CN" altLang="zh-CN" sz="1400" dirty="0" smtClean="0">
                <a:latin typeface="方正仿宋_GBK" pitchFamily="65" charset="-122"/>
                <a:ea typeface="方正仿宋_GBK" pitchFamily="65" charset="-122"/>
              </a:rPr>
              <a:t>部分贫困</a:t>
            </a:r>
            <a:r>
              <a:rPr lang="zh-CN" altLang="en-US" sz="1400" dirty="0" smtClean="0">
                <a:latin typeface="方正仿宋_GBK" pitchFamily="65" charset="-122"/>
                <a:ea typeface="方正仿宋_GBK" pitchFamily="65" charset="-122"/>
              </a:rPr>
              <a:t>户</a:t>
            </a:r>
            <a:r>
              <a:rPr lang="zh-CN" altLang="zh-CN" sz="1400" dirty="0" smtClean="0">
                <a:latin typeface="方正仿宋_GBK" pitchFamily="65" charset="-122"/>
                <a:ea typeface="方正仿宋_GBK" pitchFamily="65" charset="-122"/>
              </a:rPr>
              <a:t>参加医保意愿不强</a:t>
            </a:r>
            <a:r>
              <a:rPr lang="zh-CN" altLang="en-US" sz="1400" dirty="0" smtClean="0">
                <a:latin typeface="方正仿宋_GBK" pitchFamily="65" charset="-122"/>
                <a:ea typeface="方正仿宋_GBK" pitchFamily="65" charset="-122"/>
              </a:rPr>
              <a:t>。</a:t>
            </a:r>
            <a:r>
              <a:rPr lang="zh-CN" altLang="zh-CN" sz="1400" dirty="0" smtClean="0">
                <a:latin typeface="方正仿宋_GBK" pitchFamily="65" charset="-122"/>
                <a:ea typeface="方正仿宋_GBK" pitchFamily="65" charset="-122"/>
              </a:rPr>
              <a:t>不参加医疗保险</a:t>
            </a:r>
            <a:r>
              <a:rPr lang="zh-CN" altLang="en-US" sz="1400" dirty="0" smtClean="0">
                <a:latin typeface="方正仿宋_GBK" pitchFamily="65" charset="-122"/>
                <a:ea typeface="方正仿宋_GBK" pitchFamily="65" charset="-122"/>
              </a:rPr>
              <a:t>，</a:t>
            </a:r>
            <a:r>
              <a:rPr lang="zh-CN" altLang="zh-CN" sz="1400" dirty="0" smtClean="0">
                <a:latin typeface="方正仿宋_GBK" pitchFamily="65" charset="-122"/>
                <a:ea typeface="方正仿宋_GBK" pitchFamily="65" charset="-122"/>
              </a:rPr>
              <a:t>不能享受一站式结算，也不能享受医保和各项医疗救助。</a:t>
            </a:r>
          </a:p>
          <a:p>
            <a:pPr>
              <a:lnSpc>
                <a:spcPct val="150000"/>
              </a:lnSpc>
            </a:pPr>
            <a:r>
              <a:rPr lang="en-US" altLang="zh-CN" sz="1400" dirty="0" smtClean="0">
                <a:latin typeface="方正仿宋_GBK" pitchFamily="65" charset="-122"/>
                <a:ea typeface="方正仿宋_GBK" pitchFamily="65" charset="-122"/>
              </a:rPr>
              <a:t>※</a:t>
            </a:r>
            <a:r>
              <a:rPr lang="zh-CN" altLang="zh-CN" sz="1400" dirty="0" smtClean="0">
                <a:latin typeface="方正仿宋_GBK" pitchFamily="65" charset="-122"/>
                <a:ea typeface="方正仿宋_GBK" pitchFamily="65" charset="-122"/>
              </a:rPr>
              <a:t>部分贫困</a:t>
            </a:r>
            <a:r>
              <a:rPr lang="zh-CN" altLang="en-US" sz="1400" dirty="0" smtClean="0">
                <a:latin typeface="方正仿宋_GBK" pitchFamily="65" charset="-122"/>
                <a:ea typeface="方正仿宋_GBK" pitchFamily="65" charset="-122"/>
              </a:rPr>
              <a:t>户</a:t>
            </a:r>
            <a:r>
              <a:rPr lang="zh-CN" altLang="zh-CN" sz="1400" dirty="0" smtClean="0">
                <a:latin typeface="方正仿宋_GBK" pitchFamily="65" charset="-122"/>
                <a:ea typeface="方正仿宋_GBK" pitchFamily="65" charset="-122"/>
              </a:rPr>
              <a:t>就医身份识别困难</a:t>
            </a:r>
            <a:r>
              <a:rPr lang="zh-CN" altLang="en-US" sz="1400" dirty="0" smtClean="0">
                <a:latin typeface="方正仿宋_GBK" pitchFamily="65" charset="-122"/>
                <a:ea typeface="方正仿宋_GBK" pitchFamily="65" charset="-122"/>
              </a:rPr>
              <a:t>。不带医保卡，医保卡上的信息不准，</a:t>
            </a:r>
            <a:r>
              <a:rPr lang="zh-CN" altLang="zh-CN" sz="1400" dirty="0" smtClean="0">
                <a:latin typeface="方正仿宋_GBK" pitchFamily="65" charset="-122"/>
                <a:ea typeface="方正仿宋_GBK" pitchFamily="65" charset="-122"/>
              </a:rPr>
              <a:t>难以享受“先诊疗后付费”。</a:t>
            </a:r>
            <a:endParaRPr lang="en-US" altLang="zh-CN" sz="1400" dirty="0" smtClean="0">
              <a:latin typeface="方正仿宋_GBK" pitchFamily="65" charset="-122"/>
              <a:ea typeface="方正仿宋_GBK" pitchFamily="65" charset="-122"/>
            </a:endParaRPr>
          </a:p>
          <a:p>
            <a:pPr>
              <a:lnSpc>
                <a:spcPct val="150000"/>
              </a:lnSpc>
            </a:pPr>
            <a:r>
              <a:rPr lang="en-US" altLang="zh-CN" sz="1400" dirty="0" smtClean="0">
                <a:latin typeface="方正仿宋_GBK" pitchFamily="65" charset="-122"/>
                <a:ea typeface="方正仿宋_GBK" pitchFamily="65" charset="-122"/>
              </a:rPr>
              <a:t>※ </a:t>
            </a:r>
            <a:r>
              <a:rPr lang="zh-CN" altLang="en-US" sz="1400" dirty="0" smtClean="0">
                <a:latin typeface="方正仿宋_GBK" pitchFamily="65" charset="-122"/>
                <a:ea typeface="方正仿宋_GBK" pitchFamily="65" charset="-122"/>
              </a:rPr>
              <a:t>贫困户就医期望值高。不按规定基层首诊、逐级转诊，不接受基本医疗，追求高端服务，医疗费用自付比例难以控制达标。</a:t>
            </a:r>
            <a:endParaRPr lang="zh-CN" altLang="en-US" sz="1400" dirty="0">
              <a:latin typeface="方正仿宋_GBK" pitchFamily="65" charset="-122"/>
              <a:ea typeface="方正仿宋_GBK" pitchFamily="65" charset="-122"/>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74116" y="531708"/>
            <a:ext cx="2835402" cy="450000"/>
            <a:chOff x="4204036" y="3640668"/>
            <a:chExt cx="2835402" cy="450000"/>
          </a:xfrm>
        </p:grpSpPr>
        <p:grpSp>
          <p:nvGrpSpPr>
            <p:cNvPr id="3" name="组合 54"/>
            <p:cNvGrpSpPr>
              <a:grpSpLocks noChangeAspect="1"/>
            </p:cNvGrpSpPr>
            <p:nvPr/>
          </p:nvGrpSpPr>
          <p:grpSpPr>
            <a:xfrm>
              <a:off x="4204036" y="3640668"/>
              <a:ext cx="2673686" cy="450000"/>
              <a:chOff x="3557398" y="1298032"/>
              <a:chExt cx="2341757" cy="394134"/>
            </a:xfrm>
          </p:grpSpPr>
          <p:sp>
            <p:nvSpPr>
              <p:cNvPr id="6" name="任意多边形 5"/>
              <p:cNvSpPr/>
              <p:nvPr/>
            </p:nvSpPr>
            <p:spPr>
              <a:xfrm flipH="1">
                <a:off x="4036408"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5" name="文本框 64"/>
            <p:cNvSpPr txBox="1"/>
            <p:nvPr/>
          </p:nvSpPr>
          <p:spPr>
            <a:xfrm>
              <a:off x="4802928" y="3696390"/>
              <a:ext cx="2236510" cy="338554"/>
            </a:xfrm>
            <a:prstGeom prst="rect">
              <a:avLst/>
            </a:prstGeom>
            <a:noFill/>
          </p:spPr>
          <p:txBody>
            <a:bodyPr wrap="none" rtlCol="0">
              <a:spAutoFit/>
            </a:bodyPr>
            <a:lstStyle/>
            <a:p>
              <a:r>
                <a:rPr lang="zh-CN" altLang="en-US" sz="1600" dirty="0" smtClean="0">
                  <a:cs typeface="+mn-ea"/>
                  <a:sym typeface="+mn-lt"/>
                </a:rPr>
                <a:t>贫困户的医疗保障政策</a:t>
              </a:r>
              <a:endParaRPr lang="zh-CN" altLang="en-US" sz="1600" b="1" dirty="0">
                <a:solidFill>
                  <a:schemeClr val="tx1">
                    <a:lumMod val="75000"/>
                    <a:lumOff val="25000"/>
                  </a:schemeClr>
                </a:solidFill>
                <a:cs typeface="+mn-ea"/>
                <a:sym typeface="+mn-lt"/>
              </a:endParaRPr>
            </a:p>
          </p:txBody>
        </p:sp>
      </p:grpSp>
      <p:graphicFrame>
        <p:nvGraphicFramePr>
          <p:cNvPr id="15" name="表格 14"/>
          <p:cNvGraphicFramePr>
            <a:graphicFrameLocks noGrp="1"/>
          </p:cNvGraphicFramePr>
          <p:nvPr/>
        </p:nvGraphicFramePr>
        <p:xfrm>
          <a:off x="826169" y="1203158"/>
          <a:ext cx="7700210" cy="3400925"/>
        </p:xfrm>
        <a:graphic>
          <a:graphicData uri="http://schemas.openxmlformats.org/drawingml/2006/table">
            <a:tbl>
              <a:tblPr/>
              <a:tblGrid>
                <a:gridCol w="745958"/>
                <a:gridCol w="1387642"/>
                <a:gridCol w="1836821"/>
                <a:gridCol w="2879558"/>
                <a:gridCol w="850231"/>
              </a:tblGrid>
              <a:tr h="353069">
                <a:tc gridSpan="5">
                  <a:txBody>
                    <a:bodyPr/>
                    <a:lstStyle/>
                    <a:p>
                      <a:pPr algn="just">
                        <a:spcAft>
                          <a:spcPts val="0"/>
                        </a:spcAft>
                      </a:pPr>
                      <a:r>
                        <a:rPr lang="zh-CN" sz="1200" b="1" kern="100" dirty="0">
                          <a:latin typeface="Calibri"/>
                          <a:ea typeface="宋体"/>
                          <a:cs typeface="Times New Roman"/>
                        </a:rPr>
                        <a:t>门诊医疗保障</a:t>
                      </a:r>
                      <a:r>
                        <a:rPr lang="zh-CN" sz="1200" kern="100" dirty="0">
                          <a:latin typeface="Calibri"/>
                          <a:ea typeface="宋体"/>
                          <a:cs typeface="Times New Roman"/>
                        </a:rPr>
                        <a:t> </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53069">
                <a:tc>
                  <a:txBody>
                    <a:bodyPr/>
                    <a:lstStyle/>
                    <a:p>
                      <a:pPr algn="just">
                        <a:spcAft>
                          <a:spcPts val="0"/>
                        </a:spcAft>
                      </a:pPr>
                      <a:r>
                        <a:rPr lang="zh-CN" sz="1200" b="1" kern="100">
                          <a:latin typeface="Calibri"/>
                          <a:ea typeface="宋体"/>
                          <a:cs typeface="Times New Roman"/>
                        </a:rPr>
                        <a:t>类别</a:t>
                      </a:r>
                      <a:r>
                        <a:rPr lang="zh-CN" sz="1200" kern="100">
                          <a:latin typeface="Calibri"/>
                          <a:ea typeface="宋体"/>
                          <a:cs typeface="Times New Roman"/>
                        </a:rPr>
                        <a:t> </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b="1" kern="100">
                          <a:latin typeface="Calibri"/>
                          <a:ea typeface="宋体"/>
                          <a:cs typeface="Times New Roman"/>
                        </a:rPr>
                        <a:t>报销政策</a:t>
                      </a:r>
                      <a:r>
                        <a:rPr lang="zh-CN" sz="1200" kern="100">
                          <a:latin typeface="Calibri"/>
                          <a:ea typeface="宋体"/>
                          <a:cs typeface="Times New Roman"/>
                        </a:rPr>
                        <a:t> </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b="1" kern="100">
                          <a:latin typeface="Calibri"/>
                          <a:ea typeface="宋体"/>
                          <a:cs typeface="Times New Roman"/>
                        </a:rPr>
                        <a:t>享受对象</a:t>
                      </a:r>
                      <a:r>
                        <a:rPr lang="zh-CN" sz="1200" kern="100">
                          <a:latin typeface="Calibri"/>
                          <a:ea typeface="宋体"/>
                          <a:cs typeface="Times New Roman"/>
                        </a:rPr>
                        <a:t> </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b="1" kern="100">
                          <a:latin typeface="Calibri"/>
                          <a:ea typeface="宋体"/>
                          <a:cs typeface="Times New Roman"/>
                        </a:rPr>
                        <a:t>每年补助限额</a:t>
                      </a:r>
                      <a:r>
                        <a:rPr lang="zh-CN" sz="1200" kern="100">
                          <a:latin typeface="Calibri"/>
                          <a:ea typeface="宋体"/>
                          <a:cs typeface="Times New Roman"/>
                        </a:rPr>
                        <a:t> </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b="1" kern="100">
                          <a:latin typeface="Calibri"/>
                          <a:ea typeface="宋体"/>
                          <a:cs typeface="Times New Roman"/>
                        </a:rPr>
                        <a:t>经办部门</a:t>
                      </a:r>
                      <a:r>
                        <a:rPr lang="zh-CN" sz="1200" kern="100">
                          <a:latin typeface="Calibri"/>
                          <a:ea typeface="宋体"/>
                          <a:cs typeface="Times New Roman"/>
                        </a:rPr>
                        <a:t> </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2058">
                <a:tc rowSpan="2">
                  <a:txBody>
                    <a:bodyPr/>
                    <a:lstStyle/>
                    <a:p>
                      <a:pPr algn="just">
                        <a:spcAft>
                          <a:spcPts val="0"/>
                        </a:spcAft>
                      </a:pPr>
                      <a:r>
                        <a:rPr lang="zh-CN" sz="1200" b="1" kern="100" dirty="0">
                          <a:latin typeface="Calibri"/>
                          <a:ea typeface="宋体"/>
                          <a:cs typeface="Times New Roman"/>
                        </a:rPr>
                        <a:t>普通疾病</a:t>
                      </a:r>
                      <a:endParaRPr lang="zh-CN" sz="1200" kern="100" dirty="0">
                        <a:latin typeface="Calibri"/>
                        <a:ea typeface="宋体"/>
                        <a:cs typeface="Times New Roman"/>
                      </a:endParaRP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a:latin typeface="Calibri"/>
                          <a:ea typeface="宋体"/>
                          <a:cs typeface="Times New Roman"/>
                        </a:rPr>
                        <a:t>1.</a:t>
                      </a:r>
                      <a:r>
                        <a:rPr lang="zh-CN" sz="1200" kern="100" dirty="0">
                          <a:latin typeface="Calibri"/>
                          <a:ea typeface="宋体"/>
                          <a:cs typeface="Times New Roman"/>
                        </a:rPr>
                        <a:t>医疗保险（以居民医保为例）</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a:latin typeface="Calibri"/>
                          <a:ea typeface="宋体"/>
                          <a:cs typeface="Times New Roman"/>
                        </a:rPr>
                        <a:t>建卡贫困户</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a:latin typeface="Calibri"/>
                          <a:ea typeface="宋体"/>
                          <a:cs typeface="Times New Roman"/>
                        </a:rPr>
                        <a:t>门诊定额</a:t>
                      </a:r>
                      <a:r>
                        <a:rPr lang="en-US" sz="1200" kern="100">
                          <a:latin typeface="Calibri"/>
                          <a:ea typeface="宋体"/>
                          <a:cs typeface="Times New Roman"/>
                        </a:rPr>
                        <a:t>80</a:t>
                      </a:r>
                      <a:r>
                        <a:rPr lang="zh-CN" sz="1200" kern="100">
                          <a:latin typeface="Calibri"/>
                          <a:ea typeface="宋体"/>
                          <a:cs typeface="Times New Roman"/>
                        </a:rPr>
                        <a:t>元，门诊统筹</a:t>
                      </a:r>
                      <a:r>
                        <a:rPr lang="en-US" sz="1200" kern="100">
                          <a:latin typeface="Calibri"/>
                          <a:ea typeface="宋体"/>
                          <a:cs typeface="Times New Roman"/>
                        </a:rPr>
                        <a:t>100</a:t>
                      </a:r>
                      <a:r>
                        <a:rPr lang="zh-CN" sz="1200" kern="100">
                          <a:latin typeface="Calibri"/>
                          <a:ea typeface="宋体"/>
                          <a:cs typeface="Times New Roman"/>
                        </a:rPr>
                        <a:t>元</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just">
                        <a:spcAft>
                          <a:spcPts val="0"/>
                        </a:spcAft>
                      </a:pPr>
                      <a:r>
                        <a:rPr lang="zh-CN" sz="1200" kern="100">
                          <a:latin typeface="Calibri"/>
                          <a:ea typeface="宋体"/>
                          <a:cs typeface="Times New Roman"/>
                        </a:rPr>
                        <a:t>医疗机构垫付，医保局结算</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069">
                <a:tc vMerge="1">
                  <a:txBody>
                    <a:bodyPr/>
                    <a:lstStyle/>
                    <a:p>
                      <a:endParaRPr lang="zh-CN" altLang="en-US"/>
                    </a:p>
                  </a:txBody>
                  <a:tcPr/>
                </a:tc>
                <a:tc>
                  <a:txBody>
                    <a:bodyPr/>
                    <a:lstStyle/>
                    <a:p>
                      <a:pPr algn="just">
                        <a:spcAft>
                          <a:spcPts val="0"/>
                        </a:spcAft>
                      </a:pPr>
                      <a:r>
                        <a:rPr lang="en-US" sz="1200" kern="100">
                          <a:latin typeface="Calibri"/>
                          <a:ea typeface="宋体"/>
                          <a:cs typeface="Times New Roman"/>
                        </a:rPr>
                        <a:t>2.</a:t>
                      </a:r>
                      <a:r>
                        <a:rPr lang="zh-CN" sz="1200" kern="100">
                          <a:latin typeface="Calibri"/>
                          <a:ea typeface="宋体"/>
                          <a:cs typeface="Times New Roman"/>
                        </a:rPr>
                        <a:t>民政医疗救助</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latin typeface="Calibri"/>
                          <a:ea typeface="宋体"/>
                          <a:cs typeface="Times New Roman"/>
                        </a:rPr>
                        <a:t>因病致贫家庭重病患者</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latin typeface="Calibri"/>
                          <a:ea typeface="宋体"/>
                          <a:cs typeface="Times New Roman"/>
                        </a:rPr>
                        <a:t>300/400</a:t>
                      </a:r>
                      <a:r>
                        <a:rPr lang="zh-CN" sz="1200" kern="100">
                          <a:latin typeface="Calibri"/>
                          <a:ea typeface="宋体"/>
                          <a:cs typeface="Times New Roman"/>
                        </a:rPr>
                        <a:t>元</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522058">
                <a:tc rowSpan="3">
                  <a:txBody>
                    <a:bodyPr/>
                    <a:lstStyle/>
                    <a:p>
                      <a:pPr algn="just">
                        <a:spcAft>
                          <a:spcPts val="0"/>
                        </a:spcAft>
                      </a:pPr>
                      <a:r>
                        <a:rPr lang="zh-CN" sz="1200" b="1" kern="100" dirty="0">
                          <a:latin typeface="Calibri"/>
                          <a:ea typeface="宋体"/>
                          <a:cs typeface="Times New Roman"/>
                        </a:rPr>
                        <a:t>特殊</a:t>
                      </a:r>
                      <a:r>
                        <a:rPr lang="zh-CN" sz="1200" b="1" kern="100" dirty="0" smtClean="0">
                          <a:latin typeface="Calibri"/>
                          <a:ea typeface="宋体"/>
                          <a:cs typeface="Times New Roman"/>
                        </a:rPr>
                        <a:t>疾病</a:t>
                      </a:r>
                      <a:r>
                        <a:rPr lang="zh-CN" altLang="en-US" sz="1200" b="1" kern="100" dirty="0" smtClean="0">
                          <a:latin typeface="Calibri"/>
                          <a:ea typeface="宋体"/>
                          <a:cs typeface="Times New Roman"/>
                        </a:rPr>
                        <a:t>（医保目录的慢性病、重大疾病）</a:t>
                      </a:r>
                      <a:endParaRPr lang="zh-CN" sz="1200" kern="100" dirty="0">
                        <a:latin typeface="Calibri"/>
                        <a:ea typeface="宋体"/>
                        <a:cs typeface="Times New Roman"/>
                      </a:endParaRP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a:latin typeface="Calibri"/>
                          <a:ea typeface="宋体"/>
                          <a:cs typeface="Times New Roman"/>
                        </a:rPr>
                        <a:t>1.</a:t>
                      </a:r>
                      <a:r>
                        <a:rPr lang="zh-CN" sz="1200" kern="100" dirty="0">
                          <a:latin typeface="Calibri"/>
                          <a:ea typeface="宋体"/>
                          <a:cs typeface="Times New Roman"/>
                        </a:rPr>
                        <a:t>医疗保险（以居民医保为例）</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a:latin typeface="Calibri"/>
                          <a:ea typeface="宋体"/>
                          <a:cs typeface="Times New Roman"/>
                        </a:rPr>
                        <a:t>建卡贫困户</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latin typeface="Calibri"/>
                          <a:ea typeface="宋体"/>
                          <a:cs typeface="Times New Roman"/>
                        </a:rPr>
                        <a:t>1000</a:t>
                      </a:r>
                      <a:r>
                        <a:rPr lang="zh-CN" sz="1200" kern="100">
                          <a:latin typeface="Calibri"/>
                          <a:ea typeface="宋体"/>
                          <a:cs typeface="Times New Roman"/>
                        </a:rPr>
                        <a:t>元，患两种及以上慢性病的，没增加一种病限额增加</a:t>
                      </a:r>
                      <a:r>
                        <a:rPr lang="en-US" sz="1200" kern="100">
                          <a:latin typeface="Calibri"/>
                          <a:ea typeface="宋体"/>
                          <a:cs typeface="Times New Roman"/>
                        </a:rPr>
                        <a:t>200</a:t>
                      </a:r>
                      <a:r>
                        <a:rPr lang="zh-CN" sz="1200" kern="100">
                          <a:latin typeface="Calibri"/>
                          <a:ea typeface="宋体"/>
                          <a:cs typeface="Times New Roman"/>
                        </a:rPr>
                        <a:t>元。</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522058">
                <a:tc vMerge="1">
                  <a:txBody>
                    <a:bodyPr/>
                    <a:lstStyle/>
                    <a:p>
                      <a:endParaRPr lang="zh-CN" altLang="en-US"/>
                    </a:p>
                  </a:txBody>
                  <a:tcPr/>
                </a:tc>
                <a:tc>
                  <a:txBody>
                    <a:bodyPr/>
                    <a:lstStyle/>
                    <a:p>
                      <a:pPr algn="just">
                        <a:spcAft>
                          <a:spcPts val="0"/>
                        </a:spcAft>
                      </a:pPr>
                      <a:r>
                        <a:rPr lang="en-US" sz="1200" kern="100" dirty="0">
                          <a:solidFill>
                            <a:srgbClr val="FF0000"/>
                          </a:solidFill>
                          <a:latin typeface="Calibri"/>
                          <a:ea typeface="宋体"/>
                          <a:cs typeface="Times New Roman"/>
                        </a:rPr>
                        <a:t>2.</a:t>
                      </a:r>
                      <a:r>
                        <a:rPr lang="zh-CN" sz="1200" kern="100" dirty="0">
                          <a:solidFill>
                            <a:srgbClr val="FF0000"/>
                          </a:solidFill>
                          <a:latin typeface="Calibri"/>
                          <a:ea typeface="宋体"/>
                          <a:cs typeface="Times New Roman"/>
                        </a:rPr>
                        <a:t>精准脱贫保</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solidFill>
                            <a:srgbClr val="FF0000"/>
                          </a:solidFill>
                          <a:latin typeface="Calibri"/>
                          <a:ea typeface="宋体"/>
                          <a:cs typeface="Times New Roman"/>
                        </a:rPr>
                        <a:t>建卡贫困户（持医保特病医疗卡者）</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solidFill>
                            <a:srgbClr val="FF0000"/>
                          </a:solidFill>
                          <a:latin typeface="Calibri"/>
                          <a:ea typeface="宋体"/>
                          <a:cs typeface="Times New Roman"/>
                        </a:rPr>
                        <a:t>合规费用自付</a:t>
                      </a:r>
                      <a:r>
                        <a:rPr lang="en-US" sz="1200" kern="100" dirty="0">
                          <a:solidFill>
                            <a:srgbClr val="FF0000"/>
                          </a:solidFill>
                          <a:latin typeface="Calibri"/>
                          <a:ea typeface="宋体"/>
                          <a:cs typeface="Times New Roman"/>
                        </a:rPr>
                        <a:t>20%</a:t>
                      </a:r>
                      <a:r>
                        <a:rPr lang="zh-CN" sz="1200" kern="100" dirty="0">
                          <a:solidFill>
                            <a:srgbClr val="FF0000"/>
                          </a:solidFill>
                          <a:latin typeface="Calibri"/>
                          <a:ea typeface="宋体"/>
                          <a:cs typeface="Times New Roman"/>
                        </a:rPr>
                        <a:t>，限额</a:t>
                      </a:r>
                      <a:r>
                        <a:rPr lang="en-US" sz="1200" kern="100" dirty="0">
                          <a:solidFill>
                            <a:srgbClr val="FF0000"/>
                          </a:solidFill>
                          <a:latin typeface="Calibri"/>
                          <a:ea typeface="宋体"/>
                          <a:cs typeface="Times New Roman"/>
                        </a:rPr>
                        <a:t>50</a:t>
                      </a:r>
                      <a:r>
                        <a:rPr lang="zh-CN" sz="1200" kern="100" dirty="0">
                          <a:solidFill>
                            <a:srgbClr val="FF0000"/>
                          </a:solidFill>
                          <a:latin typeface="Calibri"/>
                          <a:ea typeface="宋体"/>
                          <a:cs typeface="Times New Roman"/>
                        </a:rPr>
                        <a:t>万</a:t>
                      </a:r>
                      <a:r>
                        <a:rPr lang="zh-CN" sz="1200" kern="100" dirty="0" smtClean="0">
                          <a:solidFill>
                            <a:srgbClr val="FF0000"/>
                          </a:solidFill>
                          <a:latin typeface="Calibri"/>
                          <a:ea typeface="宋体"/>
                          <a:cs typeface="Times New Roman"/>
                        </a:rPr>
                        <a:t>元</a:t>
                      </a:r>
                      <a:r>
                        <a:rPr lang="zh-CN" altLang="en-US" sz="1200" kern="100" dirty="0" smtClean="0">
                          <a:solidFill>
                            <a:srgbClr val="FF0000"/>
                          </a:solidFill>
                          <a:latin typeface="Calibri"/>
                          <a:ea typeface="宋体"/>
                          <a:cs typeface="Times New Roman"/>
                        </a:rPr>
                        <a:t>。</a:t>
                      </a:r>
                      <a:endParaRPr lang="zh-CN" sz="1200" kern="100" dirty="0">
                        <a:solidFill>
                          <a:srgbClr val="FF0000"/>
                        </a:solidFill>
                        <a:latin typeface="Calibri"/>
                        <a:ea typeface="宋体"/>
                        <a:cs typeface="Times New Roman"/>
                      </a:endParaRP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775544">
                <a:tc vMerge="1">
                  <a:txBody>
                    <a:bodyPr/>
                    <a:lstStyle/>
                    <a:p>
                      <a:endParaRPr lang="zh-CN" altLang="en-US"/>
                    </a:p>
                  </a:txBody>
                  <a:tcPr/>
                </a:tc>
                <a:tc>
                  <a:txBody>
                    <a:bodyPr/>
                    <a:lstStyle/>
                    <a:p>
                      <a:pPr algn="just">
                        <a:spcAft>
                          <a:spcPts val="0"/>
                        </a:spcAft>
                      </a:pPr>
                      <a:r>
                        <a:rPr lang="en-US" sz="1200" kern="100">
                          <a:solidFill>
                            <a:srgbClr val="FF0000"/>
                          </a:solidFill>
                          <a:latin typeface="Calibri"/>
                          <a:ea typeface="宋体"/>
                          <a:cs typeface="Times New Roman"/>
                        </a:rPr>
                        <a:t>3.</a:t>
                      </a:r>
                      <a:r>
                        <a:rPr lang="zh-CN" sz="1200" kern="100">
                          <a:solidFill>
                            <a:srgbClr val="FF0000"/>
                          </a:solidFill>
                          <a:latin typeface="Calibri"/>
                          <a:ea typeface="宋体"/>
                          <a:cs typeface="Times New Roman"/>
                        </a:rPr>
                        <a:t>健康扶贫医疗基金救助</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solidFill>
                            <a:srgbClr val="FF0000"/>
                          </a:solidFill>
                          <a:latin typeface="Calibri"/>
                          <a:ea typeface="宋体"/>
                          <a:cs typeface="Times New Roman"/>
                        </a:rPr>
                        <a:t>建卡贫困户（无医保特病医疗卡者）</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solidFill>
                            <a:srgbClr val="FF0000"/>
                          </a:solidFill>
                          <a:latin typeface="Calibri"/>
                          <a:ea typeface="宋体"/>
                          <a:cs typeface="Times New Roman"/>
                        </a:rPr>
                        <a:t>乡镇卫生院合规费用自付</a:t>
                      </a:r>
                      <a:r>
                        <a:rPr lang="en-US" sz="1200" kern="100" dirty="0">
                          <a:solidFill>
                            <a:srgbClr val="FF0000"/>
                          </a:solidFill>
                          <a:latin typeface="Calibri"/>
                          <a:ea typeface="宋体"/>
                          <a:cs typeface="Times New Roman"/>
                        </a:rPr>
                        <a:t>15%</a:t>
                      </a:r>
                      <a:r>
                        <a:rPr lang="zh-CN" sz="1200" kern="100" dirty="0">
                          <a:solidFill>
                            <a:srgbClr val="FF0000"/>
                          </a:solidFill>
                          <a:latin typeface="Calibri"/>
                          <a:ea typeface="宋体"/>
                          <a:cs typeface="Times New Roman"/>
                        </a:rPr>
                        <a:t>，二级以上医院合规费用自付</a:t>
                      </a:r>
                      <a:r>
                        <a:rPr lang="en-US" sz="1200" kern="100" dirty="0">
                          <a:solidFill>
                            <a:srgbClr val="FF0000"/>
                          </a:solidFill>
                          <a:latin typeface="Calibri"/>
                          <a:ea typeface="宋体"/>
                          <a:cs typeface="Times New Roman"/>
                        </a:rPr>
                        <a:t>20%</a:t>
                      </a:r>
                      <a:r>
                        <a:rPr lang="zh-CN" sz="1200" kern="100" dirty="0">
                          <a:solidFill>
                            <a:srgbClr val="FF0000"/>
                          </a:solidFill>
                          <a:latin typeface="Calibri"/>
                          <a:ea typeface="宋体"/>
                          <a:cs typeface="Times New Roman"/>
                        </a:rPr>
                        <a:t>，</a:t>
                      </a:r>
                      <a:r>
                        <a:rPr lang="zh-CN" sz="1200" kern="100" dirty="0" smtClean="0">
                          <a:solidFill>
                            <a:srgbClr val="FF0000"/>
                          </a:solidFill>
                          <a:latin typeface="Calibri"/>
                          <a:ea typeface="宋体"/>
                          <a:cs typeface="Times New Roman"/>
                        </a:rPr>
                        <a:t>限额</a:t>
                      </a:r>
                      <a:r>
                        <a:rPr lang="en-US" sz="1200" kern="100" dirty="0" smtClean="0">
                          <a:solidFill>
                            <a:srgbClr val="FF0000"/>
                          </a:solidFill>
                          <a:latin typeface="Calibri"/>
                          <a:ea typeface="宋体"/>
                          <a:cs typeface="Times New Roman"/>
                        </a:rPr>
                        <a:t>5</a:t>
                      </a:r>
                      <a:r>
                        <a:rPr lang="zh-CN" sz="1200" kern="100" dirty="0" smtClean="0">
                          <a:solidFill>
                            <a:srgbClr val="FF0000"/>
                          </a:solidFill>
                          <a:latin typeface="Calibri"/>
                          <a:ea typeface="宋体"/>
                          <a:cs typeface="Times New Roman"/>
                        </a:rPr>
                        <a:t>万元</a:t>
                      </a:r>
                      <a:r>
                        <a:rPr lang="zh-CN" altLang="en-US" sz="1200" kern="100" dirty="0" smtClean="0">
                          <a:solidFill>
                            <a:srgbClr val="FF0000"/>
                          </a:solidFill>
                          <a:latin typeface="Calibri"/>
                          <a:ea typeface="宋体"/>
                          <a:cs typeface="Times New Roman"/>
                        </a:rPr>
                        <a:t>。</a:t>
                      </a:r>
                      <a:endParaRPr lang="zh-CN" sz="1200" kern="100" dirty="0">
                        <a:solidFill>
                          <a:srgbClr val="FF0000"/>
                        </a:solidFill>
                        <a:latin typeface="Calibri"/>
                        <a:ea typeface="宋体"/>
                        <a:cs typeface="Times New Roman"/>
                      </a:endParaRP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latin typeface="Calibri"/>
                          <a:ea typeface="宋体"/>
                          <a:cs typeface="Times New Roman"/>
                        </a:rPr>
                        <a:t>医疗机构垫付，卫生健康委结算</a:t>
                      </a:r>
                    </a:p>
                  </a:txBody>
                  <a:tcPr marL="30022" marR="30022" marT="750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94994" y="369148"/>
            <a:ext cx="2893112" cy="450000"/>
            <a:chOff x="4204034" y="3640668"/>
            <a:chExt cx="2893112"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5" name="文本框 64"/>
            <p:cNvSpPr txBox="1"/>
            <p:nvPr/>
          </p:nvSpPr>
          <p:spPr>
            <a:xfrm>
              <a:off x="4802928" y="3696390"/>
              <a:ext cx="2294218" cy="338554"/>
            </a:xfrm>
            <a:prstGeom prst="rect">
              <a:avLst/>
            </a:prstGeom>
            <a:noFill/>
          </p:spPr>
          <p:txBody>
            <a:bodyPr wrap="none" rtlCol="0">
              <a:spAutoFit/>
            </a:bodyPr>
            <a:lstStyle/>
            <a:p>
              <a:r>
                <a:rPr lang="zh-CN" altLang="en-US" sz="1600" dirty="0" smtClean="0">
                  <a:cs typeface="+mn-ea"/>
                  <a:sym typeface="+mn-lt"/>
                </a:rPr>
                <a:t>贫困户的医疗保障政策</a:t>
              </a:r>
              <a:endParaRPr lang="zh-CN" altLang="en-US" sz="1600" b="1" dirty="0">
                <a:solidFill>
                  <a:schemeClr val="tx1">
                    <a:lumMod val="75000"/>
                    <a:lumOff val="25000"/>
                  </a:schemeClr>
                </a:solidFill>
                <a:cs typeface="+mn-ea"/>
                <a:sym typeface="+mn-lt"/>
              </a:endParaRPr>
            </a:p>
          </p:txBody>
        </p:sp>
      </p:grpSp>
      <p:graphicFrame>
        <p:nvGraphicFramePr>
          <p:cNvPr id="14" name="表格 13"/>
          <p:cNvGraphicFramePr>
            <a:graphicFrameLocks noGrp="1"/>
          </p:cNvGraphicFramePr>
          <p:nvPr/>
        </p:nvGraphicFramePr>
        <p:xfrm>
          <a:off x="737936" y="994611"/>
          <a:ext cx="7812504" cy="3516029"/>
        </p:xfrm>
        <a:graphic>
          <a:graphicData uri="http://schemas.openxmlformats.org/drawingml/2006/table">
            <a:tbl>
              <a:tblPr/>
              <a:tblGrid>
                <a:gridCol w="1628275"/>
                <a:gridCol w="1796715"/>
                <a:gridCol w="705853"/>
                <a:gridCol w="2486526"/>
                <a:gridCol w="1195135"/>
              </a:tblGrid>
              <a:tr h="285981">
                <a:tc gridSpan="5">
                  <a:txBody>
                    <a:bodyPr/>
                    <a:lstStyle/>
                    <a:p>
                      <a:pPr algn="l">
                        <a:lnSpc>
                          <a:spcPts val="1200"/>
                        </a:lnSpc>
                        <a:spcAft>
                          <a:spcPts val="0"/>
                        </a:spcAft>
                      </a:pPr>
                      <a:r>
                        <a:rPr lang="zh-CN" sz="1400" b="1" kern="0" dirty="0" smtClean="0">
                          <a:solidFill>
                            <a:srgbClr val="000000"/>
                          </a:solidFill>
                          <a:latin typeface="Times New Roman"/>
                          <a:ea typeface="宋体"/>
                          <a:cs typeface="宋体"/>
                        </a:rPr>
                        <a:t>住院</a:t>
                      </a:r>
                      <a:r>
                        <a:rPr lang="zh-CN" sz="1400" b="1" kern="0" dirty="0">
                          <a:solidFill>
                            <a:srgbClr val="000000"/>
                          </a:solidFill>
                          <a:latin typeface="Times New Roman"/>
                          <a:ea typeface="宋体"/>
                          <a:cs typeface="宋体"/>
                        </a:rPr>
                        <a:t>医疗保障</a:t>
                      </a:r>
                      <a:endParaRPr lang="zh-CN" sz="14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74973">
                <a:tc>
                  <a:txBody>
                    <a:bodyPr/>
                    <a:lstStyle/>
                    <a:p>
                      <a:pPr algn="ctr">
                        <a:lnSpc>
                          <a:spcPts val="1200"/>
                        </a:lnSpc>
                        <a:spcAft>
                          <a:spcPts val="0"/>
                        </a:spcAft>
                      </a:pPr>
                      <a:r>
                        <a:rPr lang="zh-CN" sz="1100" b="1" kern="0">
                          <a:latin typeface="Times New Roman"/>
                          <a:ea typeface="宋体"/>
                          <a:cs typeface="宋体"/>
                        </a:rPr>
                        <a:t>类别</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病种</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每年补助限额</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经办部门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274">
                <a:tc>
                  <a:txBody>
                    <a:bodyPr/>
                    <a:lstStyle/>
                    <a:p>
                      <a:pPr algn="l">
                        <a:lnSpc>
                          <a:spcPts val="1200"/>
                        </a:lnSpc>
                        <a:spcAft>
                          <a:spcPts val="0"/>
                        </a:spcAft>
                      </a:pPr>
                      <a:r>
                        <a:rPr lang="en-US" sz="1100" kern="0" dirty="0">
                          <a:solidFill>
                            <a:srgbClr val="000000"/>
                          </a:solidFill>
                          <a:latin typeface="宋体"/>
                          <a:ea typeface="宋体"/>
                          <a:cs typeface="宋体"/>
                        </a:rPr>
                        <a:t>1.</a:t>
                      </a:r>
                      <a:r>
                        <a:rPr lang="zh-CN" sz="1100" kern="0" dirty="0">
                          <a:solidFill>
                            <a:srgbClr val="000000"/>
                          </a:solidFill>
                          <a:latin typeface="Times New Roman"/>
                          <a:ea typeface="宋体"/>
                          <a:cs typeface="宋体"/>
                        </a:rPr>
                        <a:t>居民医疗保险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solidFill>
                            <a:srgbClr val="000000"/>
                          </a:solidFill>
                          <a:latin typeface="Times New Roman"/>
                          <a:ea typeface="宋体"/>
                          <a:cs typeface="宋体"/>
                        </a:rPr>
                        <a:t>建卡贫困户</a:t>
                      </a:r>
                      <a:r>
                        <a:rPr lang="zh-CN" sz="1100" kern="0">
                          <a:solidFill>
                            <a:srgbClr val="000000"/>
                          </a:solidFill>
                          <a:latin typeface="Times New Roman"/>
                          <a:ea typeface="宋体"/>
                          <a:cs typeface="宋体"/>
                        </a:rPr>
                        <a:t>，重点救助对象，低收入救助对象。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solidFill>
                            <a:srgbClr val="000000"/>
                          </a:solidFill>
                          <a:latin typeface="Times New Roman"/>
                          <a:ea typeface="宋体"/>
                          <a:cs typeface="宋体"/>
                        </a:rPr>
                        <a:t>全部</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solidFill>
                            <a:srgbClr val="000000"/>
                          </a:solidFill>
                          <a:latin typeface="Times New Roman"/>
                          <a:ea typeface="宋体"/>
                          <a:cs typeface="宋体"/>
                        </a:rPr>
                        <a:t>一档</a:t>
                      </a:r>
                      <a:r>
                        <a:rPr lang="en-US" sz="1100" kern="0" dirty="0">
                          <a:solidFill>
                            <a:srgbClr val="000000"/>
                          </a:solidFill>
                          <a:latin typeface="Times New Roman"/>
                          <a:ea typeface="宋体"/>
                          <a:cs typeface="宋体"/>
                        </a:rPr>
                        <a:t>8</a:t>
                      </a:r>
                      <a:r>
                        <a:rPr lang="zh-CN" sz="1100" kern="0" dirty="0">
                          <a:solidFill>
                            <a:srgbClr val="000000"/>
                          </a:solidFill>
                          <a:latin typeface="Times New Roman"/>
                          <a:ea typeface="宋体"/>
                          <a:cs typeface="宋体"/>
                        </a:rPr>
                        <a:t>万元、二档</a:t>
                      </a:r>
                      <a:r>
                        <a:rPr lang="en-US" sz="1100" kern="0" dirty="0">
                          <a:solidFill>
                            <a:srgbClr val="000000"/>
                          </a:solidFill>
                          <a:latin typeface="Times New Roman"/>
                          <a:ea typeface="宋体"/>
                          <a:cs typeface="宋体"/>
                        </a:rPr>
                        <a:t>12</a:t>
                      </a:r>
                      <a:r>
                        <a:rPr lang="zh-CN" sz="1100" kern="0" dirty="0">
                          <a:solidFill>
                            <a:srgbClr val="000000"/>
                          </a:solidFill>
                          <a:latin typeface="Times New Roman"/>
                          <a:ea typeface="宋体"/>
                          <a:cs typeface="宋体"/>
                        </a:rPr>
                        <a:t>万元</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200"/>
                        </a:lnSpc>
                        <a:spcAft>
                          <a:spcPts val="0"/>
                        </a:spcAft>
                      </a:pPr>
                      <a:r>
                        <a:rPr lang="zh-CN" sz="1100" kern="0">
                          <a:solidFill>
                            <a:srgbClr val="000000"/>
                          </a:solidFill>
                          <a:latin typeface="Times New Roman"/>
                          <a:ea typeface="宋体"/>
                          <a:cs typeface="宋体"/>
                        </a:rPr>
                        <a:t>医疗机构垫付，医保部门结算</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372">
                <a:tc>
                  <a:txBody>
                    <a:bodyPr/>
                    <a:lstStyle/>
                    <a:p>
                      <a:pPr algn="l">
                        <a:lnSpc>
                          <a:spcPts val="1200"/>
                        </a:lnSpc>
                        <a:spcAft>
                          <a:spcPts val="0"/>
                        </a:spcAft>
                      </a:pPr>
                      <a:r>
                        <a:rPr lang="en-US" sz="1100" kern="0" dirty="0">
                          <a:latin typeface="宋体"/>
                          <a:ea typeface="宋体"/>
                          <a:cs typeface="宋体"/>
                        </a:rPr>
                        <a:t>2.</a:t>
                      </a:r>
                      <a:r>
                        <a:rPr lang="zh-CN" sz="1100" kern="0" dirty="0">
                          <a:latin typeface="Times New Roman"/>
                          <a:ea typeface="宋体"/>
                          <a:cs typeface="宋体"/>
                        </a:rPr>
                        <a:t>居民大病</a:t>
                      </a:r>
                      <a:r>
                        <a:rPr lang="zh-CN" sz="1100" kern="0" dirty="0" smtClean="0">
                          <a:latin typeface="Times New Roman"/>
                          <a:ea typeface="宋体"/>
                          <a:cs typeface="宋体"/>
                        </a:rPr>
                        <a:t>保险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r>
                        <a:rPr lang="zh-CN" sz="1100" kern="0">
                          <a:latin typeface="Times New Roman"/>
                          <a:ea typeface="宋体"/>
                          <a:cs typeface="宋体"/>
                        </a:rPr>
                        <a:t>，重点救助对象，低收入救助对象。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latin typeface="Times New Roman"/>
                          <a:ea typeface="宋体"/>
                          <a:cs typeface="宋体"/>
                        </a:rPr>
                        <a:t>起付线至</a:t>
                      </a:r>
                      <a:r>
                        <a:rPr lang="en-US" sz="1100" kern="0" dirty="0">
                          <a:latin typeface="Times New Roman"/>
                          <a:ea typeface="宋体"/>
                          <a:cs typeface="宋体"/>
                        </a:rPr>
                        <a:t>20</a:t>
                      </a:r>
                      <a:r>
                        <a:rPr lang="zh-CN" sz="1100" kern="0" dirty="0">
                          <a:latin typeface="Times New Roman"/>
                          <a:ea typeface="宋体"/>
                          <a:cs typeface="宋体"/>
                        </a:rPr>
                        <a:t>万元区间费用报销</a:t>
                      </a:r>
                      <a:r>
                        <a:rPr lang="en-US" sz="1100" kern="0" dirty="0">
                          <a:latin typeface="Times New Roman"/>
                          <a:ea typeface="宋体"/>
                          <a:cs typeface="宋体"/>
                        </a:rPr>
                        <a:t>50%</a:t>
                      </a:r>
                      <a:r>
                        <a:rPr lang="zh-CN" sz="1100" kern="0" dirty="0">
                          <a:latin typeface="Times New Roman"/>
                          <a:ea typeface="宋体"/>
                          <a:cs typeface="宋体"/>
                        </a:rPr>
                        <a:t>，</a:t>
                      </a:r>
                      <a:r>
                        <a:rPr lang="en-US" sz="1100" kern="0" dirty="0">
                          <a:latin typeface="Times New Roman"/>
                          <a:ea typeface="宋体"/>
                          <a:cs typeface="宋体"/>
                        </a:rPr>
                        <a:t>20</a:t>
                      </a:r>
                      <a:r>
                        <a:rPr lang="zh-CN" sz="1100" kern="0" dirty="0">
                          <a:latin typeface="Times New Roman"/>
                          <a:ea typeface="宋体"/>
                          <a:cs typeface="宋体"/>
                        </a:rPr>
                        <a:t>万元以上区间费用报销</a:t>
                      </a:r>
                      <a:r>
                        <a:rPr lang="en-US" sz="1100" kern="0" dirty="0">
                          <a:latin typeface="Times New Roman"/>
                          <a:ea typeface="宋体"/>
                          <a:cs typeface="宋体"/>
                        </a:rPr>
                        <a:t>60%</a:t>
                      </a:r>
                      <a:r>
                        <a:rPr lang="zh-CN" sz="1100" kern="0" dirty="0">
                          <a:latin typeface="Times New Roman"/>
                          <a:ea typeface="宋体"/>
                          <a:cs typeface="宋体"/>
                        </a:rPr>
                        <a:t>，报销限额</a:t>
                      </a:r>
                      <a:r>
                        <a:rPr lang="en-US" sz="1100" kern="0" dirty="0">
                          <a:latin typeface="Times New Roman"/>
                          <a:ea typeface="宋体"/>
                          <a:cs typeface="宋体"/>
                        </a:rPr>
                        <a:t>20</a:t>
                      </a:r>
                      <a:r>
                        <a:rPr lang="zh-CN" sz="1100" kern="0" dirty="0">
                          <a:latin typeface="Times New Roman"/>
                          <a:ea typeface="宋体"/>
                          <a:cs typeface="宋体"/>
                        </a:rPr>
                        <a:t>万元</a:t>
                      </a:r>
                      <a:r>
                        <a:rPr lang="en-US" sz="1100" kern="0" dirty="0">
                          <a:latin typeface="Times New Roman"/>
                          <a:ea typeface="宋体"/>
                          <a:cs typeface="宋体"/>
                        </a:rPr>
                        <a:t>/</a:t>
                      </a:r>
                      <a:r>
                        <a:rPr lang="zh-CN" sz="1100" kern="0" dirty="0">
                          <a:latin typeface="Times New Roman"/>
                          <a:ea typeface="宋体"/>
                          <a:cs typeface="宋体"/>
                        </a:rPr>
                        <a:t>年。</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312821">
                <a:tc>
                  <a:txBody>
                    <a:bodyPr/>
                    <a:lstStyle/>
                    <a:p>
                      <a:pPr algn="l">
                        <a:lnSpc>
                          <a:spcPts val="1200"/>
                        </a:lnSpc>
                        <a:spcAft>
                          <a:spcPts val="0"/>
                        </a:spcAft>
                      </a:pPr>
                      <a:r>
                        <a:rPr lang="en-US" sz="1100" kern="0" dirty="0">
                          <a:latin typeface="宋体"/>
                          <a:ea typeface="宋体"/>
                          <a:cs typeface="宋体"/>
                        </a:rPr>
                        <a:t>3.</a:t>
                      </a:r>
                      <a:r>
                        <a:rPr lang="zh-CN" sz="1100" kern="0" dirty="0">
                          <a:latin typeface="Times New Roman"/>
                          <a:ea typeface="宋体"/>
                          <a:cs typeface="宋体"/>
                        </a:rPr>
                        <a:t>大病补充商业保险（精准脱贫保）</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50</a:t>
                      </a:r>
                      <a:r>
                        <a:rPr lang="zh-CN" sz="1100" kern="0">
                          <a:latin typeface="Times New Roman"/>
                          <a:ea typeface="宋体"/>
                          <a:cs typeface="宋体"/>
                        </a:rPr>
                        <a:t>万元</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solidFill>
                            <a:srgbClr val="000000"/>
                          </a:solidFill>
                          <a:latin typeface="Times New Roman"/>
                          <a:ea typeface="宋体"/>
                          <a:cs typeface="宋体"/>
                        </a:rPr>
                        <a:t>医疗机构垫付，精准脱贫保结算</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4973">
                <a:tc rowSpan="2">
                  <a:txBody>
                    <a:bodyPr/>
                    <a:lstStyle/>
                    <a:p>
                      <a:pPr algn="l">
                        <a:lnSpc>
                          <a:spcPts val="1200"/>
                        </a:lnSpc>
                        <a:spcAft>
                          <a:spcPts val="0"/>
                        </a:spcAft>
                      </a:pPr>
                      <a:r>
                        <a:rPr lang="en-US" sz="1100" kern="0" dirty="0">
                          <a:latin typeface="宋体"/>
                          <a:ea typeface="宋体"/>
                          <a:cs typeface="宋体"/>
                        </a:rPr>
                        <a:t>4.</a:t>
                      </a:r>
                      <a:r>
                        <a:rPr lang="en-US" sz="1100" kern="0" dirty="0">
                          <a:solidFill>
                            <a:srgbClr val="000000"/>
                          </a:solidFill>
                          <a:latin typeface="宋体"/>
                          <a:ea typeface="宋体"/>
                          <a:cs typeface="宋体"/>
                        </a:rPr>
                        <a:t> </a:t>
                      </a:r>
                      <a:r>
                        <a:rPr lang="zh-CN" sz="1100" kern="0" dirty="0">
                          <a:solidFill>
                            <a:srgbClr val="000000"/>
                          </a:solidFill>
                          <a:latin typeface="Times New Roman"/>
                          <a:ea typeface="宋体"/>
                          <a:cs typeface="宋体"/>
                        </a:rPr>
                        <a:t>民政医疗</a:t>
                      </a:r>
                      <a:r>
                        <a:rPr lang="zh-CN" sz="1100" kern="0" dirty="0" smtClean="0">
                          <a:solidFill>
                            <a:srgbClr val="000000"/>
                          </a:solidFill>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200"/>
                        </a:lnSpc>
                        <a:spcAft>
                          <a:spcPts val="0"/>
                        </a:spcAft>
                      </a:pPr>
                      <a:r>
                        <a:rPr lang="zh-CN" sz="1100" kern="0">
                          <a:latin typeface="Times New Roman"/>
                          <a:ea typeface="宋体"/>
                          <a:cs typeface="宋体"/>
                        </a:rPr>
                        <a:t>重点救助对象，低收入救助对象，</a:t>
                      </a:r>
                      <a:r>
                        <a:rPr lang="zh-CN" sz="1100" u="sng" kern="0">
                          <a:latin typeface="Times New Roman"/>
                          <a:ea typeface="宋体"/>
                          <a:cs typeface="宋体"/>
                        </a:rPr>
                        <a:t>因病致贫家庭重病患者</a:t>
                      </a:r>
                      <a:r>
                        <a:rPr lang="zh-CN" sz="1100" kern="0">
                          <a:latin typeface="Times New Roman"/>
                          <a:ea typeface="宋体"/>
                          <a:cs typeface="宋体"/>
                        </a:rPr>
                        <a:t>。</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普通疾病</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6000</a:t>
                      </a:r>
                      <a:r>
                        <a:rPr lang="zh-CN" sz="1100" kern="0">
                          <a:latin typeface="Times New Roman"/>
                          <a:ea typeface="宋体"/>
                          <a:cs typeface="宋体"/>
                        </a:rPr>
                        <a:t>元</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200"/>
                        </a:lnSpc>
                        <a:spcAft>
                          <a:spcPts val="0"/>
                        </a:spcAft>
                      </a:pPr>
                      <a:r>
                        <a:rPr lang="zh-CN" sz="1100" kern="0">
                          <a:solidFill>
                            <a:srgbClr val="000000"/>
                          </a:solidFill>
                          <a:latin typeface="Times New Roman"/>
                          <a:ea typeface="宋体"/>
                          <a:cs typeface="宋体"/>
                        </a:rPr>
                        <a:t>医疗机构垫付，医保部门结算</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813">
                <a:tc vMerge="1">
                  <a:txBody>
                    <a:bodyPr/>
                    <a:lstStyle/>
                    <a:p>
                      <a:endParaRPr lang="zh-CN" altLang="en-US"/>
                    </a:p>
                  </a:txBody>
                  <a:tcPr/>
                </a:tc>
                <a:tc vMerge="1">
                  <a:txBody>
                    <a:bodyPr/>
                    <a:lstStyle/>
                    <a:p>
                      <a:endParaRPr lang="zh-CN" altLang="en-US"/>
                    </a:p>
                  </a:txBody>
                  <a:tcPr/>
                </a:tc>
                <a:tc>
                  <a:txBody>
                    <a:bodyPr/>
                    <a:lstStyle/>
                    <a:p>
                      <a:pPr algn="l">
                        <a:lnSpc>
                          <a:spcPts val="1200"/>
                        </a:lnSpc>
                        <a:spcAft>
                          <a:spcPts val="0"/>
                        </a:spcAft>
                      </a:pPr>
                      <a:r>
                        <a:rPr lang="zh-CN" sz="1100" kern="0">
                          <a:latin typeface="Times New Roman"/>
                          <a:ea typeface="宋体"/>
                          <a:cs typeface="宋体"/>
                        </a:rPr>
                        <a:t>重大疾病</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10</a:t>
                      </a:r>
                      <a:r>
                        <a:rPr lang="zh-CN" sz="1100" kern="0">
                          <a:latin typeface="Times New Roman"/>
                          <a:ea typeface="宋体"/>
                          <a:cs typeface="宋体"/>
                        </a:rPr>
                        <a:t>万元</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296235">
                <a:tc>
                  <a:txBody>
                    <a:bodyPr/>
                    <a:lstStyle/>
                    <a:p>
                      <a:pPr algn="l">
                        <a:lnSpc>
                          <a:spcPts val="1200"/>
                        </a:lnSpc>
                        <a:spcAft>
                          <a:spcPts val="0"/>
                        </a:spcAft>
                      </a:pPr>
                      <a:r>
                        <a:rPr lang="en-US" sz="1100" kern="0" dirty="0">
                          <a:latin typeface="宋体"/>
                          <a:ea typeface="宋体"/>
                          <a:cs typeface="宋体"/>
                        </a:rPr>
                        <a:t>5.</a:t>
                      </a:r>
                      <a:r>
                        <a:rPr lang="zh-CN" sz="1100" kern="0" dirty="0">
                          <a:latin typeface="Times New Roman"/>
                          <a:ea typeface="宋体"/>
                          <a:cs typeface="宋体"/>
                        </a:rPr>
                        <a:t>健康扶贫医疗基金</a:t>
                      </a:r>
                      <a:r>
                        <a:rPr lang="zh-CN" sz="1100" kern="0" dirty="0" smtClean="0">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20</a:t>
                      </a:r>
                      <a:r>
                        <a:rPr lang="zh-CN" sz="1100" kern="0">
                          <a:latin typeface="Times New Roman"/>
                          <a:ea typeface="宋体"/>
                          <a:cs typeface="宋体"/>
                        </a:rPr>
                        <a:t>万元（医保目录内）</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a:lnSpc>
                          <a:spcPts val="1200"/>
                        </a:lnSpc>
                        <a:spcAft>
                          <a:spcPts val="0"/>
                        </a:spcAft>
                      </a:pPr>
                      <a:r>
                        <a:rPr lang="zh-CN" sz="1100" kern="0" dirty="0">
                          <a:solidFill>
                            <a:srgbClr val="000000"/>
                          </a:solidFill>
                          <a:latin typeface="Times New Roman"/>
                          <a:ea typeface="宋体"/>
                          <a:cs typeface="宋体"/>
                        </a:rPr>
                        <a:t>医疗机构垫付，卫生健康委</a:t>
                      </a:r>
                      <a:r>
                        <a:rPr lang="zh-CN" sz="1100" kern="0" dirty="0" smtClean="0">
                          <a:solidFill>
                            <a:srgbClr val="000000"/>
                          </a:solidFill>
                          <a:latin typeface="Times New Roman"/>
                          <a:ea typeface="宋体"/>
                          <a:cs typeface="宋体"/>
                        </a:rPr>
                        <a:t>结算</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274">
                <a:tc>
                  <a:txBody>
                    <a:bodyPr/>
                    <a:lstStyle/>
                    <a:p>
                      <a:pPr algn="l">
                        <a:lnSpc>
                          <a:spcPts val="1200"/>
                        </a:lnSpc>
                        <a:spcAft>
                          <a:spcPts val="0"/>
                        </a:spcAft>
                      </a:pPr>
                      <a:r>
                        <a:rPr lang="en-US" sz="1100" kern="0" dirty="0">
                          <a:latin typeface="宋体"/>
                          <a:ea typeface="宋体"/>
                          <a:cs typeface="宋体"/>
                        </a:rPr>
                        <a:t>6.</a:t>
                      </a:r>
                      <a:r>
                        <a:rPr lang="zh-CN" sz="1100" kern="0" dirty="0">
                          <a:latin typeface="Times New Roman"/>
                          <a:ea typeface="宋体"/>
                          <a:cs typeface="宋体"/>
                        </a:rPr>
                        <a:t>扶贫济困医疗基金</a:t>
                      </a:r>
                      <a:r>
                        <a:rPr lang="zh-CN" sz="1100" kern="0" dirty="0" smtClean="0">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r>
                        <a:rPr lang="zh-CN" sz="1100" kern="0">
                          <a:latin typeface="Times New Roman"/>
                          <a:ea typeface="宋体"/>
                          <a:cs typeface="宋体"/>
                        </a:rPr>
                        <a:t>，重点救助对象，低收入救助对象。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5</a:t>
                      </a:r>
                      <a:r>
                        <a:rPr lang="zh-CN" sz="1100" kern="0">
                          <a:latin typeface="Times New Roman"/>
                          <a:ea typeface="宋体"/>
                          <a:cs typeface="宋体"/>
                        </a:rPr>
                        <a:t>万元（医保目录外）</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674313">
                <a:tc>
                  <a:txBody>
                    <a:bodyPr/>
                    <a:lstStyle/>
                    <a:p>
                      <a:pPr algn="l">
                        <a:lnSpc>
                          <a:spcPts val="1200"/>
                        </a:lnSpc>
                        <a:spcAft>
                          <a:spcPts val="0"/>
                        </a:spcAft>
                      </a:pPr>
                      <a:r>
                        <a:rPr lang="en-US" sz="1100" kern="0" dirty="0">
                          <a:solidFill>
                            <a:srgbClr val="FF0000"/>
                          </a:solidFill>
                          <a:latin typeface="宋体"/>
                          <a:ea typeface="宋体"/>
                          <a:cs typeface="宋体"/>
                        </a:rPr>
                        <a:t>7.</a:t>
                      </a:r>
                      <a:r>
                        <a:rPr lang="zh-CN" sz="1100" kern="0" dirty="0">
                          <a:solidFill>
                            <a:srgbClr val="FF0000"/>
                          </a:solidFill>
                          <a:latin typeface="Times New Roman"/>
                          <a:ea typeface="宋体"/>
                          <a:cs typeface="宋体"/>
                        </a:rPr>
                        <a:t>健康扶贫补充</a:t>
                      </a:r>
                      <a:r>
                        <a:rPr lang="zh-CN" sz="1100" kern="0" dirty="0" smtClean="0">
                          <a:solidFill>
                            <a:srgbClr val="FF0000"/>
                          </a:solidFill>
                          <a:latin typeface="Times New Roman"/>
                          <a:ea typeface="宋体"/>
                          <a:cs typeface="宋体"/>
                        </a:rPr>
                        <a:t>救助</a:t>
                      </a:r>
                      <a:endParaRPr lang="zh-CN" sz="1100" kern="100" dirty="0">
                        <a:solidFill>
                          <a:srgbClr val="FF0000"/>
                        </a:solidFill>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dirty="0">
                          <a:solidFill>
                            <a:srgbClr val="FF0000"/>
                          </a:solidFill>
                          <a:latin typeface="Times New Roman"/>
                          <a:ea typeface="宋体"/>
                          <a:cs typeface="宋体"/>
                        </a:rPr>
                        <a:t>建卡贫困户</a:t>
                      </a:r>
                      <a:endParaRPr lang="zh-CN" sz="1100" kern="100" dirty="0">
                        <a:solidFill>
                          <a:srgbClr val="FF0000"/>
                        </a:solidFill>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solidFill>
                            <a:srgbClr val="FF0000"/>
                          </a:solidFill>
                          <a:latin typeface="Times New Roman"/>
                          <a:ea typeface="宋体"/>
                          <a:cs typeface="宋体"/>
                        </a:rPr>
                        <a:t>全部</a:t>
                      </a:r>
                      <a:endParaRPr lang="zh-CN" sz="1100" kern="100" dirty="0">
                        <a:solidFill>
                          <a:srgbClr val="FF0000"/>
                        </a:solidFill>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Aft>
                          <a:spcPts val="0"/>
                        </a:spcAft>
                      </a:pPr>
                      <a:r>
                        <a:rPr lang="zh-CN" sz="1100" kern="0" dirty="0">
                          <a:solidFill>
                            <a:srgbClr val="FF0000"/>
                          </a:solidFill>
                          <a:latin typeface="Times New Roman"/>
                          <a:ea typeface="宋体"/>
                          <a:cs typeface="宋体"/>
                        </a:rPr>
                        <a:t>在乡镇卫生院合规费用自付</a:t>
                      </a:r>
                      <a:r>
                        <a:rPr lang="en-US" sz="1100" kern="0" dirty="0">
                          <a:solidFill>
                            <a:srgbClr val="FF0000"/>
                          </a:solidFill>
                          <a:latin typeface="Times New Roman"/>
                          <a:ea typeface="宋体"/>
                          <a:cs typeface="宋体"/>
                        </a:rPr>
                        <a:t>5%</a:t>
                      </a:r>
                      <a:r>
                        <a:rPr lang="zh-CN" sz="1100" kern="0" dirty="0">
                          <a:solidFill>
                            <a:srgbClr val="FF0000"/>
                          </a:solidFill>
                          <a:latin typeface="Times New Roman"/>
                          <a:ea typeface="宋体"/>
                          <a:cs typeface="宋体"/>
                        </a:rPr>
                        <a:t>，转诊二级以上医院合规费用自付</a:t>
                      </a:r>
                      <a:r>
                        <a:rPr lang="en-US" sz="1100" kern="0" dirty="0">
                          <a:solidFill>
                            <a:srgbClr val="FF0000"/>
                          </a:solidFill>
                          <a:latin typeface="Times New Roman"/>
                          <a:ea typeface="宋体"/>
                          <a:cs typeface="宋体"/>
                        </a:rPr>
                        <a:t>10%</a:t>
                      </a:r>
                      <a:r>
                        <a:rPr lang="zh-CN" sz="1100" kern="0" dirty="0">
                          <a:solidFill>
                            <a:srgbClr val="FF0000"/>
                          </a:solidFill>
                          <a:latin typeface="Times New Roman"/>
                          <a:ea typeface="宋体"/>
                          <a:cs typeface="宋体"/>
                        </a:rPr>
                        <a:t>。限额</a:t>
                      </a:r>
                      <a:r>
                        <a:rPr lang="en-US" sz="1100" kern="0" dirty="0">
                          <a:solidFill>
                            <a:srgbClr val="FF0000"/>
                          </a:solidFill>
                          <a:latin typeface="Times New Roman"/>
                          <a:ea typeface="宋体"/>
                          <a:cs typeface="宋体"/>
                        </a:rPr>
                        <a:t>20</a:t>
                      </a:r>
                      <a:r>
                        <a:rPr lang="zh-CN" sz="1100" kern="0" dirty="0">
                          <a:solidFill>
                            <a:srgbClr val="FF0000"/>
                          </a:solidFill>
                          <a:latin typeface="Times New Roman"/>
                          <a:ea typeface="宋体"/>
                          <a:cs typeface="宋体"/>
                        </a:rPr>
                        <a:t>万元</a:t>
                      </a:r>
                      <a:endParaRPr lang="zh-CN" sz="1100" kern="100" dirty="0">
                        <a:solidFill>
                          <a:srgbClr val="FF0000"/>
                        </a:solidFill>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59"/>
            <a:ext cx="4947920" cy="2650341"/>
          </a:xfrm>
          <a:prstGeom prst="rect">
            <a:avLst/>
          </a:prstGeom>
          <a:noFill/>
        </p:spPr>
        <p:txBody>
          <a:bodyPr wrap="square" rtlCol="0">
            <a:spAutoFit/>
          </a:bodyPr>
          <a:lstStyle/>
          <a:p>
            <a:pPr>
              <a:lnSpc>
                <a:spcPct val="150000"/>
              </a:lnSpc>
            </a:pPr>
            <a:r>
              <a:rPr lang="zh-CN" altLang="en-US" sz="1400" dirty="0" smtClean="0">
                <a:latin typeface="方正黑体_GBK" pitchFamily="65" charset="-122"/>
                <a:ea typeface="方正黑体_GBK" pitchFamily="65" charset="-122"/>
              </a:rPr>
              <a:t>（</a:t>
            </a:r>
            <a:r>
              <a:rPr lang="en-US" altLang="zh-CN" sz="1400" dirty="0" smtClean="0">
                <a:latin typeface="方正黑体_GBK" pitchFamily="65" charset="-122"/>
                <a:ea typeface="方正黑体_GBK" pitchFamily="65" charset="-122"/>
              </a:rPr>
              <a:t>1</a:t>
            </a:r>
            <a:r>
              <a:rPr lang="zh-CN" altLang="en-US" sz="1400" dirty="0" smtClean="0">
                <a:latin typeface="方正黑体_GBK" pitchFamily="65" charset="-122"/>
                <a:ea typeface="方正黑体_GBK" pitchFamily="65" charset="-122"/>
              </a:rPr>
              <a:t>）</a:t>
            </a:r>
            <a:r>
              <a:rPr lang="zh-CN" altLang="zh-CN" sz="1400" dirty="0" smtClean="0">
                <a:latin typeface="方正黑体_GBK" pitchFamily="65" charset="-122"/>
                <a:ea typeface="方正黑体_GBK" pitchFamily="65" charset="-122"/>
              </a:rPr>
              <a:t>当好宣传员。</a:t>
            </a:r>
            <a:endParaRPr lang="en-US" altLang="zh-CN" sz="1400" dirty="0" smtClean="0">
              <a:latin typeface="方正黑体_GBK" pitchFamily="65" charset="-122"/>
              <a:ea typeface="方正黑体_GBK" pitchFamily="65" charset="-122"/>
            </a:endParaRPr>
          </a:p>
          <a:p>
            <a:pPr>
              <a:lnSpc>
                <a:spcPct val="150000"/>
              </a:lnSpc>
            </a:pPr>
            <a:r>
              <a:rPr lang="zh-CN" altLang="zh-CN" sz="1400" b="1" dirty="0" smtClean="0">
                <a:latin typeface="方正仿宋_GBK" pitchFamily="65" charset="-122"/>
                <a:ea typeface="方正仿宋_GBK" pitchFamily="65" charset="-122"/>
              </a:rPr>
              <a:t>一是宣传医疗保障政策。</a:t>
            </a:r>
            <a:r>
              <a:rPr lang="zh-CN" altLang="zh-CN" sz="1400" dirty="0" smtClean="0">
                <a:latin typeface="方正仿宋_GBK" pitchFamily="65" charset="-122"/>
                <a:ea typeface="方正仿宋_GBK" pitchFamily="65" charset="-122"/>
              </a:rPr>
              <a:t>向群众宣传医疗保障政策，可以用一句话“</a:t>
            </a:r>
            <a:r>
              <a:rPr lang="en-US" altLang="zh-CN" sz="1400" dirty="0" smtClean="0">
                <a:latin typeface="方正仿宋_GBK" pitchFamily="65" charset="-122"/>
                <a:ea typeface="方正仿宋_GBK" pitchFamily="65" charset="-122"/>
              </a:rPr>
              <a:t>05120</a:t>
            </a:r>
            <a:r>
              <a:rPr lang="zh-CN" altLang="zh-CN" sz="1400" dirty="0" smtClean="0">
                <a:latin typeface="方正仿宋_GBK" pitchFamily="65" charset="-122"/>
                <a:ea typeface="方正仿宋_GBK" pitchFamily="65" charset="-122"/>
              </a:rPr>
              <a:t>”概括。第一个</a:t>
            </a:r>
            <a:r>
              <a:rPr lang="en-US" altLang="zh-CN" sz="1400" dirty="0" smtClean="0">
                <a:latin typeface="方正仿宋_GBK" pitchFamily="65" charset="-122"/>
                <a:ea typeface="方正仿宋_GBK" pitchFamily="65" charset="-122"/>
              </a:rPr>
              <a:t>0</a:t>
            </a:r>
            <a:r>
              <a:rPr lang="zh-CN" altLang="zh-CN" sz="1400" dirty="0" smtClean="0">
                <a:latin typeface="方正仿宋_GBK" pitchFamily="65" charset="-122"/>
                <a:ea typeface="方正仿宋_GBK" pitchFamily="65" charset="-122"/>
              </a:rPr>
              <a:t>是指入院时零付费（不交预付金），</a:t>
            </a:r>
            <a:r>
              <a:rPr lang="en-US" altLang="zh-CN" sz="1400" dirty="0" smtClean="0">
                <a:latin typeface="方正仿宋_GBK" pitchFamily="65" charset="-122"/>
                <a:ea typeface="方正仿宋_GBK" pitchFamily="65" charset="-122"/>
              </a:rPr>
              <a:t>5</a:t>
            </a:r>
            <a:r>
              <a:rPr lang="zh-CN" altLang="zh-CN" sz="1400" dirty="0" smtClean="0">
                <a:latin typeface="方正仿宋_GBK" pitchFamily="65" charset="-122"/>
                <a:ea typeface="方正仿宋_GBK" pitchFamily="65" charset="-122"/>
              </a:rPr>
              <a:t>是指在乡镇卫生院住院</a:t>
            </a:r>
            <a:r>
              <a:rPr lang="zh-CN" altLang="en-US" sz="1400" dirty="0" smtClean="0">
                <a:latin typeface="方正仿宋_GBK" pitchFamily="65" charset="-122"/>
                <a:ea typeface="方正仿宋_GBK" pitchFamily="65" charset="-122"/>
              </a:rPr>
              <a:t>合规医疗费用</a:t>
            </a:r>
            <a:r>
              <a:rPr lang="zh-CN" altLang="zh-CN" sz="1400" dirty="0" smtClean="0">
                <a:latin typeface="方正仿宋_GBK" pitchFamily="65" charset="-122"/>
                <a:ea typeface="方正仿宋_GBK" pitchFamily="65" charset="-122"/>
              </a:rPr>
              <a:t>自付</a:t>
            </a:r>
            <a:r>
              <a:rPr lang="en-US" altLang="zh-CN" sz="1400" dirty="0" smtClean="0">
                <a:latin typeface="方正仿宋_GBK" pitchFamily="65" charset="-122"/>
                <a:ea typeface="方正仿宋_GBK" pitchFamily="65" charset="-122"/>
              </a:rPr>
              <a:t>5%</a:t>
            </a:r>
            <a:r>
              <a:rPr lang="zh-CN" altLang="zh-CN" sz="1400" dirty="0" smtClean="0">
                <a:latin typeface="方正仿宋_GBK" pitchFamily="65" charset="-122"/>
                <a:ea typeface="方正仿宋_GBK" pitchFamily="65" charset="-122"/>
              </a:rPr>
              <a:t>，</a:t>
            </a:r>
            <a:r>
              <a:rPr lang="en-US" altLang="zh-CN" sz="1400" dirty="0" smtClean="0">
                <a:latin typeface="方正仿宋_GBK" pitchFamily="65" charset="-122"/>
                <a:ea typeface="方正仿宋_GBK" pitchFamily="65" charset="-122"/>
              </a:rPr>
              <a:t>1</a:t>
            </a:r>
            <a:r>
              <a:rPr lang="zh-CN" altLang="zh-CN" sz="1400" dirty="0" smtClean="0">
                <a:latin typeface="方正仿宋_GBK" pitchFamily="65" charset="-122"/>
                <a:ea typeface="方正仿宋_GBK" pitchFamily="65" charset="-122"/>
              </a:rPr>
              <a:t>是指转诊至区级医院住院</a:t>
            </a:r>
            <a:r>
              <a:rPr lang="zh-CN" altLang="en-US" sz="1400" dirty="0" smtClean="0">
                <a:latin typeface="方正仿宋_GBK" pitchFamily="65" charset="-122"/>
                <a:ea typeface="方正仿宋_GBK" pitchFamily="65" charset="-122"/>
              </a:rPr>
              <a:t>合规医疗费用</a:t>
            </a:r>
            <a:r>
              <a:rPr lang="zh-CN" altLang="zh-CN" sz="1400" dirty="0" smtClean="0">
                <a:latin typeface="方正仿宋_GBK" pitchFamily="65" charset="-122"/>
                <a:ea typeface="方正仿宋_GBK" pitchFamily="65" charset="-122"/>
              </a:rPr>
              <a:t>自付</a:t>
            </a:r>
            <a:r>
              <a:rPr lang="en-US" altLang="zh-CN" sz="1400" dirty="0" smtClean="0">
                <a:latin typeface="方正仿宋_GBK" pitchFamily="65" charset="-122"/>
                <a:ea typeface="方正仿宋_GBK" pitchFamily="65" charset="-122"/>
              </a:rPr>
              <a:t>10%</a:t>
            </a:r>
            <a:r>
              <a:rPr lang="zh-CN" altLang="zh-CN" sz="1400" dirty="0" smtClean="0">
                <a:latin typeface="方正仿宋_GBK" pitchFamily="65" charset="-122"/>
                <a:ea typeface="方正仿宋_GBK" pitchFamily="65" charset="-122"/>
              </a:rPr>
              <a:t>，</a:t>
            </a:r>
            <a:r>
              <a:rPr lang="en-US" altLang="zh-CN" sz="1400" dirty="0" smtClean="0">
                <a:latin typeface="方正仿宋_GBK" pitchFamily="65" charset="-122"/>
                <a:ea typeface="方正仿宋_GBK" pitchFamily="65" charset="-122"/>
              </a:rPr>
              <a:t>2</a:t>
            </a:r>
            <a:r>
              <a:rPr lang="zh-CN" altLang="zh-CN" sz="1400" dirty="0" smtClean="0">
                <a:latin typeface="方正仿宋_GBK" pitchFamily="65" charset="-122"/>
                <a:ea typeface="方正仿宋_GBK" pitchFamily="65" charset="-122"/>
              </a:rPr>
              <a:t>是指</a:t>
            </a:r>
            <a:r>
              <a:rPr lang="zh-CN" altLang="en-US" sz="1400" dirty="0" smtClean="0">
                <a:latin typeface="方正仿宋_GBK" pitchFamily="65" charset="-122"/>
                <a:ea typeface="方正仿宋_GBK" pitchFamily="65" charset="-122"/>
              </a:rPr>
              <a:t>特病</a:t>
            </a:r>
            <a:r>
              <a:rPr lang="zh-CN" altLang="zh-CN" sz="1400" dirty="0" smtClean="0">
                <a:latin typeface="方正仿宋_GBK" pitchFamily="65" charset="-122"/>
                <a:ea typeface="方正仿宋_GBK" pitchFamily="65" charset="-122"/>
              </a:rPr>
              <a:t>门诊</a:t>
            </a:r>
            <a:r>
              <a:rPr lang="zh-CN" altLang="en-US" sz="1400" dirty="0" smtClean="0">
                <a:latin typeface="方正仿宋_GBK" pitchFamily="65" charset="-122"/>
                <a:ea typeface="方正仿宋_GBK" pitchFamily="65" charset="-122"/>
              </a:rPr>
              <a:t>合规医疗费用</a:t>
            </a:r>
            <a:r>
              <a:rPr lang="zh-CN" altLang="zh-CN" sz="1400" dirty="0" smtClean="0">
                <a:latin typeface="方正仿宋_GBK" pitchFamily="65" charset="-122"/>
                <a:ea typeface="方正仿宋_GBK" pitchFamily="65" charset="-122"/>
              </a:rPr>
              <a:t>自付</a:t>
            </a:r>
            <a:r>
              <a:rPr lang="en-US" altLang="zh-CN" sz="1400" dirty="0" smtClean="0">
                <a:latin typeface="方正仿宋_GBK" pitchFamily="65" charset="-122"/>
                <a:ea typeface="方正仿宋_GBK" pitchFamily="65" charset="-122"/>
              </a:rPr>
              <a:t>20%</a:t>
            </a:r>
            <a:r>
              <a:rPr lang="zh-CN" altLang="zh-CN" sz="1400" dirty="0" smtClean="0">
                <a:latin typeface="方正仿宋_GBK" pitchFamily="65" charset="-122"/>
                <a:ea typeface="方正仿宋_GBK" pitchFamily="65" charset="-122"/>
              </a:rPr>
              <a:t>，第二个</a:t>
            </a:r>
            <a:r>
              <a:rPr lang="en-US" altLang="zh-CN" sz="1400" dirty="0" smtClean="0">
                <a:latin typeface="方正仿宋_GBK" pitchFamily="65" charset="-122"/>
                <a:ea typeface="方正仿宋_GBK" pitchFamily="65" charset="-122"/>
              </a:rPr>
              <a:t>0</a:t>
            </a:r>
            <a:r>
              <a:rPr lang="zh-CN" altLang="zh-CN" sz="1400" dirty="0" smtClean="0">
                <a:latin typeface="方正仿宋_GBK" pitchFamily="65" charset="-122"/>
                <a:ea typeface="方正仿宋_GBK" pitchFamily="65" charset="-122"/>
              </a:rPr>
              <a:t>是指未经卫</a:t>
            </a:r>
            <a:r>
              <a:rPr lang="zh-CN" altLang="en-US" sz="1400" dirty="0" smtClean="0">
                <a:latin typeface="方正仿宋_GBK" pitchFamily="65" charset="-122"/>
                <a:ea typeface="方正仿宋_GBK" pitchFamily="65" charset="-122"/>
              </a:rPr>
              <a:t>健</a:t>
            </a:r>
            <a:r>
              <a:rPr lang="zh-CN" altLang="zh-CN" sz="1400" dirty="0" smtClean="0">
                <a:latin typeface="方正仿宋_GBK" pitchFamily="65" charset="-122"/>
                <a:ea typeface="方正仿宋_GBK" pitchFamily="65" charset="-122"/>
              </a:rPr>
              <a:t>委批准在区外就医、区级医院和民营医院就医，均不享受</a:t>
            </a:r>
            <a:r>
              <a:rPr lang="zh-CN" altLang="en-US" sz="1400" dirty="0" smtClean="0">
                <a:latin typeface="方正仿宋_GBK" pitchFamily="65" charset="-122"/>
                <a:ea typeface="方正仿宋_GBK" pitchFamily="65" charset="-122"/>
              </a:rPr>
              <a:t>补充</a:t>
            </a:r>
            <a:r>
              <a:rPr lang="zh-CN" altLang="zh-CN" sz="1400" dirty="0" smtClean="0">
                <a:latin typeface="方正仿宋_GBK" pitchFamily="65" charset="-122"/>
                <a:ea typeface="方正仿宋_GBK" pitchFamily="65" charset="-122"/>
              </a:rPr>
              <a:t>救助政策</a:t>
            </a:r>
            <a:r>
              <a:rPr lang="zh-CN" altLang="en-US" sz="1400" dirty="0" smtClean="0">
                <a:latin typeface="方正仿宋_GBK" pitchFamily="65" charset="-122"/>
                <a:ea typeface="方正仿宋_GBK" pitchFamily="65" charset="-122"/>
              </a:rPr>
              <a:t>（补充救助为零）</a:t>
            </a:r>
            <a:r>
              <a:rPr lang="zh-CN" altLang="zh-CN" sz="1400" dirty="0" smtClean="0">
                <a:latin typeface="方正仿宋_GBK" pitchFamily="65" charset="-122"/>
                <a:ea typeface="方正仿宋_GBK" pitchFamily="65" charset="-122"/>
              </a:rPr>
              <a:t>。</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650341"/>
          </a:xfrm>
          <a:prstGeom prst="rect">
            <a:avLst/>
          </a:prstGeom>
          <a:noFill/>
        </p:spPr>
        <p:txBody>
          <a:bodyPr wrap="square" rtlCol="0">
            <a:spAutoFit/>
          </a:bodyPr>
          <a:lstStyle/>
          <a:p>
            <a:pPr>
              <a:lnSpc>
                <a:spcPct val="150000"/>
              </a:lnSpc>
            </a:pPr>
            <a:r>
              <a:rPr lang="zh-CN" altLang="en-US" sz="1400" dirty="0" smtClean="0">
                <a:latin typeface="方正黑体_GBK" pitchFamily="65" charset="-122"/>
                <a:ea typeface="方正黑体_GBK" pitchFamily="65" charset="-122"/>
              </a:rPr>
              <a:t>（</a:t>
            </a:r>
            <a:r>
              <a:rPr lang="en-US" altLang="zh-CN" sz="1400" dirty="0" smtClean="0">
                <a:latin typeface="方正黑体_GBK" pitchFamily="65" charset="-122"/>
                <a:ea typeface="方正黑体_GBK" pitchFamily="65" charset="-122"/>
              </a:rPr>
              <a:t>1</a:t>
            </a:r>
            <a:r>
              <a:rPr lang="zh-CN" altLang="en-US" sz="1400" dirty="0" smtClean="0">
                <a:latin typeface="方正黑体_GBK" pitchFamily="65" charset="-122"/>
                <a:ea typeface="方正黑体_GBK" pitchFamily="65" charset="-122"/>
              </a:rPr>
              <a:t>）</a:t>
            </a:r>
            <a:r>
              <a:rPr lang="zh-CN" altLang="zh-CN" sz="1400" dirty="0" smtClean="0">
                <a:latin typeface="方正黑体_GBK" pitchFamily="65" charset="-122"/>
                <a:ea typeface="方正黑体_GBK" pitchFamily="65" charset="-122"/>
              </a:rPr>
              <a:t>当好宣传员。</a:t>
            </a:r>
            <a:endParaRPr lang="en-US" altLang="zh-CN" sz="1400" dirty="0" smtClean="0">
              <a:latin typeface="方正黑体_GBK" pitchFamily="65" charset="-122"/>
              <a:ea typeface="方正黑体_GBK" pitchFamily="65" charset="-122"/>
            </a:endParaRPr>
          </a:p>
          <a:p>
            <a:pPr>
              <a:lnSpc>
                <a:spcPct val="150000"/>
              </a:lnSpc>
            </a:pPr>
            <a:r>
              <a:rPr lang="zh-CN" altLang="zh-CN" sz="1400" b="1" dirty="0" smtClean="0">
                <a:latin typeface="方正仿宋_GBK" pitchFamily="65" charset="-122"/>
                <a:ea typeface="方正仿宋_GBK" pitchFamily="65" charset="-122"/>
              </a:rPr>
              <a:t>二是宣传惠民医疗措施。</a:t>
            </a:r>
            <a:r>
              <a:rPr lang="zh-CN" altLang="zh-CN" sz="1400" dirty="0" smtClean="0">
                <a:latin typeface="方正仿宋_GBK" pitchFamily="65" charset="-122"/>
                <a:ea typeface="方正仿宋_GBK" pitchFamily="65" charset="-122"/>
              </a:rPr>
              <a:t>我区已经实施了家庭医生免费签约服务，有健康问题可直接联系家庭医生；实施了“先诊疗后付费”和“一站式结算”，极大解决了群众住院医药费用负担。</a:t>
            </a:r>
          </a:p>
          <a:p>
            <a:pPr>
              <a:lnSpc>
                <a:spcPct val="150000"/>
              </a:lnSpc>
            </a:pPr>
            <a:r>
              <a:rPr lang="zh-CN" altLang="zh-CN" sz="1400" b="1" dirty="0" smtClean="0">
                <a:latin typeface="方正仿宋_GBK" pitchFamily="65" charset="-122"/>
                <a:ea typeface="方正仿宋_GBK" pitchFamily="65" charset="-122"/>
              </a:rPr>
              <a:t>三是宣传</a:t>
            </a:r>
            <a:r>
              <a:rPr lang="zh-CN" altLang="en-US" sz="1400" b="1" dirty="0" smtClean="0">
                <a:latin typeface="方正仿宋_GBK" pitchFamily="65" charset="-122"/>
                <a:ea typeface="方正仿宋_GBK" pitchFamily="65" charset="-122"/>
              </a:rPr>
              <a:t>卫生</a:t>
            </a:r>
            <a:r>
              <a:rPr lang="zh-CN" altLang="zh-CN" sz="1400" b="1" dirty="0" smtClean="0">
                <a:latin typeface="方正仿宋_GBK" pitchFamily="65" charset="-122"/>
                <a:ea typeface="方正仿宋_GBK" pitchFamily="65" charset="-122"/>
              </a:rPr>
              <a:t>健康知识。</a:t>
            </a:r>
            <a:r>
              <a:rPr lang="zh-CN" altLang="zh-CN" sz="1400" dirty="0" smtClean="0">
                <a:latin typeface="方正仿宋_GBK" pitchFamily="65" charset="-122"/>
                <a:ea typeface="方正仿宋_GBK" pitchFamily="65" charset="-122"/>
              </a:rPr>
              <a:t>教育贫困户讲卫生，养成良好的卫生习惯；做好居住环境卫生，房屋内外打扫干净，修好卫生厕所，减少疾病发生。</a:t>
            </a:r>
            <a:endParaRPr lang="zh-CN" altLang="zh-CN" sz="14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650341"/>
          </a:xfrm>
          <a:prstGeom prst="rect">
            <a:avLst/>
          </a:prstGeom>
          <a:noFill/>
        </p:spPr>
        <p:txBody>
          <a:bodyPr wrap="square" rtlCol="0">
            <a:spAutoFit/>
          </a:bodyPr>
          <a:lstStyle/>
          <a:p>
            <a:pPr>
              <a:lnSpc>
                <a:spcPct val="150000"/>
              </a:lnSpc>
            </a:pPr>
            <a:r>
              <a:rPr lang="zh-CN" altLang="en-US" sz="1400" dirty="0" smtClean="0">
                <a:latin typeface="方正黑体_GBK" pitchFamily="65" charset="-122"/>
                <a:ea typeface="方正黑体_GBK" pitchFamily="65" charset="-122"/>
              </a:rPr>
              <a:t>（</a:t>
            </a:r>
            <a:r>
              <a:rPr lang="en-US" altLang="zh-CN" sz="1400" dirty="0" smtClean="0">
                <a:latin typeface="方正黑体_GBK" pitchFamily="65" charset="-122"/>
                <a:ea typeface="方正黑体_GBK" pitchFamily="65" charset="-122"/>
              </a:rPr>
              <a:t>2</a:t>
            </a:r>
            <a:r>
              <a:rPr lang="zh-CN" altLang="en-US" sz="1400" dirty="0" smtClean="0">
                <a:latin typeface="方正黑体_GBK" pitchFamily="65" charset="-122"/>
                <a:ea typeface="方正黑体_GBK" pitchFamily="65" charset="-122"/>
              </a:rPr>
              <a:t>）</a:t>
            </a:r>
            <a:r>
              <a:rPr lang="zh-CN" altLang="zh-CN" sz="1400" dirty="0" smtClean="0">
                <a:latin typeface="方正黑体_GBK" pitchFamily="65" charset="-122"/>
                <a:ea typeface="方正黑体_GBK" pitchFamily="65" charset="-122"/>
              </a:rPr>
              <a:t>当好监督员。</a:t>
            </a:r>
            <a:endParaRPr lang="en-US" altLang="zh-CN" sz="1400" dirty="0" smtClean="0">
              <a:latin typeface="方正黑体_GBK" pitchFamily="65" charset="-122"/>
              <a:ea typeface="方正黑体_GBK" pitchFamily="65" charset="-122"/>
            </a:endParaRPr>
          </a:p>
          <a:p>
            <a:pPr>
              <a:lnSpc>
                <a:spcPct val="150000"/>
              </a:lnSpc>
            </a:pPr>
            <a:r>
              <a:rPr lang="zh-CN" altLang="zh-CN" sz="1400" b="1" dirty="0" smtClean="0">
                <a:latin typeface="方正仿宋_GBK" pitchFamily="65" charset="-122"/>
                <a:ea typeface="方正仿宋_GBK" pitchFamily="65" charset="-122"/>
              </a:rPr>
              <a:t>一是监督群众有病要医。</a:t>
            </a:r>
            <a:r>
              <a:rPr lang="zh-CN" altLang="zh-CN" sz="1400" dirty="0" smtClean="0">
                <a:latin typeface="方正仿宋_GBK" pitchFamily="65" charset="-122"/>
                <a:ea typeface="方正仿宋_GBK" pitchFamily="65" charset="-122"/>
              </a:rPr>
              <a:t>入户走访时，发现患病贫困群众，要填报《医疗救治申请表》，交乡镇卫生院。诊断明确，应当住院的，动员其到乡镇卫生院住院；应当门诊治疗的，动员其门诊治疗。不应小病扛、大病拖，要通过治疗恢复劳动能力，实现稳定脱贫。监督群众参加医保。监督慢性病群众要及时向乡镇社保所提交特病鉴定申请，尽快</a:t>
            </a:r>
            <a:r>
              <a:rPr lang="zh-CN" altLang="zh-CN" sz="1400" b="1" dirty="0" smtClean="0">
                <a:latin typeface="方正仿宋_GBK" pitchFamily="65" charset="-122"/>
                <a:ea typeface="方正仿宋_GBK" pitchFamily="65" charset="-122"/>
              </a:rPr>
              <a:t>办理医保特病卡</a:t>
            </a:r>
            <a:r>
              <a:rPr lang="zh-CN" altLang="zh-CN" sz="1400" dirty="0" smtClean="0">
                <a:latin typeface="方正仿宋_GBK" pitchFamily="65" charset="-122"/>
                <a:ea typeface="方正仿宋_GBK" pitchFamily="65" charset="-122"/>
              </a:rPr>
              <a:t>，</a:t>
            </a:r>
            <a:r>
              <a:rPr lang="zh-CN" altLang="zh-CN" sz="1400" b="1" dirty="0" smtClean="0">
                <a:latin typeface="方正仿宋_GBK" pitchFamily="65" charset="-122"/>
                <a:ea typeface="方正仿宋_GBK" pitchFamily="65" charset="-122"/>
              </a:rPr>
              <a:t>享受医保特病门诊补助</a:t>
            </a:r>
            <a:r>
              <a:rPr lang="zh-CN" altLang="zh-CN" sz="1400" dirty="0" smtClean="0">
                <a:latin typeface="方正仿宋_GBK" pitchFamily="65" charset="-122"/>
                <a:ea typeface="方正仿宋_GBK" pitchFamily="65" charset="-122"/>
              </a:rPr>
              <a:t>。</a:t>
            </a:r>
            <a:endParaRPr lang="zh-CN" altLang="zh-CN" sz="14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3296672"/>
          </a:xfrm>
          <a:prstGeom prst="rect">
            <a:avLst/>
          </a:prstGeom>
          <a:noFill/>
        </p:spPr>
        <p:txBody>
          <a:bodyPr wrap="square" rtlCol="0">
            <a:spAutoFit/>
          </a:bodyPr>
          <a:lstStyle/>
          <a:p>
            <a:pPr>
              <a:lnSpc>
                <a:spcPct val="150000"/>
              </a:lnSpc>
            </a:pPr>
            <a:r>
              <a:rPr lang="zh-CN" altLang="en-US" sz="1400" dirty="0" smtClean="0">
                <a:latin typeface="方正黑体_GBK" pitchFamily="65" charset="-122"/>
                <a:ea typeface="方正黑体_GBK" pitchFamily="65" charset="-122"/>
              </a:rPr>
              <a:t>（</a:t>
            </a:r>
            <a:r>
              <a:rPr lang="en-US" altLang="zh-CN" sz="1400" dirty="0" smtClean="0">
                <a:latin typeface="方正黑体_GBK" pitchFamily="65" charset="-122"/>
                <a:ea typeface="方正黑体_GBK" pitchFamily="65" charset="-122"/>
              </a:rPr>
              <a:t>2</a:t>
            </a:r>
            <a:r>
              <a:rPr lang="zh-CN" altLang="en-US" sz="1400" dirty="0" smtClean="0">
                <a:latin typeface="方正黑体_GBK" pitchFamily="65" charset="-122"/>
                <a:ea typeface="方正黑体_GBK" pitchFamily="65" charset="-122"/>
              </a:rPr>
              <a:t>）</a:t>
            </a:r>
            <a:r>
              <a:rPr lang="zh-CN" altLang="zh-CN" sz="1400" dirty="0" smtClean="0">
                <a:latin typeface="方正黑体_GBK" pitchFamily="65" charset="-122"/>
                <a:ea typeface="方正黑体_GBK" pitchFamily="65" charset="-122"/>
              </a:rPr>
              <a:t>当好监督员。</a:t>
            </a:r>
            <a:endParaRPr lang="en-US" altLang="zh-CN" sz="1400" dirty="0" smtClean="0">
              <a:latin typeface="方正黑体_GBK" pitchFamily="65" charset="-122"/>
              <a:ea typeface="方正黑体_GBK" pitchFamily="65" charset="-122"/>
            </a:endParaRPr>
          </a:p>
          <a:p>
            <a:pPr>
              <a:lnSpc>
                <a:spcPct val="150000"/>
              </a:lnSpc>
            </a:pPr>
            <a:r>
              <a:rPr lang="zh-CN" altLang="zh-CN" sz="1400" b="1" dirty="0" smtClean="0">
                <a:latin typeface="方正仿宋_GBK" pitchFamily="65" charset="-122"/>
                <a:ea typeface="方正仿宋_GBK" pitchFamily="65" charset="-122"/>
              </a:rPr>
              <a:t>二是监督致贫原因精准识别。</a:t>
            </a:r>
            <a:r>
              <a:rPr lang="zh-CN" altLang="zh-CN" sz="1400" dirty="0" smtClean="0">
                <a:latin typeface="方正仿宋_GBK" pitchFamily="65" charset="-122"/>
                <a:ea typeface="方正仿宋_GBK" pitchFamily="65" charset="-122"/>
              </a:rPr>
              <a:t>对未脱贫的贫困户，要精准识别其致贫原因。监督乡村扶贫干部在录入全国扶贫信息系统数据时，尽可能准确录入，减少致贫原因误判情况，降低因病致贫返贫率。</a:t>
            </a:r>
          </a:p>
          <a:p>
            <a:pPr>
              <a:lnSpc>
                <a:spcPct val="150000"/>
              </a:lnSpc>
            </a:pPr>
            <a:r>
              <a:rPr lang="zh-CN" altLang="zh-CN" sz="1400" b="1" dirty="0" smtClean="0">
                <a:latin typeface="方正仿宋_GBK" pitchFamily="65" charset="-122"/>
                <a:ea typeface="方正仿宋_GBK" pitchFamily="65" charset="-122"/>
              </a:rPr>
              <a:t>三是监督部门落实责任。</a:t>
            </a:r>
            <a:r>
              <a:rPr lang="zh-CN" altLang="zh-CN" sz="1400" dirty="0" smtClean="0">
                <a:latin typeface="方正仿宋_GBK" pitchFamily="65" charset="-122"/>
                <a:ea typeface="方正仿宋_GBK" pitchFamily="65" charset="-122"/>
              </a:rPr>
              <a:t>监督扶贫部门及时把新增贫困户的信息发送给民政、卫生等部门。监督民政部门及时、准确在医保信息系统中录入民政人员类别信息。监督社保部门组织特病鉴定，办理特病卡。监督医疗机构落实惠民医疗措施、医疗保障政策。</a:t>
            </a:r>
            <a:endParaRPr lang="zh-CN" altLang="zh-CN" sz="14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650341"/>
          </a:xfrm>
          <a:prstGeom prst="rect">
            <a:avLst/>
          </a:prstGeom>
          <a:noFill/>
        </p:spPr>
        <p:txBody>
          <a:bodyPr wrap="square" rtlCol="0">
            <a:spAutoFit/>
          </a:bodyPr>
          <a:lstStyle/>
          <a:p>
            <a:pPr>
              <a:lnSpc>
                <a:spcPct val="150000"/>
              </a:lnSpc>
            </a:pPr>
            <a:r>
              <a:rPr lang="zh-CN" altLang="en-US" sz="1400" dirty="0" smtClean="0">
                <a:latin typeface="方正黑体_GBK" pitchFamily="65" charset="-122"/>
                <a:ea typeface="方正黑体_GBK" pitchFamily="65" charset="-122"/>
              </a:rPr>
              <a:t>（</a:t>
            </a:r>
            <a:r>
              <a:rPr lang="en-US" altLang="zh-CN" sz="1400" dirty="0" smtClean="0">
                <a:latin typeface="方正黑体_GBK" pitchFamily="65" charset="-122"/>
                <a:ea typeface="方正黑体_GBK" pitchFamily="65" charset="-122"/>
              </a:rPr>
              <a:t>3</a:t>
            </a:r>
            <a:r>
              <a:rPr lang="zh-CN" altLang="en-US" sz="1400" dirty="0" smtClean="0">
                <a:latin typeface="方正黑体_GBK" pitchFamily="65" charset="-122"/>
                <a:ea typeface="方正黑体_GBK" pitchFamily="65" charset="-122"/>
              </a:rPr>
              <a:t>）</a:t>
            </a:r>
            <a:r>
              <a:rPr lang="zh-CN" altLang="zh-CN" sz="1400" dirty="0" smtClean="0">
                <a:latin typeface="方正黑体_GBK" pitchFamily="65" charset="-122"/>
                <a:ea typeface="方正黑体_GBK" pitchFamily="65" charset="-122"/>
              </a:rPr>
              <a:t>当好引导员。</a:t>
            </a:r>
            <a:endParaRPr lang="en-US" altLang="zh-CN" sz="1400" dirty="0" smtClean="0">
              <a:latin typeface="方正黑体_GBK" pitchFamily="65" charset="-122"/>
              <a:ea typeface="方正黑体_GBK" pitchFamily="65" charset="-122"/>
            </a:endParaRPr>
          </a:p>
          <a:p>
            <a:pPr>
              <a:lnSpc>
                <a:spcPct val="150000"/>
              </a:lnSpc>
            </a:pPr>
            <a:r>
              <a:rPr lang="zh-CN" altLang="zh-CN" sz="1400" b="1" dirty="0" smtClean="0">
                <a:latin typeface="方正仿宋_GBK" pitchFamily="65" charset="-122"/>
                <a:ea typeface="方正仿宋_GBK" pitchFamily="65" charset="-122"/>
              </a:rPr>
              <a:t>一是引导群众合理预期。</a:t>
            </a:r>
            <a:r>
              <a:rPr lang="zh-CN" altLang="zh-CN" sz="1400" dirty="0" smtClean="0">
                <a:latin typeface="方正仿宋_GBK" pitchFamily="65" charset="-122"/>
                <a:ea typeface="方正仿宋_GBK" pitchFamily="65" charset="-122"/>
              </a:rPr>
              <a:t>医疗保障的原则是“保基本、兜底线”。优先选择医保目录内的、经济适用的诊疗技术、药品和耗材</a:t>
            </a:r>
            <a:r>
              <a:rPr lang="zh-CN" altLang="en-US" sz="1400" dirty="0" smtClean="0">
                <a:latin typeface="方正仿宋_GBK" pitchFamily="65" charset="-122"/>
                <a:ea typeface="方正仿宋_GBK" pitchFamily="65" charset="-122"/>
              </a:rPr>
              <a:t>。</a:t>
            </a:r>
            <a:r>
              <a:rPr lang="zh-CN" altLang="zh-CN" sz="1400" dirty="0" smtClean="0">
                <a:latin typeface="方正仿宋_GBK" pitchFamily="65" charset="-122"/>
                <a:ea typeface="方正仿宋_GBK" pitchFamily="65" charset="-122"/>
              </a:rPr>
              <a:t>到乡镇卫生院首诊、逐级转诊，严格审批</a:t>
            </a:r>
            <a:r>
              <a:rPr lang="zh-CN" altLang="en-US" sz="1400" dirty="0" smtClean="0">
                <a:latin typeface="方正仿宋_GBK" pitchFamily="65" charset="-122"/>
                <a:ea typeface="方正仿宋_GBK" pitchFamily="65" charset="-122"/>
              </a:rPr>
              <a:t>。</a:t>
            </a:r>
            <a:r>
              <a:rPr lang="zh-CN" altLang="zh-CN" sz="1400" dirty="0" smtClean="0">
                <a:latin typeface="方正仿宋_GBK" pitchFamily="65" charset="-122"/>
                <a:ea typeface="方正仿宋_GBK" pitchFamily="65" charset="-122"/>
              </a:rPr>
              <a:t>让贫困群众就近就医，降低医药总费用、减少自付费用，减少食宿公交等非医疗支出。贫困群众不应有过高期望和要求，不应小病跑大医院，不应无故住单间病房、用进口耗材，更不应大病豪治。</a:t>
            </a:r>
            <a:endParaRPr lang="zh-CN" altLang="zh-CN" sz="14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004010"/>
          </a:xfrm>
          <a:prstGeom prst="rect">
            <a:avLst/>
          </a:prstGeom>
          <a:noFill/>
        </p:spPr>
        <p:txBody>
          <a:bodyPr wrap="square" rtlCol="0">
            <a:spAutoFit/>
          </a:bodyPr>
          <a:lstStyle/>
          <a:p>
            <a:pPr>
              <a:lnSpc>
                <a:spcPct val="150000"/>
              </a:lnSpc>
            </a:pPr>
            <a:r>
              <a:rPr lang="zh-CN" altLang="en-US" sz="1400" dirty="0" smtClean="0">
                <a:latin typeface="方正黑体_GBK" pitchFamily="65" charset="-122"/>
                <a:ea typeface="方正黑体_GBK" pitchFamily="65" charset="-122"/>
              </a:rPr>
              <a:t>（</a:t>
            </a:r>
            <a:r>
              <a:rPr lang="en-US" altLang="zh-CN" sz="1400" dirty="0" smtClean="0">
                <a:latin typeface="方正黑体_GBK" pitchFamily="65" charset="-122"/>
                <a:ea typeface="方正黑体_GBK" pitchFamily="65" charset="-122"/>
              </a:rPr>
              <a:t>3</a:t>
            </a:r>
            <a:r>
              <a:rPr lang="zh-CN" altLang="en-US" sz="1400" dirty="0" smtClean="0">
                <a:latin typeface="方正黑体_GBK" pitchFamily="65" charset="-122"/>
                <a:ea typeface="方正黑体_GBK" pitchFamily="65" charset="-122"/>
              </a:rPr>
              <a:t>）</a:t>
            </a:r>
            <a:r>
              <a:rPr lang="zh-CN" altLang="zh-CN" sz="1400" dirty="0" smtClean="0">
                <a:latin typeface="方正黑体_GBK" pitchFamily="65" charset="-122"/>
                <a:ea typeface="方正黑体_GBK" pitchFamily="65" charset="-122"/>
              </a:rPr>
              <a:t>当好引导员。</a:t>
            </a:r>
            <a:endParaRPr lang="en-US" altLang="zh-CN" sz="1400" dirty="0" smtClean="0">
              <a:latin typeface="方正黑体_GBK" pitchFamily="65" charset="-122"/>
              <a:ea typeface="方正黑体_GBK" pitchFamily="65" charset="-122"/>
            </a:endParaRPr>
          </a:p>
          <a:p>
            <a:pPr>
              <a:lnSpc>
                <a:spcPct val="150000"/>
              </a:lnSpc>
            </a:pPr>
            <a:r>
              <a:rPr lang="zh-CN" altLang="zh-CN" sz="1400" b="1" dirty="0" smtClean="0">
                <a:latin typeface="方正仿宋_GBK" pitchFamily="65" charset="-122"/>
                <a:ea typeface="方正仿宋_GBK" pitchFamily="65" charset="-122"/>
              </a:rPr>
              <a:t>二是引导群众知恩感恩。</a:t>
            </a:r>
            <a:r>
              <a:rPr lang="zh-CN" altLang="zh-CN" sz="1400" dirty="0" smtClean="0">
                <a:latin typeface="方正仿宋_GBK" pitchFamily="65" charset="-122"/>
                <a:ea typeface="方正仿宋_GBK" pitchFamily="65" charset="-122"/>
              </a:rPr>
              <a:t>家庭医生签约服务主要的健康管理和咨询。这项工作是医务人员的无私奉献</a:t>
            </a:r>
            <a:r>
              <a:rPr lang="zh-CN" altLang="zh-CN" sz="1400" dirty="0" smtClean="0">
                <a:latin typeface="方正仿宋_GBK" pitchFamily="65" charset="-122"/>
                <a:ea typeface="方正仿宋_GBK" pitchFamily="65" charset="-122"/>
              </a:rPr>
              <a:t>。医疗</a:t>
            </a:r>
            <a:r>
              <a:rPr lang="zh-CN" altLang="zh-CN" sz="1400" dirty="0" smtClean="0">
                <a:latin typeface="方正仿宋_GBK" pitchFamily="65" charset="-122"/>
                <a:ea typeface="方正仿宋_GBK" pitchFamily="65" charset="-122"/>
              </a:rPr>
              <a:t>机构实行“先诊疗后付费”，目的是解决贫困群众入院难。群众出院时要信守诺言，要结清自付费用。在上级考核和调查时，要对工作人员知恩感恩，应当作出满意的</a:t>
            </a:r>
            <a:r>
              <a:rPr lang="zh-CN" altLang="zh-CN" sz="1400" dirty="0" smtClean="0">
                <a:latin typeface="方正仿宋_GBK" pitchFamily="65" charset="-122"/>
                <a:ea typeface="方正仿宋_GBK" pitchFamily="65" charset="-122"/>
              </a:rPr>
              <a:t>回答。</a:t>
            </a:r>
            <a:endParaRPr lang="zh-CN" altLang="zh-CN" sz="14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stretch>
            <a:fillRect/>
          </a:stretch>
        </p:blipFill>
        <p:spPr>
          <a:xfrm>
            <a:off x="-38405" y="2955408"/>
            <a:ext cx="9138696" cy="1975275"/>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xmlns="" val="0"/>
              </a:ext>
            </a:extLst>
          </a:blip>
          <a:srcRect b="43617"/>
          <a:stretch/>
        </p:blipFill>
        <p:spPr>
          <a:xfrm>
            <a:off x="-17123" y="3990975"/>
            <a:ext cx="9170648" cy="1152525"/>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xmlns="" val="0"/>
              </a:ext>
            </a:extLst>
          </a:blip>
          <a:srcRect b="7608"/>
          <a:stretch/>
        </p:blipFill>
        <p:spPr>
          <a:xfrm>
            <a:off x="2389914" y="235886"/>
            <a:ext cx="4472005" cy="4241522"/>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66829" y="1671508"/>
            <a:ext cx="2154660" cy="3230090"/>
          </a:xfrm>
          <a:prstGeom prst="rect">
            <a:avLst/>
          </a:prstGeom>
        </p:spPr>
      </p:pic>
      <p:grpSp>
        <p:nvGrpSpPr>
          <p:cNvPr id="7" name="组合 6"/>
          <p:cNvGrpSpPr/>
          <p:nvPr/>
        </p:nvGrpSpPr>
        <p:grpSpPr>
          <a:xfrm>
            <a:off x="2795257" y="1780452"/>
            <a:ext cx="3660073" cy="794155"/>
            <a:chOff x="2734807" y="1646794"/>
            <a:chExt cx="3660073" cy="794155"/>
          </a:xfrm>
        </p:grpSpPr>
        <p:sp>
          <p:nvSpPr>
            <p:cNvPr id="6" name="文本框 5"/>
            <p:cNvSpPr txBox="1"/>
            <p:nvPr/>
          </p:nvSpPr>
          <p:spPr>
            <a:xfrm>
              <a:off x="2747165" y="1671508"/>
              <a:ext cx="3647715" cy="769441"/>
            </a:xfrm>
            <a:prstGeom prst="rect">
              <a:avLst/>
            </a:prstGeom>
            <a:noFill/>
          </p:spPr>
          <p:txBody>
            <a:bodyPr wrap="square" rtlCol="0">
              <a:spAutoFit/>
            </a:bodyPr>
            <a:lstStyle/>
            <a:p>
              <a:pPr algn="ctr"/>
              <a:r>
                <a:rPr lang="zh-CN" altLang="en-US" sz="4400" dirty="0">
                  <a:ln w="352425">
                    <a:solidFill>
                      <a:srgbClr val="206F36"/>
                    </a:solidFill>
                  </a:ln>
                  <a:solidFill>
                    <a:srgbClr val="206F36"/>
                  </a:solidFill>
                  <a:cs typeface="+mn-ea"/>
                  <a:sym typeface="+mn-lt"/>
                </a:rPr>
                <a:t>谢谢观赏</a:t>
              </a:r>
            </a:p>
          </p:txBody>
        </p:sp>
        <p:sp>
          <p:nvSpPr>
            <p:cNvPr id="8" name="文本框 7"/>
            <p:cNvSpPr txBox="1"/>
            <p:nvPr/>
          </p:nvSpPr>
          <p:spPr>
            <a:xfrm>
              <a:off x="2747165" y="1671508"/>
              <a:ext cx="3647715" cy="769441"/>
            </a:xfrm>
            <a:prstGeom prst="rect">
              <a:avLst/>
            </a:prstGeom>
            <a:noFill/>
          </p:spPr>
          <p:txBody>
            <a:bodyPr wrap="square" rtlCol="0">
              <a:spAutoFit/>
            </a:bodyPr>
            <a:lstStyle/>
            <a:p>
              <a:pPr algn="ctr"/>
              <a:r>
                <a:rPr lang="zh-CN" altLang="en-US" sz="4400" dirty="0">
                  <a:ln w="266700">
                    <a:solidFill>
                      <a:srgbClr val="4BB333"/>
                    </a:solidFill>
                  </a:ln>
                  <a:solidFill>
                    <a:srgbClr val="4BB333"/>
                  </a:solidFill>
                  <a:cs typeface="+mn-ea"/>
                  <a:sym typeface="+mn-lt"/>
                </a:rPr>
                <a:t>谢谢观赏</a:t>
              </a:r>
            </a:p>
          </p:txBody>
        </p:sp>
        <p:sp>
          <p:nvSpPr>
            <p:cNvPr id="9" name="文本框 8"/>
            <p:cNvSpPr txBox="1"/>
            <p:nvPr/>
          </p:nvSpPr>
          <p:spPr>
            <a:xfrm>
              <a:off x="2747165" y="1671508"/>
              <a:ext cx="3647715" cy="769441"/>
            </a:xfrm>
            <a:prstGeom prst="rect">
              <a:avLst/>
            </a:prstGeom>
            <a:noFill/>
          </p:spPr>
          <p:txBody>
            <a:bodyPr wrap="square" rtlCol="0">
              <a:spAutoFit/>
            </a:bodyPr>
            <a:lstStyle/>
            <a:p>
              <a:pPr algn="ctr"/>
              <a:r>
                <a:rPr lang="zh-CN" altLang="en-US" sz="4400" dirty="0">
                  <a:ln w="57150">
                    <a:solidFill>
                      <a:srgbClr val="A3BE92"/>
                    </a:solidFill>
                  </a:ln>
                  <a:solidFill>
                    <a:srgbClr val="A3BE92"/>
                  </a:solidFill>
                  <a:cs typeface="+mn-ea"/>
                  <a:sym typeface="+mn-lt"/>
                </a:rPr>
                <a:t>谢谢观赏</a:t>
              </a:r>
            </a:p>
          </p:txBody>
        </p:sp>
        <p:sp>
          <p:nvSpPr>
            <p:cNvPr id="10" name="文本框 9"/>
            <p:cNvSpPr txBox="1"/>
            <p:nvPr/>
          </p:nvSpPr>
          <p:spPr>
            <a:xfrm>
              <a:off x="2734807" y="1646794"/>
              <a:ext cx="3647715" cy="769441"/>
            </a:xfrm>
            <a:prstGeom prst="rect">
              <a:avLst/>
            </a:prstGeom>
            <a:noFill/>
          </p:spPr>
          <p:txBody>
            <a:bodyPr wrap="square" rtlCol="0">
              <a:spAutoFit/>
            </a:bodyPr>
            <a:lstStyle/>
            <a:p>
              <a:pPr algn="ctr"/>
              <a:r>
                <a:rPr lang="zh-CN" altLang="en-US" sz="4400" dirty="0" smtClean="0">
                  <a:ln w="34925">
                    <a:solidFill>
                      <a:schemeClr val="bg1"/>
                    </a:solidFill>
                  </a:ln>
                  <a:solidFill>
                    <a:schemeClr val="bg1"/>
                  </a:solidFill>
                  <a:cs typeface="+mn-ea"/>
                  <a:sym typeface="+mn-lt"/>
                </a:rPr>
                <a:t>谢谢聆听</a:t>
              </a:r>
              <a:endParaRPr lang="zh-CN" altLang="en-US" sz="4400" dirty="0">
                <a:ln w="34925">
                  <a:solidFill>
                    <a:schemeClr val="bg1"/>
                  </a:solidFill>
                </a:ln>
                <a:solidFill>
                  <a:schemeClr val="bg1"/>
                </a:solidFill>
                <a:cs typeface="+mn-ea"/>
                <a:sym typeface="+mn-lt"/>
              </a:endParaRPr>
            </a:p>
          </p:txBody>
        </p:sp>
      </p:grpSp>
      <p:pic>
        <p:nvPicPr>
          <p:cNvPr id="13" name="图片 12"/>
          <p:cNvPicPr>
            <a:picLocks noChangeAspect="1"/>
          </p:cNvPicPr>
          <p:nvPr/>
        </p:nvPicPr>
        <p:blipFill rotWithShape="1">
          <a:blip r:embed="rId7" cstate="print">
            <a:extLst>
              <a:ext uri="{28A0092B-C50C-407E-A947-70E740481C1C}">
                <a14:useLocalDpi xmlns:a14="http://schemas.microsoft.com/office/drawing/2010/main" xmlns="" val="0"/>
              </a:ext>
            </a:extLst>
          </a:blip>
          <a:srcRect t="31573"/>
          <a:stretch/>
        </p:blipFill>
        <p:spPr>
          <a:xfrm>
            <a:off x="-203472" y="-9525"/>
            <a:ext cx="2790825" cy="1909671"/>
          </a:xfrm>
          <a:prstGeom prst="rect">
            <a:avLst/>
          </a:prstGeom>
        </p:spPr>
      </p:pic>
      <p:pic>
        <p:nvPicPr>
          <p:cNvPr id="2" name="图片 1"/>
          <p:cNvPicPr>
            <a:picLocks noChangeAspect="1"/>
          </p:cNvPicPr>
          <p:nvPr/>
        </p:nvPicPr>
        <p:blipFill rotWithShape="1">
          <a:blip r:embed="rId8" cstate="print">
            <a:extLst>
              <a:ext uri="{28A0092B-C50C-407E-A947-70E740481C1C}">
                <a14:useLocalDpi xmlns:a14="http://schemas.microsoft.com/office/drawing/2010/main" xmlns="" val="0"/>
              </a:ext>
            </a:extLst>
          </a:blip>
          <a:srcRect t="29500" b="12561"/>
          <a:stretch/>
        </p:blipFill>
        <p:spPr>
          <a:xfrm>
            <a:off x="6003883" y="-42041"/>
            <a:ext cx="3287740" cy="2007475"/>
          </a:xfrm>
          <a:prstGeom prst="rect">
            <a:avLst/>
          </a:prstGeom>
        </p:spPr>
      </p:pic>
      <p:pic>
        <p:nvPicPr>
          <p:cNvPr id="19" name="图片 18"/>
          <p:cNvPicPr>
            <a:picLocks noChangeAspect="1"/>
          </p:cNvPicPr>
          <p:nvPr/>
        </p:nvPicPr>
        <p:blipFill rotWithShape="1">
          <a:blip r:embed="rId9"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164560425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750"/>
                                        <p:tgtEl>
                                          <p:spTgt spid="3"/>
                                        </p:tgtEl>
                                      </p:cBhvr>
                                    </p:animEffect>
                                  </p:childTnLst>
                                </p:cTn>
                              </p:par>
                            </p:childTnLst>
                          </p:cTn>
                        </p:par>
                        <p:par>
                          <p:cTn id="19" fill="hold">
                            <p:stCondLst>
                              <p:cond delay="1750"/>
                            </p:stCondLst>
                            <p:childTnLst>
                              <p:par>
                                <p:cTn id="20" presetID="49" presetClass="entr" presetSubtype="0" decel="100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360"/>
                                          </p:val>
                                        </p:tav>
                                        <p:tav tm="100000">
                                          <p:val>
                                            <p:fltVal val="0"/>
                                          </p:val>
                                        </p:tav>
                                      </p:tavLst>
                                    </p:anim>
                                    <p:animEffect transition="in" filter="fade">
                                      <p:cBhvr>
                                        <p:cTn id="25" dur="1000"/>
                                        <p:tgtEl>
                                          <p:spTgt spid="5"/>
                                        </p:tgtEl>
                                      </p:cBhvr>
                                    </p:animEffect>
                                  </p:childTnLst>
                                </p:cTn>
                              </p:par>
                            </p:childTnLst>
                          </p:cTn>
                        </p:par>
                        <p:par>
                          <p:cTn id="26" fill="hold">
                            <p:stCondLst>
                              <p:cond delay="2750"/>
                            </p:stCondLst>
                            <p:childTnLst>
                              <p:par>
                                <p:cTn id="27" presetID="2" presetClass="entr" presetSubtype="8" decel="44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tgtEl>
                                          <p:spTgt spid="4"/>
                                        </p:tgtEl>
                                        <p:attrNameLst>
                                          <p:attrName>ppt_x</p:attrName>
                                        </p:attrNameLst>
                                      </p:cBhvr>
                                      <p:tavLst>
                                        <p:tav tm="0">
                                          <p:val>
                                            <p:strVal val="0-#ppt_w/2"/>
                                          </p:val>
                                        </p:tav>
                                        <p:tav tm="100000">
                                          <p:val>
                                            <p:strVal val="#ppt_x"/>
                                          </p:val>
                                        </p:tav>
                                      </p:tavLst>
                                    </p:anim>
                                    <p:anim calcmode="lin" valueType="num">
                                      <p:cBhvr additive="base">
                                        <p:cTn id="30" dur="10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50" presetClass="entr" presetSubtype="0" decel="10000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1250" fill="hold"/>
                                        <p:tgtEl>
                                          <p:spTgt spid="7"/>
                                        </p:tgtEl>
                                        <p:attrNameLst>
                                          <p:attrName>ppt_w</p:attrName>
                                        </p:attrNameLst>
                                      </p:cBhvr>
                                      <p:tavLst>
                                        <p:tav tm="0">
                                          <p:val>
                                            <p:strVal val="#ppt_w+.3"/>
                                          </p:val>
                                        </p:tav>
                                        <p:tav tm="100000">
                                          <p:val>
                                            <p:strVal val="#ppt_w"/>
                                          </p:val>
                                        </p:tav>
                                      </p:tavLst>
                                    </p:anim>
                                    <p:anim calcmode="lin" valueType="num">
                                      <p:cBhvr>
                                        <p:cTn id="35" dur="1250" fill="hold"/>
                                        <p:tgtEl>
                                          <p:spTgt spid="7"/>
                                        </p:tgtEl>
                                        <p:attrNameLst>
                                          <p:attrName>ppt_h</p:attrName>
                                        </p:attrNameLst>
                                      </p:cBhvr>
                                      <p:tavLst>
                                        <p:tav tm="0">
                                          <p:val>
                                            <p:strVal val="#ppt_h"/>
                                          </p:val>
                                        </p:tav>
                                        <p:tav tm="100000">
                                          <p:val>
                                            <p:strVal val="#ppt_h"/>
                                          </p:val>
                                        </p:tav>
                                      </p:tavLst>
                                    </p:anim>
                                    <p:animEffect transition="in" filter="fade">
                                      <p:cBhvr>
                                        <p:cTn id="36" dur="1250"/>
                                        <p:tgtEl>
                                          <p:spTgt spid="7"/>
                                        </p:tgtEl>
                                      </p:cBhvr>
                                    </p:animEffect>
                                  </p:childTnLst>
                                </p:cTn>
                              </p:par>
                              <p:par>
                                <p:cTn id="37" presetID="37"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750"/>
                                        <p:tgtEl>
                                          <p:spTgt spid="7"/>
                                        </p:tgtEl>
                                      </p:cBhvr>
                                    </p:animEffect>
                                    <p:anim calcmode="lin" valueType="num">
                                      <p:cBhvr>
                                        <p:cTn id="40" dur="750" fill="hold"/>
                                        <p:tgtEl>
                                          <p:spTgt spid="7"/>
                                        </p:tgtEl>
                                        <p:attrNameLst>
                                          <p:attrName>ppt_x</p:attrName>
                                        </p:attrNameLst>
                                      </p:cBhvr>
                                      <p:tavLst>
                                        <p:tav tm="0">
                                          <p:val>
                                            <p:strVal val="#ppt_x"/>
                                          </p:val>
                                        </p:tav>
                                        <p:tav tm="100000">
                                          <p:val>
                                            <p:strVal val="#ppt_x"/>
                                          </p:val>
                                        </p:tav>
                                      </p:tavLst>
                                    </p:anim>
                                    <p:anim calcmode="lin" valueType="num">
                                      <p:cBhvr>
                                        <p:cTn id="41" dur="675" decel="100000" fill="hold"/>
                                        <p:tgtEl>
                                          <p:spTgt spid="7"/>
                                        </p:tgtEl>
                                        <p:attrNameLst>
                                          <p:attrName>ppt_y</p:attrName>
                                        </p:attrNameLst>
                                      </p:cBhvr>
                                      <p:tavLst>
                                        <p:tav tm="0">
                                          <p:val>
                                            <p:strVal val="#ppt_y+1"/>
                                          </p:val>
                                        </p:tav>
                                        <p:tav tm="100000">
                                          <p:val>
                                            <p:strVal val="#ppt_y-.03"/>
                                          </p:val>
                                        </p:tav>
                                      </p:tavLst>
                                    </p:anim>
                                    <p:anim calcmode="lin" valueType="num">
                                      <p:cBhvr>
                                        <p:cTn id="42" dur="75" accel="100000" fill="hold">
                                          <p:stCondLst>
                                            <p:cond delay="675"/>
                                          </p:stCondLst>
                                        </p:cTn>
                                        <p:tgtEl>
                                          <p:spTgt spid="7"/>
                                        </p:tgtEl>
                                        <p:attrNameLst>
                                          <p:attrName>ppt_y</p:attrName>
                                        </p:attrNameLst>
                                      </p:cBhvr>
                                      <p:tavLst>
                                        <p:tav tm="0">
                                          <p:val>
                                            <p:strVal val="#ppt_y-.03"/>
                                          </p:val>
                                        </p:tav>
                                        <p:tav tm="100000">
                                          <p:val>
                                            <p:strVal val="#ppt_y"/>
                                          </p:val>
                                        </p:tav>
                                      </p:tavLst>
                                    </p:anim>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5500"/>
                            </p:stCondLst>
                            <p:childTnLst>
                              <p:par>
                                <p:cTn id="50" presetID="2" presetClass="entr" presetSubtype="12" decel="51000"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1750" fill="hold"/>
                                        <p:tgtEl>
                                          <p:spTgt spid="2"/>
                                        </p:tgtEl>
                                        <p:attrNameLst>
                                          <p:attrName>ppt_x</p:attrName>
                                        </p:attrNameLst>
                                      </p:cBhvr>
                                      <p:tavLst>
                                        <p:tav tm="0">
                                          <p:val>
                                            <p:strVal val="0-#ppt_w/2"/>
                                          </p:val>
                                        </p:tav>
                                        <p:tav tm="100000">
                                          <p:val>
                                            <p:strVal val="#ppt_x"/>
                                          </p:val>
                                        </p:tav>
                                      </p:tavLst>
                                    </p:anim>
                                    <p:anim calcmode="lin" valueType="num">
                                      <p:cBhvr additive="base">
                                        <p:cTn id="53" dur="1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grpSp>
        <p:nvGrpSpPr>
          <p:cNvPr id="2" name="组合 1"/>
          <p:cNvGrpSpPr/>
          <p:nvPr/>
        </p:nvGrpSpPr>
        <p:grpSpPr>
          <a:xfrm>
            <a:off x="2274474" y="843963"/>
            <a:ext cx="5500146" cy="3106594"/>
            <a:chOff x="2274474" y="843963"/>
            <a:chExt cx="5500146" cy="3106594"/>
          </a:xfrm>
        </p:grpSpPr>
        <p:sp>
          <p:nvSpPr>
            <p:cNvPr id="15" name="任意多边形 14"/>
            <p:cNvSpPr/>
            <p:nvPr/>
          </p:nvSpPr>
          <p:spPr>
            <a:xfrm>
              <a:off x="2274474" y="914400"/>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solidFill>
              <a:schemeClr val="accent2">
                <a:lumMod val="20000"/>
                <a:lumOff val="80000"/>
              </a:schemeClr>
            </a:solidFill>
            <a:ln w="793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2320578" y="843963"/>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noFill/>
            <a:ln w="79375">
              <a:solidFill>
                <a:srgbClr val="6CA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2929" y="1326756"/>
            <a:ext cx="2228370" cy="3340590"/>
          </a:xfrm>
          <a:prstGeom prst="rect">
            <a:avLst/>
          </a:prstGeom>
        </p:spPr>
      </p:pic>
      <p:grpSp>
        <p:nvGrpSpPr>
          <p:cNvPr id="3" name="组合 2"/>
          <p:cNvGrpSpPr/>
          <p:nvPr/>
        </p:nvGrpSpPr>
        <p:grpSpPr>
          <a:xfrm>
            <a:off x="2737136" y="1298601"/>
            <a:ext cx="697627" cy="400111"/>
            <a:chOff x="2737136" y="1298601"/>
            <a:chExt cx="697627" cy="400111"/>
          </a:xfrm>
        </p:grpSpPr>
        <p:sp>
          <p:nvSpPr>
            <p:cNvPr id="17" name="文本框 16"/>
            <p:cNvSpPr txBox="1"/>
            <p:nvPr/>
          </p:nvSpPr>
          <p:spPr>
            <a:xfrm rot="21123206">
              <a:off x="2737136" y="1298602"/>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solidFill>
                      <a:srgbClr val="442323"/>
                    </a:solidFill>
                  </a:ln>
                  <a:solidFill>
                    <a:srgbClr val="442323"/>
                  </a:solidFill>
                  <a:cs typeface="+mn-ea"/>
                  <a:sym typeface="+mn-lt"/>
                </a:rPr>
                <a:t>简介</a:t>
              </a:r>
            </a:p>
          </p:txBody>
        </p:sp>
        <p:sp>
          <p:nvSpPr>
            <p:cNvPr id="18" name="文本框 17"/>
            <p:cNvSpPr txBox="1"/>
            <p:nvPr/>
          </p:nvSpPr>
          <p:spPr>
            <a:xfrm rot="21123206">
              <a:off x="2737136" y="1298601"/>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noFill/>
                  </a:ln>
                  <a:solidFill>
                    <a:schemeClr val="bg1"/>
                  </a:solidFill>
                  <a:cs typeface="+mn-ea"/>
                  <a:sym typeface="+mn-lt"/>
                </a:rPr>
                <a:t>简介</a:t>
              </a:r>
            </a:p>
          </p:txBody>
        </p:sp>
      </p:grpSp>
      <p:sp>
        <p:nvSpPr>
          <p:cNvPr id="19" name="文本框 18"/>
          <p:cNvSpPr txBox="1"/>
          <p:nvPr/>
        </p:nvSpPr>
        <p:spPr>
          <a:xfrm>
            <a:off x="2682240" y="1475874"/>
            <a:ext cx="5638800" cy="2828788"/>
          </a:xfrm>
          <a:prstGeom prst="rect">
            <a:avLst/>
          </a:prstGeom>
          <a:noFill/>
        </p:spPr>
        <p:txBody>
          <a:bodyPr wrap="square" rtlCol="0">
            <a:spAutoFit/>
          </a:bodyPr>
          <a:lstStyle/>
          <a:p>
            <a:pPr>
              <a:lnSpc>
                <a:spcPct val="150000"/>
              </a:lnSpc>
            </a:pPr>
            <a:r>
              <a:rPr lang="zh-CN" altLang="en-US" sz="1200" b="1" dirty="0" smtClean="0">
                <a:latin typeface="方正仿宋_GBK" pitchFamily="65" charset="-122"/>
                <a:ea typeface="方正仿宋_GBK" pitchFamily="65" charset="-122"/>
              </a:rPr>
              <a:t>开展</a:t>
            </a:r>
            <a:r>
              <a:rPr lang="zh-CN" altLang="en-US" sz="1200" b="1" dirty="0" smtClean="0">
                <a:latin typeface="方正仿宋_GBK" pitchFamily="65" charset="-122"/>
                <a:ea typeface="方正仿宋_GBK" pitchFamily="65" charset="-122"/>
              </a:rPr>
              <a:t>医疗保险和医疗救助脱贫</a:t>
            </a:r>
            <a:r>
              <a:rPr lang="zh-CN" altLang="en-US" sz="1200" b="1" dirty="0" smtClean="0">
                <a:latin typeface="方正仿宋_GBK" pitchFamily="65" charset="-122"/>
                <a:ea typeface="方正仿宋_GBK" pitchFamily="65" charset="-122"/>
              </a:rPr>
              <a:t>。</a:t>
            </a:r>
            <a:endParaRPr lang="en-US" altLang="zh-CN" sz="1200" b="1" dirty="0" smtClean="0">
              <a:latin typeface="方正仿宋_GBK" pitchFamily="65" charset="-122"/>
              <a:ea typeface="方正仿宋_GBK" pitchFamily="65" charset="-122"/>
            </a:endParaRPr>
          </a:p>
          <a:p>
            <a:pPr>
              <a:lnSpc>
                <a:spcPct val="150000"/>
              </a:lnSpc>
            </a:pPr>
            <a:endParaRPr lang="en-US" altLang="zh-CN" sz="1200" dirty="0" smtClean="0">
              <a:latin typeface="方正仿宋_GBK" pitchFamily="65" charset="-122"/>
              <a:ea typeface="方正仿宋_GBK" pitchFamily="65" charset="-122"/>
            </a:endParaRPr>
          </a:p>
          <a:p>
            <a:pPr>
              <a:lnSpc>
                <a:spcPct val="15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1</a:t>
            </a:r>
            <a:r>
              <a:rPr lang="zh-CN" altLang="en-US" sz="1200" dirty="0" smtClean="0">
                <a:latin typeface="方正仿宋_GBK" pitchFamily="65" charset="-122"/>
                <a:ea typeface="方正仿宋_GBK" pitchFamily="65" charset="-122"/>
              </a:rPr>
              <a:t>）实施健康扶贫工程，保障贫困人口享有基本医疗卫生服务，努力防止因病致贫、因病返贫。</a:t>
            </a:r>
            <a:endParaRPr lang="en-US" altLang="zh-CN" sz="1200" dirty="0" smtClean="0">
              <a:latin typeface="方正仿宋_GBK" pitchFamily="65" charset="-122"/>
              <a:ea typeface="方正仿宋_GBK" pitchFamily="65" charset="-122"/>
            </a:endParaRPr>
          </a:p>
          <a:p>
            <a:pPr>
              <a:lnSpc>
                <a:spcPct val="15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2</a:t>
            </a:r>
            <a:r>
              <a:rPr lang="zh-CN" altLang="en-US" sz="1200" dirty="0" smtClean="0">
                <a:latin typeface="方正仿宋_GBK" pitchFamily="65" charset="-122"/>
                <a:ea typeface="方正仿宋_GBK" pitchFamily="65" charset="-122"/>
              </a:rPr>
              <a:t>）对贫困人口参加新型农村合作医疗个人缴费部分由财政给予补贴。</a:t>
            </a:r>
            <a:endParaRPr lang="en-US" altLang="zh-CN" sz="1200" dirty="0" smtClean="0">
              <a:latin typeface="方正仿宋_GBK" pitchFamily="65" charset="-122"/>
              <a:ea typeface="方正仿宋_GBK" pitchFamily="65" charset="-122"/>
            </a:endParaRPr>
          </a:p>
          <a:p>
            <a:pPr>
              <a:lnSpc>
                <a:spcPct val="15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3</a:t>
            </a:r>
            <a:r>
              <a:rPr lang="zh-CN" altLang="en-US" sz="1200" dirty="0" smtClean="0">
                <a:latin typeface="方正仿宋_GBK" pitchFamily="65" charset="-122"/>
                <a:ea typeface="方正仿宋_GBK" pitchFamily="65" charset="-122"/>
              </a:rPr>
              <a:t>）新型农村合作医疗和大病保险制度对贫困人口实行政策倾斜，门诊统筹率先覆盖所有贫困地区，降低贫困人口大病费用实际支出，对新型农村合作医疗和大病保险支付后自负费用仍有困难的，加大医疗救助、临时救助、慈善救助等帮扶力度，将贫困人口全部纳入重特大疾病救助范围，使贫困人口大病医治得到有效保障。</a:t>
            </a:r>
            <a:endParaRPr lang="en-US" altLang="zh-CN" sz="1200" dirty="0" smtClean="0">
              <a:latin typeface="方正仿宋_GBK" pitchFamily="65" charset="-122"/>
              <a:ea typeface="方正仿宋_GBK" pitchFamily="65" charset="-122"/>
            </a:endParaRPr>
          </a:p>
        </p:txBody>
      </p:sp>
      <p:sp>
        <p:nvSpPr>
          <p:cNvPr id="20" name="矩形 19"/>
          <p:cNvSpPr/>
          <p:nvPr/>
        </p:nvSpPr>
        <p:spPr>
          <a:xfrm>
            <a:off x="3444241" y="725196"/>
            <a:ext cx="4988560" cy="584775"/>
          </a:xfrm>
          <a:prstGeom prst="rect">
            <a:avLst/>
          </a:prstGeom>
          <a:noFill/>
        </p:spPr>
        <p:txBody>
          <a:bodyPr wrap="square" rtlCol="0">
            <a:spAutoFit/>
          </a:bodyPr>
          <a:lstStyle/>
          <a:p>
            <a:r>
              <a:rPr lang="zh-CN" altLang="en-US" sz="1600" dirty="0" smtClean="0"/>
              <a:t>中共中央  国务院</a:t>
            </a:r>
            <a:r>
              <a:rPr lang="en-US" altLang="zh-CN" sz="1600" dirty="0" smtClean="0"/>
              <a:t>《</a:t>
            </a:r>
            <a:r>
              <a:rPr lang="zh-CN" altLang="en-US" sz="1600" dirty="0" smtClean="0"/>
              <a:t>关于打赢脱贫攻坚战的决定 </a:t>
            </a:r>
            <a:r>
              <a:rPr lang="en-US" altLang="zh-CN" sz="1600" dirty="0" smtClean="0"/>
              <a:t>》</a:t>
            </a:r>
            <a:r>
              <a:rPr lang="zh-CN" altLang="en-US" sz="1600" dirty="0" smtClean="0"/>
              <a:t>（</a:t>
            </a:r>
            <a:r>
              <a:rPr lang="en-US" altLang="zh-CN" sz="1600" dirty="0" smtClean="0"/>
              <a:t>2015</a:t>
            </a:r>
            <a:r>
              <a:rPr lang="zh-CN" altLang="en-US" sz="1600" dirty="0" smtClean="0"/>
              <a:t>年</a:t>
            </a:r>
            <a:r>
              <a:rPr lang="en-US" altLang="zh-CN" sz="1600" dirty="0" smtClean="0"/>
              <a:t>11</a:t>
            </a:r>
            <a:r>
              <a:rPr lang="zh-CN" altLang="en-US" sz="1600" dirty="0" smtClean="0"/>
              <a:t>月</a:t>
            </a:r>
            <a:r>
              <a:rPr lang="en-US" altLang="zh-CN" sz="1600" dirty="0" smtClean="0"/>
              <a:t>29</a:t>
            </a:r>
            <a:r>
              <a:rPr lang="zh-CN" altLang="en-US" sz="1600" dirty="0" smtClean="0"/>
              <a:t>日</a:t>
            </a:r>
            <a:r>
              <a:rPr lang="zh-CN" altLang="en-US" sz="1600" dirty="0" smtClean="0"/>
              <a:t>）</a:t>
            </a:r>
            <a:endParaRPr lang="zh-CN" altLang="en-US" sz="1600" dirty="0" smtClean="0"/>
          </a:p>
        </p:txBody>
      </p:sp>
    </p:spTree>
    <p:extLst>
      <p:ext uri="{BB962C8B-B14F-4D97-AF65-F5344CB8AC3E}">
        <p14:creationId xmlns:p14="http://schemas.microsoft.com/office/powerpoint/2010/main" xmlns="" val="150384841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anim calcmode="lin" valueType="num">
                                      <p:cBhvr>
                                        <p:cTn id="14" dur="750" fill="hold"/>
                                        <p:tgtEl>
                                          <p:spTgt spid="5"/>
                                        </p:tgtEl>
                                        <p:attrNameLst>
                                          <p:attrName>ppt_x</p:attrName>
                                        </p:attrNameLst>
                                      </p:cBhvr>
                                      <p:tavLst>
                                        <p:tav tm="0">
                                          <p:val>
                                            <p:strVal val="#ppt_x"/>
                                          </p:val>
                                        </p:tav>
                                        <p:tav tm="100000">
                                          <p:val>
                                            <p:strVal val="#ppt_x"/>
                                          </p:val>
                                        </p:tav>
                                      </p:tavLst>
                                    </p:anim>
                                    <p:anim calcmode="lin" valueType="num">
                                      <p:cBhvr>
                                        <p:cTn id="15" dur="7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animEffect transition="in" filter="fade">
                                      <p:cBhvr>
                                        <p:cTn id="21" dur="250"/>
                                        <p:tgtEl>
                                          <p:spTgt spid="3"/>
                                        </p:tgtEl>
                                      </p:cBhvr>
                                    </p:animEffect>
                                  </p:childTnLst>
                                </p:cTn>
                              </p:par>
                            </p:childTnLst>
                          </p:cTn>
                        </p:par>
                        <p:par>
                          <p:cTn id="22" fill="hold">
                            <p:stCondLst>
                              <p:cond delay="2000"/>
                            </p:stCondLst>
                            <p:childTnLst>
                              <p:par>
                                <p:cTn id="23" presetID="6" presetClass="emph" presetSubtype="0" autoRev="1" fill="hold" nodeType="afterEffect">
                                  <p:stCondLst>
                                    <p:cond delay="0"/>
                                  </p:stCondLst>
                                  <p:childTnLst>
                                    <p:animScale>
                                      <p:cBhvr>
                                        <p:cTn id="24" dur="100" fill="hold"/>
                                        <p:tgtEl>
                                          <p:spTgt spid="3"/>
                                        </p:tgtEl>
                                      </p:cBhvr>
                                      <p:by x="120000" y="120000"/>
                                    </p:animScale>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grpSp>
        <p:nvGrpSpPr>
          <p:cNvPr id="2" name="组合 1"/>
          <p:cNvGrpSpPr/>
          <p:nvPr/>
        </p:nvGrpSpPr>
        <p:grpSpPr>
          <a:xfrm>
            <a:off x="2274474" y="843963"/>
            <a:ext cx="5500146" cy="3106594"/>
            <a:chOff x="2274474" y="843963"/>
            <a:chExt cx="5500146" cy="3106594"/>
          </a:xfrm>
        </p:grpSpPr>
        <p:sp>
          <p:nvSpPr>
            <p:cNvPr id="15" name="任意多边形 14"/>
            <p:cNvSpPr/>
            <p:nvPr/>
          </p:nvSpPr>
          <p:spPr>
            <a:xfrm>
              <a:off x="2274474" y="914400"/>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solidFill>
              <a:schemeClr val="accent2">
                <a:lumMod val="20000"/>
                <a:lumOff val="80000"/>
              </a:schemeClr>
            </a:solidFill>
            <a:ln w="793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2320578" y="843963"/>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noFill/>
            <a:ln w="79375">
              <a:solidFill>
                <a:srgbClr val="6CA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2929" y="1326756"/>
            <a:ext cx="2228370" cy="3340590"/>
          </a:xfrm>
          <a:prstGeom prst="rect">
            <a:avLst/>
          </a:prstGeom>
        </p:spPr>
      </p:pic>
      <p:grpSp>
        <p:nvGrpSpPr>
          <p:cNvPr id="3" name="组合 2"/>
          <p:cNvGrpSpPr/>
          <p:nvPr/>
        </p:nvGrpSpPr>
        <p:grpSpPr>
          <a:xfrm>
            <a:off x="2737136" y="1298601"/>
            <a:ext cx="697627" cy="400111"/>
            <a:chOff x="2737136" y="1298601"/>
            <a:chExt cx="697627" cy="400111"/>
          </a:xfrm>
        </p:grpSpPr>
        <p:sp>
          <p:nvSpPr>
            <p:cNvPr id="17" name="文本框 16"/>
            <p:cNvSpPr txBox="1"/>
            <p:nvPr/>
          </p:nvSpPr>
          <p:spPr>
            <a:xfrm rot="21123206">
              <a:off x="2737136" y="1298602"/>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solidFill>
                      <a:srgbClr val="442323"/>
                    </a:solidFill>
                  </a:ln>
                  <a:solidFill>
                    <a:srgbClr val="442323"/>
                  </a:solidFill>
                  <a:cs typeface="+mn-ea"/>
                  <a:sym typeface="+mn-lt"/>
                </a:rPr>
                <a:t>简介</a:t>
              </a:r>
            </a:p>
          </p:txBody>
        </p:sp>
        <p:sp>
          <p:nvSpPr>
            <p:cNvPr id="18" name="文本框 17"/>
            <p:cNvSpPr txBox="1"/>
            <p:nvPr/>
          </p:nvSpPr>
          <p:spPr>
            <a:xfrm rot="21123206">
              <a:off x="2737136" y="1298601"/>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noFill/>
                  </a:ln>
                  <a:solidFill>
                    <a:schemeClr val="bg1"/>
                  </a:solidFill>
                  <a:cs typeface="+mn-ea"/>
                  <a:sym typeface="+mn-lt"/>
                </a:rPr>
                <a:t>简介</a:t>
              </a:r>
            </a:p>
          </p:txBody>
        </p:sp>
      </p:grpSp>
      <p:sp>
        <p:nvSpPr>
          <p:cNvPr id="19" name="文本框 18"/>
          <p:cNvSpPr txBox="1"/>
          <p:nvPr/>
        </p:nvSpPr>
        <p:spPr>
          <a:xfrm>
            <a:off x="2631440" y="1548063"/>
            <a:ext cx="5638800" cy="2751522"/>
          </a:xfrm>
          <a:prstGeom prst="rect">
            <a:avLst/>
          </a:prstGeom>
          <a:noFill/>
        </p:spPr>
        <p:txBody>
          <a:bodyPr wrap="square" rtlCol="0">
            <a:spAutoFit/>
          </a:bodyPr>
          <a:lstStyle/>
          <a:p>
            <a:pPr>
              <a:lnSpc>
                <a:spcPct val="120000"/>
              </a:lnSpc>
            </a:pPr>
            <a:r>
              <a:rPr lang="zh-CN" altLang="en-US" sz="1200" b="1" dirty="0" smtClean="0">
                <a:latin typeface="方正仿宋_GBK" pitchFamily="65" charset="-122"/>
                <a:ea typeface="方正仿宋_GBK" pitchFamily="65" charset="-122"/>
              </a:rPr>
              <a:t>实施</a:t>
            </a:r>
            <a:r>
              <a:rPr lang="zh-CN" altLang="en-US" sz="1200" b="1" dirty="0" smtClean="0">
                <a:latin typeface="方正仿宋_GBK" pitchFamily="65" charset="-122"/>
                <a:ea typeface="方正仿宋_GBK" pitchFamily="65" charset="-122"/>
              </a:rPr>
              <a:t>健康扶贫</a:t>
            </a:r>
            <a:r>
              <a:rPr lang="zh-CN" altLang="en-US" sz="1200" b="1" dirty="0" smtClean="0">
                <a:latin typeface="方正仿宋_GBK" pitchFamily="65" charset="-122"/>
                <a:ea typeface="方正仿宋_GBK" pitchFamily="65" charset="-122"/>
              </a:rPr>
              <a:t>工程</a:t>
            </a:r>
            <a:r>
              <a:rPr lang="en-US" altLang="zh-CN" sz="1200" b="1" dirty="0" smtClean="0">
                <a:latin typeface="方正仿宋_GBK" pitchFamily="65" charset="-122"/>
                <a:ea typeface="方正仿宋_GBK" pitchFamily="65" charset="-122"/>
              </a:rPr>
              <a:t>.</a:t>
            </a:r>
          </a:p>
          <a:p>
            <a:pPr>
              <a:lnSpc>
                <a:spcPct val="120000"/>
              </a:lnSpc>
            </a:pPr>
            <a:endParaRPr lang="en-US" altLang="zh-CN" sz="1200" dirty="0" smtClean="0">
              <a:latin typeface="方正仿宋_GBK" pitchFamily="65" charset="-122"/>
              <a:ea typeface="方正仿宋_GBK" pitchFamily="65" charset="-122"/>
            </a:endParaRPr>
          </a:p>
          <a:p>
            <a:pPr>
              <a:lnSpc>
                <a:spcPct val="12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1</a:t>
            </a:r>
            <a:r>
              <a:rPr lang="zh-CN" altLang="en-US" sz="1200" dirty="0" smtClean="0">
                <a:latin typeface="方正仿宋_GBK" pitchFamily="65" charset="-122"/>
                <a:ea typeface="方正仿宋_GBK" pitchFamily="65" charset="-122"/>
              </a:rPr>
              <a:t>）将贫困人口全部纳入城乡居民基本医疗保险、大病保险和医疗救助保障范围。</a:t>
            </a:r>
            <a:endParaRPr lang="en-US" altLang="zh-CN" sz="1200" dirty="0" smtClean="0">
              <a:latin typeface="方正仿宋_GBK" pitchFamily="65" charset="-122"/>
              <a:ea typeface="方正仿宋_GBK" pitchFamily="65" charset="-122"/>
            </a:endParaRPr>
          </a:p>
          <a:p>
            <a:pPr>
              <a:lnSpc>
                <a:spcPct val="12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2</a:t>
            </a:r>
            <a:r>
              <a:rPr lang="zh-CN" altLang="en-US" sz="1200" dirty="0" smtClean="0">
                <a:latin typeface="方正仿宋_GBK" pitchFamily="65" charset="-122"/>
                <a:ea typeface="方正仿宋_GBK" pitchFamily="65" charset="-122"/>
              </a:rPr>
              <a:t>）落实贫困人口参加城乡居民基本医疗保险个人缴费财政补贴政策，实施扶贫医疗救助。</a:t>
            </a:r>
            <a:endParaRPr lang="en-US" altLang="zh-CN" sz="1200" dirty="0" smtClean="0">
              <a:latin typeface="方正仿宋_GBK" pitchFamily="65" charset="-122"/>
              <a:ea typeface="方正仿宋_GBK" pitchFamily="65" charset="-122"/>
            </a:endParaRPr>
          </a:p>
          <a:p>
            <a:pPr>
              <a:lnSpc>
                <a:spcPct val="12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3</a:t>
            </a:r>
            <a:r>
              <a:rPr lang="zh-CN" altLang="en-US" sz="1200" dirty="0" smtClean="0">
                <a:latin typeface="方正仿宋_GBK" pitchFamily="65" charset="-122"/>
                <a:ea typeface="方正仿宋_GBK" pitchFamily="65" charset="-122"/>
              </a:rPr>
              <a:t>）切实降低贫困人口就医负担，对城乡居民基本医疗保险和大病保险支付后自负费用仍有困难的患者，加大医疗救助和其他保障政策的帮扶力度。</a:t>
            </a:r>
            <a:endParaRPr lang="en-US" altLang="zh-CN" sz="1200" dirty="0" smtClean="0">
              <a:latin typeface="方正仿宋_GBK" pitchFamily="65" charset="-122"/>
              <a:ea typeface="方正仿宋_GBK" pitchFamily="65" charset="-122"/>
            </a:endParaRPr>
          </a:p>
          <a:p>
            <a:pPr>
              <a:lnSpc>
                <a:spcPct val="12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4</a:t>
            </a:r>
            <a:r>
              <a:rPr lang="zh-CN" altLang="en-US" sz="1200" dirty="0" smtClean="0">
                <a:latin typeface="方正仿宋_GBK" pitchFamily="65" charset="-122"/>
                <a:ea typeface="方正仿宋_GBK" pitchFamily="65" charset="-122"/>
              </a:rPr>
              <a:t>）全面落实农村贫困人口县域内定点医疗机构住院治疗先诊疗后付费，在定点医院设立综合服务窗口，实现各项医疗保障政策“一站式”信息交换和即时结算。</a:t>
            </a:r>
            <a:endParaRPr lang="en-US" altLang="zh-CN" sz="1200" dirty="0" smtClean="0">
              <a:latin typeface="方正仿宋_GBK" pitchFamily="65" charset="-122"/>
              <a:ea typeface="方正仿宋_GBK" pitchFamily="65" charset="-122"/>
            </a:endParaRPr>
          </a:p>
          <a:p>
            <a:pPr>
              <a:lnSpc>
                <a:spcPct val="120000"/>
              </a:lnSpc>
            </a:pPr>
            <a:r>
              <a:rPr lang="zh-CN" altLang="en-US" sz="1200" dirty="0" smtClean="0">
                <a:latin typeface="方正仿宋_GBK" pitchFamily="65" charset="-122"/>
                <a:ea typeface="方正仿宋_GBK" pitchFamily="65" charset="-122"/>
              </a:rPr>
              <a:t>（</a:t>
            </a:r>
            <a:r>
              <a:rPr lang="en-US" altLang="zh-CN" sz="1200" dirty="0" smtClean="0">
                <a:latin typeface="方正仿宋_GBK" pitchFamily="65" charset="-122"/>
                <a:ea typeface="方正仿宋_GBK" pitchFamily="65" charset="-122"/>
              </a:rPr>
              <a:t>5</a:t>
            </a:r>
            <a:r>
              <a:rPr lang="zh-CN" altLang="en-US" sz="1200" dirty="0" smtClean="0">
                <a:latin typeface="方正仿宋_GBK" pitchFamily="65" charset="-122"/>
                <a:ea typeface="方正仿宋_GBK" pitchFamily="65" charset="-122"/>
              </a:rPr>
              <a:t>）开展和规范家庭医生（乡村医生）签约服务，落实签约服务政策，优先为妇幼、老人、残疾人等重点人群开展健康服务和慢性病综合防控，做好高血压、糖尿病、结核病、严重精神障碍等慢性病规范管理。</a:t>
            </a:r>
            <a:endParaRPr lang="en-US" altLang="zh-CN" sz="1200" dirty="0" smtClean="0">
              <a:latin typeface="方正仿宋_GBK" pitchFamily="65" charset="-122"/>
              <a:ea typeface="方正仿宋_GBK" pitchFamily="65" charset="-122"/>
            </a:endParaRPr>
          </a:p>
        </p:txBody>
      </p:sp>
      <p:sp>
        <p:nvSpPr>
          <p:cNvPr id="20" name="矩形 19"/>
          <p:cNvSpPr/>
          <p:nvPr/>
        </p:nvSpPr>
        <p:spPr>
          <a:xfrm>
            <a:off x="3454401" y="735356"/>
            <a:ext cx="4917440" cy="584775"/>
          </a:xfrm>
          <a:prstGeom prst="rect">
            <a:avLst/>
          </a:prstGeom>
          <a:noFill/>
        </p:spPr>
        <p:txBody>
          <a:bodyPr wrap="square" rtlCol="0">
            <a:spAutoFit/>
          </a:bodyPr>
          <a:lstStyle/>
          <a:p>
            <a:r>
              <a:rPr lang="zh-CN" altLang="en-US" sz="1600" dirty="0" smtClean="0"/>
              <a:t>中共中央 国务院</a:t>
            </a:r>
            <a:r>
              <a:rPr lang="en-US" altLang="zh-CN" sz="1600" dirty="0" smtClean="0"/>
              <a:t>《</a:t>
            </a:r>
            <a:r>
              <a:rPr lang="zh-CN" altLang="en-US" sz="1600" dirty="0" smtClean="0"/>
              <a:t>关于打赢脱贫攻坚战三年行动的指导意见</a:t>
            </a:r>
            <a:r>
              <a:rPr lang="en-US" altLang="zh-CN" sz="1600" dirty="0" smtClean="0"/>
              <a:t>》</a:t>
            </a:r>
            <a:r>
              <a:rPr lang="zh-CN" altLang="en-US" sz="1600" dirty="0" smtClean="0"/>
              <a:t>（</a:t>
            </a:r>
            <a:r>
              <a:rPr lang="en-US" altLang="zh-CN" sz="1600" dirty="0" smtClean="0"/>
              <a:t>2018</a:t>
            </a:r>
            <a:r>
              <a:rPr lang="zh-CN" altLang="en-US" sz="1600" dirty="0" smtClean="0"/>
              <a:t>年</a:t>
            </a:r>
            <a:r>
              <a:rPr lang="en-US" altLang="zh-CN" sz="1600" dirty="0" smtClean="0"/>
              <a:t>6</a:t>
            </a:r>
            <a:r>
              <a:rPr lang="zh-CN" altLang="en-US" sz="1600" dirty="0" smtClean="0"/>
              <a:t>月</a:t>
            </a:r>
            <a:r>
              <a:rPr lang="en-US" altLang="zh-CN" sz="1600" dirty="0" smtClean="0"/>
              <a:t>15</a:t>
            </a:r>
            <a:r>
              <a:rPr lang="zh-CN" altLang="en-US" sz="1600" dirty="0" smtClean="0"/>
              <a:t>日</a:t>
            </a:r>
            <a:r>
              <a:rPr lang="zh-CN" altLang="en-US" sz="1600" dirty="0" smtClean="0"/>
              <a:t>）</a:t>
            </a:r>
            <a:endParaRPr lang="en-US" altLang="zh-CN" sz="1600" dirty="0" smtClean="0"/>
          </a:p>
        </p:txBody>
      </p:sp>
    </p:spTree>
    <p:extLst>
      <p:ext uri="{BB962C8B-B14F-4D97-AF65-F5344CB8AC3E}">
        <p14:creationId xmlns:p14="http://schemas.microsoft.com/office/powerpoint/2010/main" xmlns="" val="150384841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anim calcmode="lin" valueType="num">
                                      <p:cBhvr>
                                        <p:cTn id="14" dur="750" fill="hold"/>
                                        <p:tgtEl>
                                          <p:spTgt spid="5"/>
                                        </p:tgtEl>
                                        <p:attrNameLst>
                                          <p:attrName>ppt_x</p:attrName>
                                        </p:attrNameLst>
                                      </p:cBhvr>
                                      <p:tavLst>
                                        <p:tav tm="0">
                                          <p:val>
                                            <p:strVal val="#ppt_x"/>
                                          </p:val>
                                        </p:tav>
                                        <p:tav tm="100000">
                                          <p:val>
                                            <p:strVal val="#ppt_x"/>
                                          </p:val>
                                        </p:tav>
                                      </p:tavLst>
                                    </p:anim>
                                    <p:anim calcmode="lin" valueType="num">
                                      <p:cBhvr>
                                        <p:cTn id="15" dur="7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animEffect transition="in" filter="fade">
                                      <p:cBhvr>
                                        <p:cTn id="21" dur="250"/>
                                        <p:tgtEl>
                                          <p:spTgt spid="3"/>
                                        </p:tgtEl>
                                      </p:cBhvr>
                                    </p:animEffect>
                                  </p:childTnLst>
                                </p:cTn>
                              </p:par>
                            </p:childTnLst>
                          </p:cTn>
                        </p:par>
                        <p:par>
                          <p:cTn id="22" fill="hold">
                            <p:stCondLst>
                              <p:cond delay="2000"/>
                            </p:stCondLst>
                            <p:childTnLst>
                              <p:par>
                                <p:cTn id="23" presetID="6" presetClass="emph" presetSubtype="0" autoRev="1" fill="hold" nodeType="afterEffect">
                                  <p:stCondLst>
                                    <p:cond delay="0"/>
                                  </p:stCondLst>
                                  <p:childTnLst>
                                    <p:animScale>
                                      <p:cBhvr>
                                        <p:cTn id="24" dur="100" fill="hold"/>
                                        <p:tgtEl>
                                          <p:spTgt spid="3"/>
                                        </p:tgtEl>
                                      </p:cBhvr>
                                      <p:by x="120000" y="120000"/>
                                    </p:animScale>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3312073">
            <a:off x="300292" y="1248592"/>
            <a:ext cx="3604499" cy="3604499"/>
          </a:xfrm>
          <a:prstGeom prst="arc">
            <a:avLst>
              <a:gd name="adj1" fmla="val 14499007"/>
              <a:gd name="adj2" fmla="val 0"/>
            </a:avLst>
          </a:prstGeom>
          <a:ln w="38100">
            <a:solidFill>
              <a:srgbClr val="6C91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2" name="组合 1"/>
          <p:cNvGrpSpPr/>
          <p:nvPr/>
        </p:nvGrpSpPr>
        <p:grpSpPr>
          <a:xfrm>
            <a:off x="3247931" y="1658947"/>
            <a:ext cx="3056615" cy="450000"/>
            <a:chOff x="4204035" y="1256828"/>
            <a:chExt cx="3183782" cy="450000"/>
          </a:xfrm>
        </p:grpSpPr>
        <p:grpSp>
          <p:nvGrpSpPr>
            <p:cNvPr id="3" name="组合 31"/>
            <p:cNvGrpSpPr>
              <a:grpSpLocks noChangeAspect="1"/>
            </p:cNvGrpSpPr>
            <p:nvPr/>
          </p:nvGrpSpPr>
          <p:grpSpPr>
            <a:xfrm>
              <a:off x="4204035" y="1256828"/>
              <a:ext cx="2673685" cy="450000"/>
              <a:chOff x="3557398" y="1298032"/>
              <a:chExt cx="2341756" cy="394134"/>
            </a:xfrm>
          </p:grpSpPr>
          <p:sp>
            <p:nvSpPr>
              <p:cNvPr id="10" name="任意多边形 9"/>
              <p:cNvSpPr/>
              <p:nvPr/>
            </p:nvSpPr>
            <p:spPr>
              <a:xfrm flipH="1">
                <a:off x="4036407"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任意多边形 13"/>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22"/>
              <p:cNvGrpSpPr/>
              <p:nvPr/>
            </p:nvGrpSpPr>
            <p:grpSpPr>
              <a:xfrm flipH="1">
                <a:off x="3557398" y="1298032"/>
                <a:ext cx="479014" cy="394133"/>
                <a:chOff x="6024284" y="-1023823"/>
                <a:chExt cx="1839559" cy="948519"/>
              </a:xfrm>
            </p:grpSpPr>
            <p:sp>
              <p:nvSpPr>
                <p:cNvPr id="21" name="任意多边形 20"/>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9" name="文本框 28"/>
            <p:cNvSpPr txBox="1"/>
            <p:nvPr/>
          </p:nvSpPr>
          <p:spPr>
            <a:xfrm>
              <a:off x="4283523" y="1289340"/>
              <a:ext cx="420308" cy="400110"/>
            </a:xfrm>
            <a:prstGeom prst="rect">
              <a:avLst/>
            </a:prstGeom>
            <a:noFill/>
          </p:spPr>
          <p:txBody>
            <a:bodyPr wrap="none" rtlCol="0">
              <a:spAutoFit/>
            </a:bodyPr>
            <a:lstStyle/>
            <a:p>
              <a:r>
                <a:rPr lang="en-US" altLang="zh-CN" sz="2000" dirty="0">
                  <a:solidFill>
                    <a:schemeClr val="bg1"/>
                  </a:solidFill>
                  <a:cs typeface="+mn-ea"/>
                  <a:sym typeface="+mn-lt"/>
                </a:rPr>
                <a:t>01</a:t>
              </a:r>
              <a:endParaRPr lang="zh-CN" altLang="en-US" sz="2000" dirty="0">
                <a:solidFill>
                  <a:schemeClr val="bg1"/>
                </a:solidFill>
                <a:cs typeface="+mn-ea"/>
                <a:sym typeface="+mn-lt"/>
              </a:endParaRPr>
            </a:p>
          </p:txBody>
        </p:sp>
        <p:sp>
          <p:nvSpPr>
            <p:cNvPr id="30" name="文本框 29"/>
            <p:cNvSpPr txBox="1"/>
            <p:nvPr/>
          </p:nvSpPr>
          <p:spPr>
            <a:xfrm>
              <a:off x="4802926" y="1312550"/>
              <a:ext cx="2584891" cy="276999"/>
            </a:xfrm>
            <a:prstGeom prst="rect">
              <a:avLst/>
            </a:prstGeom>
            <a:noFill/>
          </p:spPr>
          <p:txBody>
            <a:bodyPr wrap="square" rtlCol="0">
              <a:spAutoFit/>
            </a:bodyPr>
            <a:lstStyle/>
            <a:p>
              <a:r>
                <a:rPr lang="zh-CN" altLang="en-US" sz="1200" dirty="0" smtClean="0">
                  <a:solidFill>
                    <a:schemeClr val="tx1">
                      <a:lumMod val="75000"/>
                      <a:lumOff val="25000"/>
                    </a:schemeClr>
                  </a:solidFill>
                  <a:cs typeface="+mn-ea"/>
                  <a:sym typeface="+mn-lt"/>
                </a:rPr>
                <a:t>所有贫困人口都参加医疗保险制度</a:t>
              </a:r>
              <a:endParaRPr lang="zh-CN" altLang="en-US" sz="1200" dirty="0">
                <a:solidFill>
                  <a:schemeClr val="tx1">
                    <a:lumMod val="75000"/>
                    <a:lumOff val="25000"/>
                  </a:schemeClr>
                </a:solidFill>
                <a:cs typeface="+mn-ea"/>
                <a:sym typeface="+mn-lt"/>
              </a:endParaRPr>
            </a:p>
          </p:txBody>
        </p:sp>
      </p:grpSp>
      <p:grpSp>
        <p:nvGrpSpPr>
          <p:cNvPr id="9" name="组合 65"/>
          <p:cNvGrpSpPr/>
          <p:nvPr/>
        </p:nvGrpSpPr>
        <p:grpSpPr>
          <a:xfrm>
            <a:off x="3448459" y="3567939"/>
            <a:ext cx="3091884" cy="450000"/>
            <a:chOff x="4204034" y="3640668"/>
            <a:chExt cx="3091884" cy="450000"/>
          </a:xfrm>
        </p:grpSpPr>
        <p:grpSp>
          <p:nvGrpSpPr>
            <p:cNvPr id="12" name="组合 54"/>
            <p:cNvGrpSpPr>
              <a:grpSpLocks noChangeAspect="1"/>
            </p:cNvGrpSpPr>
            <p:nvPr/>
          </p:nvGrpSpPr>
          <p:grpSpPr>
            <a:xfrm>
              <a:off x="4204034" y="3640668"/>
              <a:ext cx="2673687" cy="450000"/>
              <a:chOff x="3557398" y="1298032"/>
              <a:chExt cx="2341758" cy="394134"/>
            </a:xfrm>
          </p:grpSpPr>
          <p:sp>
            <p:nvSpPr>
              <p:cNvPr id="70" name="任意多边形 69"/>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任意多边形 71"/>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58"/>
              <p:cNvGrpSpPr/>
              <p:nvPr/>
            </p:nvGrpSpPr>
            <p:grpSpPr>
              <a:xfrm flipH="1">
                <a:off x="3557398" y="1298032"/>
                <a:ext cx="479014" cy="394133"/>
                <a:chOff x="6024284" y="-1023823"/>
                <a:chExt cx="1839559" cy="948519"/>
              </a:xfrm>
            </p:grpSpPr>
            <p:sp>
              <p:nvSpPr>
                <p:cNvPr id="74" name="任意多边形 73"/>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任意多边形 74"/>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任意多边形 76"/>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68"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69" name="文本框 64"/>
            <p:cNvSpPr txBox="1"/>
            <p:nvPr/>
          </p:nvSpPr>
          <p:spPr>
            <a:xfrm>
              <a:off x="4802928" y="3696390"/>
              <a:ext cx="2492990" cy="276999"/>
            </a:xfrm>
            <a:prstGeom prst="rect">
              <a:avLst/>
            </a:prstGeom>
            <a:noFill/>
          </p:spPr>
          <p:txBody>
            <a:bodyPr wrap="none" rtlCol="0">
              <a:spAutoFit/>
            </a:bodyPr>
            <a:lstStyle/>
            <a:p>
              <a:r>
                <a:rPr lang="zh-CN" altLang="en-US" sz="1200" dirty="0" smtClean="0">
                  <a:solidFill>
                    <a:schemeClr val="tx1">
                      <a:lumMod val="75000"/>
                      <a:lumOff val="25000"/>
                    </a:schemeClr>
                  </a:solidFill>
                  <a:cs typeface="+mn-ea"/>
                  <a:sym typeface="+mn-lt"/>
                </a:rPr>
                <a:t>得了大病、重病后基本生活过得去</a:t>
              </a:r>
              <a:endParaRPr lang="zh-CN" altLang="en-US" sz="1200" dirty="0">
                <a:solidFill>
                  <a:schemeClr val="tx1">
                    <a:lumMod val="75000"/>
                    <a:lumOff val="25000"/>
                  </a:schemeClr>
                </a:solidFill>
                <a:cs typeface="+mn-ea"/>
                <a:sym typeface="+mn-lt"/>
              </a:endParaRPr>
            </a:p>
          </p:txBody>
        </p:sp>
      </p:grpSp>
      <p:grpSp>
        <p:nvGrpSpPr>
          <p:cNvPr id="15" name="组合 77"/>
          <p:cNvGrpSpPr/>
          <p:nvPr/>
        </p:nvGrpSpPr>
        <p:grpSpPr>
          <a:xfrm>
            <a:off x="3627060" y="2600601"/>
            <a:ext cx="3091884" cy="450000"/>
            <a:chOff x="4204034" y="3640668"/>
            <a:chExt cx="3091884" cy="450000"/>
          </a:xfrm>
        </p:grpSpPr>
        <p:grpSp>
          <p:nvGrpSpPr>
            <p:cNvPr id="18" name="组合 54"/>
            <p:cNvGrpSpPr>
              <a:grpSpLocks noChangeAspect="1"/>
            </p:cNvGrpSpPr>
            <p:nvPr/>
          </p:nvGrpSpPr>
          <p:grpSpPr>
            <a:xfrm>
              <a:off x="4204034" y="3640668"/>
              <a:ext cx="2673687" cy="450000"/>
              <a:chOff x="3557398" y="1298032"/>
              <a:chExt cx="2341758" cy="394134"/>
            </a:xfrm>
          </p:grpSpPr>
          <p:sp>
            <p:nvSpPr>
              <p:cNvPr id="82" name="任意多边形 81"/>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任意多边形 83"/>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9" name="组合 58"/>
              <p:cNvGrpSpPr/>
              <p:nvPr/>
            </p:nvGrpSpPr>
            <p:grpSpPr>
              <a:xfrm flipH="1">
                <a:off x="3557398" y="1298032"/>
                <a:ext cx="479014" cy="394133"/>
                <a:chOff x="6024284" y="-1023823"/>
                <a:chExt cx="1839559" cy="948519"/>
              </a:xfrm>
            </p:grpSpPr>
            <p:sp>
              <p:nvSpPr>
                <p:cNvPr id="86" name="任意多边形 85"/>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任意多边形 86"/>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任意多边形 88"/>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0"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02</a:t>
              </a:r>
              <a:endParaRPr lang="zh-CN" altLang="en-US" sz="2000" dirty="0">
                <a:solidFill>
                  <a:schemeClr val="bg1"/>
                </a:solidFill>
                <a:cs typeface="+mn-ea"/>
                <a:sym typeface="+mn-lt"/>
              </a:endParaRPr>
            </a:p>
          </p:txBody>
        </p:sp>
        <p:sp>
          <p:nvSpPr>
            <p:cNvPr id="81" name="文本框 64"/>
            <p:cNvSpPr txBox="1"/>
            <p:nvPr/>
          </p:nvSpPr>
          <p:spPr>
            <a:xfrm>
              <a:off x="4802928" y="3696390"/>
              <a:ext cx="2492990" cy="276999"/>
            </a:xfrm>
            <a:prstGeom prst="rect">
              <a:avLst/>
            </a:prstGeom>
            <a:noFill/>
          </p:spPr>
          <p:txBody>
            <a:bodyPr wrap="none" rtlCol="0">
              <a:spAutoFit/>
            </a:bodyPr>
            <a:lstStyle/>
            <a:p>
              <a:r>
                <a:rPr lang="zh-CN" altLang="en-US" sz="1200" dirty="0" smtClean="0">
                  <a:solidFill>
                    <a:schemeClr val="tx1">
                      <a:lumMod val="75000"/>
                      <a:lumOff val="25000"/>
                    </a:schemeClr>
                  </a:solidFill>
                  <a:cs typeface="+mn-ea"/>
                  <a:sym typeface="+mn-lt"/>
                </a:rPr>
                <a:t>常见病、慢性病有地方看、看得起</a:t>
              </a:r>
              <a:endParaRPr lang="zh-CN" altLang="en-US" sz="1200" dirty="0">
                <a:solidFill>
                  <a:schemeClr val="tx1">
                    <a:lumMod val="75000"/>
                    <a:lumOff val="25000"/>
                  </a:schemeClr>
                </a:solidFill>
                <a:cs typeface="+mn-ea"/>
                <a:sym typeface="+mn-lt"/>
              </a:endParaRPr>
            </a:p>
          </p:txBody>
        </p:sp>
      </p:grpSp>
      <p:sp>
        <p:nvSpPr>
          <p:cNvPr id="51" name="矩形 50"/>
          <p:cNvSpPr/>
          <p:nvPr/>
        </p:nvSpPr>
        <p:spPr>
          <a:xfrm>
            <a:off x="1860885" y="719313"/>
            <a:ext cx="6262304" cy="338554"/>
          </a:xfrm>
          <a:prstGeom prst="rect">
            <a:avLst/>
          </a:prstGeom>
          <a:noFill/>
        </p:spPr>
        <p:txBody>
          <a:bodyPr wrap="square" rtlCol="0">
            <a:spAutoFit/>
          </a:bodyPr>
          <a:lstStyle/>
          <a:p>
            <a:r>
              <a:rPr lang="zh-CN" altLang="en-US" sz="1600" dirty="0" smtClean="0">
                <a:cs typeface="+mn-ea"/>
                <a:sym typeface="+mn-lt"/>
              </a:rPr>
              <a:t>习近平总书记关于脱贫攻坚标准</a:t>
            </a:r>
            <a:r>
              <a:rPr lang="en-US" altLang="zh-CN" sz="1600" dirty="0" smtClean="0">
                <a:cs typeface="+mn-ea"/>
                <a:sym typeface="+mn-lt"/>
              </a:rPr>
              <a:t>--</a:t>
            </a:r>
            <a:r>
              <a:rPr lang="zh-CN" altLang="en-US" sz="1600" dirty="0" smtClean="0">
                <a:cs typeface="+mn-ea"/>
                <a:sym typeface="+mn-lt"/>
              </a:rPr>
              <a:t>“医疗有保障”方面的重要讲话</a:t>
            </a:r>
            <a:endParaRPr lang="zh-CN" altLang="en-US" sz="1600" dirty="0">
              <a:cs typeface="+mn-ea"/>
              <a:sym typeface="+mn-lt"/>
            </a:endParaRPr>
          </a:p>
        </p:txBody>
      </p:sp>
    </p:spTree>
    <p:extLst>
      <p:ext uri="{BB962C8B-B14F-4D97-AF65-F5344CB8AC3E}">
        <p14:creationId xmlns:p14="http://schemas.microsoft.com/office/powerpoint/2010/main" xmlns="" val="234245848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 presetClass="entr" presetSubtype="2" decel="36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36000" fill="hold" nodeType="withEffect">
                                  <p:stCondLst>
                                    <p:cond delay="7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1+#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50" fill="hold"/>
                                        <p:tgtEl>
                                          <p:spTgt spid="15"/>
                                        </p:tgtEl>
                                        <p:attrNameLst>
                                          <p:attrName>ppt_x</p:attrName>
                                        </p:attrNameLst>
                                      </p:cBhvr>
                                      <p:tavLst>
                                        <p:tav tm="0">
                                          <p:val>
                                            <p:strVal val="1+#ppt_w/2"/>
                                          </p:val>
                                        </p:tav>
                                        <p:tav tm="100000">
                                          <p:val>
                                            <p:strVal val="#ppt_x"/>
                                          </p:val>
                                        </p:tav>
                                      </p:tavLst>
                                    </p:anim>
                                    <p:anim calcmode="lin" valueType="num">
                                      <p:cBhvr additive="base">
                                        <p:cTn id="20" dur="75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17000"/>
                <a:lumOff val="83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6" name="弧形 5"/>
          <p:cNvSpPr/>
          <p:nvPr/>
        </p:nvSpPr>
        <p:spPr>
          <a:xfrm rot="3312073">
            <a:off x="1222707" y="919731"/>
            <a:ext cx="3604499" cy="3604499"/>
          </a:xfrm>
          <a:prstGeom prst="arc">
            <a:avLst>
              <a:gd name="adj1" fmla="val 14499007"/>
              <a:gd name="adj2" fmla="val 0"/>
            </a:avLst>
          </a:prstGeom>
          <a:ln w="38100">
            <a:solidFill>
              <a:srgbClr val="6C91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2" name="组合 1"/>
          <p:cNvGrpSpPr/>
          <p:nvPr/>
        </p:nvGrpSpPr>
        <p:grpSpPr>
          <a:xfrm>
            <a:off x="3929714" y="1185708"/>
            <a:ext cx="2673687" cy="450000"/>
            <a:chOff x="4204034" y="1256828"/>
            <a:chExt cx="2673687" cy="450000"/>
          </a:xfrm>
        </p:grpSpPr>
        <p:grpSp>
          <p:nvGrpSpPr>
            <p:cNvPr id="32" name="组合 31"/>
            <p:cNvGrpSpPr>
              <a:grpSpLocks noChangeAspect="1"/>
            </p:cNvGrpSpPr>
            <p:nvPr/>
          </p:nvGrpSpPr>
          <p:grpSpPr>
            <a:xfrm>
              <a:off x="4204034" y="1256828"/>
              <a:ext cx="2673687" cy="450000"/>
              <a:chOff x="3557398" y="1298032"/>
              <a:chExt cx="2341758" cy="394134"/>
            </a:xfrm>
          </p:grpSpPr>
          <p:sp>
            <p:nvSpPr>
              <p:cNvPr id="10" name="任意多边形 9"/>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任意多边形 13"/>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flipH="1">
                <a:off x="3557398" y="1298032"/>
                <a:ext cx="479014" cy="394133"/>
                <a:chOff x="6024284" y="-1023823"/>
                <a:chExt cx="1839559" cy="948519"/>
              </a:xfrm>
            </p:grpSpPr>
            <p:sp>
              <p:nvSpPr>
                <p:cNvPr id="21" name="任意多边形 20"/>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9" name="文本框 28"/>
            <p:cNvSpPr txBox="1"/>
            <p:nvPr/>
          </p:nvSpPr>
          <p:spPr>
            <a:xfrm>
              <a:off x="4283523" y="1289340"/>
              <a:ext cx="420308" cy="400110"/>
            </a:xfrm>
            <a:prstGeom prst="rect">
              <a:avLst/>
            </a:prstGeom>
            <a:noFill/>
          </p:spPr>
          <p:txBody>
            <a:bodyPr wrap="none" rtlCol="0">
              <a:spAutoFit/>
            </a:bodyPr>
            <a:lstStyle/>
            <a:p>
              <a:r>
                <a:rPr lang="en-US" altLang="zh-CN" sz="2000" dirty="0">
                  <a:solidFill>
                    <a:schemeClr val="bg1"/>
                  </a:solidFill>
                  <a:cs typeface="+mn-ea"/>
                  <a:sym typeface="+mn-lt"/>
                </a:rPr>
                <a:t>01</a:t>
              </a:r>
              <a:endParaRPr lang="zh-CN" altLang="en-US" sz="2000" dirty="0">
                <a:solidFill>
                  <a:schemeClr val="bg1"/>
                </a:solidFill>
                <a:cs typeface="+mn-ea"/>
                <a:sym typeface="+mn-lt"/>
              </a:endParaRPr>
            </a:p>
          </p:txBody>
        </p:sp>
        <p:sp>
          <p:nvSpPr>
            <p:cNvPr id="30" name="文本框 29"/>
            <p:cNvSpPr txBox="1"/>
            <p:nvPr/>
          </p:nvSpPr>
          <p:spPr>
            <a:xfrm>
              <a:off x="4802928" y="1312550"/>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grpSp>
        <p:nvGrpSpPr>
          <p:cNvPr id="5" name="组合 4"/>
          <p:cNvGrpSpPr/>
          <p:nvPr/>
        </p:nvGrpSpPr>
        <p:grpSpPr>
          <a:xfrm>
            <a:off x="4102434" y="3640668"/>
            <a:ext cx="2673687" cy="450000"/>
            <a:chOff x="4204034" y="3640668"/>
            <a:chExt cx="2673687" cy="450000"/>
          </a:xfrm>
        </p:grpSpPr>
        <p:grpSp>
          <p:nvGrpSpPr>
            <p:cNvPr id="55" name="组合 54"/>
            <p:cNvGrpSpPr>
              <a:grpSpLocks noChangeAspect="1"/>
            </p:cNvGrpSpPr>
            <p:nvPr/>
          </p:nvGrpSpPr>
          <p:grpSpPr>
            <a:xfrm>
              <a:off x="4204034" y="3640668"/>
              <a:ext cx="2673687" cy="450000"/>
              <a:chOff x="3557398" y="1298032"/>
              <a:chExt cx="2341758" cy="394134"/>
            </a:xfrm>
          </p:grpSpPr>
          <p:sp>
            <p:nvSpPr>
              <p:cNvPr id="56" name="任意多边形 5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椭圆 5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任意多边形 5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9" name="组合 58"/>
              <p:cNvGrpSpPr/>
              <p:nvPr/>
            </p:nvGrpSpPr>
            <p:grpSpPr>
              <a:xfrm flipH="1">
                <a:off x="3557398" y="1298032"/>
                <a:ext cx="479014" cy="394133"/>
                <a:chOff x="6024284" y="-1023823"/>
                <a:chExt cx="1839559" cy="948519"/>
              </a:xfrm>
            </p:grpSpPr>
            <p:sp>
              <p:nvSpPr>
                <p:cNvPr id="60" name="任意多边形 5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任意多边形 6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任意多边形 6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6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6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cs typeface="+mn-ea"/>
                  <a:sym typeface="+mn-lt"/>
                </a:rPr>
                <a:t>几点工作建议</a:t>
              </a:r>
              <a:endParaRPr lang="zh-CN" altLang="en-US" sz="1600" dirty="0">
                <a:cs typeface="+mn-ea"/>
                <a:sym typeface="+mn-lt"/>
              </a:endParaRPr>
            </a:p>
          </p:txBody>
        </p:sp>
      </p:grpSp>
      <p:grpSp>
        <p:nvGrpSpPr>
          <p:cNvPr id="66" name="组合 65"/>
          <p:cNvGrpSpPr/>
          <p:nvPr/>
        </p:nvGrpSpPr>
        <p:grpSpPr>
          <a:xfrm>
            <a:off x="4691714" y="2846049"/>
            <a:ext cx="2835404" cy="450000"/>
            <a:chOff x="4204034" y="3640668"/>
            <a:chExt cx="2835404" cy="450000"/>
          </a:xfrm>
        </p:grpSpPr>
        <p:grpSp>
          <p:nvGrpSpPr>
            <p:cNvPr id="67" name="组合 54"/>
            <p:cNvGrpSpPr>
              <a:grpSpLocks noChangeAspect="1"/>
            </p:cNvGrpSpPr>
            <p:nvPr/>
          </p:nvGrpSpPr>
          <p:grpSpPr>
            <a:xfrm>
              <a:off x="4204034" y="3640668"/>
              <a:ext cx="2673687" cy="450000"/>
              <a:chOff x="3557398" y="1298032"/>
              <a:chExt cx="2341758" cy="394134"/>
            </a:xfrm>
          </p:grpSpPr>
          <p:sp>
            <p:nvSpPr>
              <p:cNvPr id="70" name="任意多边形 69"/>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任意多边形 71"/>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3" name="组合 58"/>
              <p:cNvGrpSpPr/>
              <p:nvPr/>
            </p:nvGrpSpPr>
            <p:grpSpPr>
              <a:xfrm flipH="1">
                <a:off x="3557398" y="1298032"/>
                <a:ext cx="479014" cy="394133"/>
                <a:chOff x="6024284" y="-1023823"/>
                <a:chExt cx="1839559" cy="948519"/>
              </a:xfrm>
            </p:grpSpPr>
            <p:sp>
              <p:nvSpPr>
                <p:cNvPr id="74" name="任意多边形 73"/>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任意多边形 74"/>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任意多边形 76"/>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68"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69" name="文本框 64"/>
            <p:cNvSpPr txBox="1"/>
            <p:nvPr/>
          </p:nvSpPr>
          <p:spPr>
            <a:xfrm>
              <a:off x="4802928" y="3696390"/>
              <a:ext cx="2236510" cy="338554"/>
            </a:xfrm>
            <a:prstGeom prst="rect">
              <a:avLst/>
            </a:prstGeom>
            <a:noFill/>
          </p:spPr>
          <p:txBody>
            <a:bodyPr wrap="none" rtlCol="0">
              <a:spAutoFit/>
            </a:bodyPr>
            <a:lstStyle/>
            <a:p>
              <a:r>
                <a:rPr lang="zh-CN" altLang="en-US" sz="1600" dirty="0" smtClean="0">
                  <a:cs typeface="+mn-ea"/>
                  <a:sym typeface="+mn-lt"/>
                </a:rPr>
                <a:t>贫困户的医疗保障政策</a:t>
              </a:r>
              <a:endParaRPr lang="zh-CN" altLang="en-US" sz="1600" b="1" dirty="0">
                <a:solidFill>
                  <a:schemeClr val="tx1">
                    <a:lumMod val="75000"/>
                    <a:lumOff val="25000"/>
                  </a:schemeClr>
                </a:solidFill>
                <a:cs typeface="+mn-ea"/>
                <a:sym typeface="+mn-lt"/>
              </a:endParaRPr>
            </a:p>
          </p:txBody>
        </p:sp>
      </p:grpSp>
      <p:grpSp>
        <p:nvGrpSpPr>
          <p:cNvPr id="78" name="组合 77"/>
          <p:cNvGrpSpPr/>
          <p:nvPr/>
        </p:nvGrpSpPr>
        <p:grpSpPr>
          <a:xfrm>
            <a:off x="4701874" y="2015068"/>
            <a:ext cx="2673687" cy="450000"/>
            <a:chOff x="4204034" y="3640668"/>
            <a:chExt cx="2673687" cy="450000"/>
          </a:xfrm>
        </p:grpSpPr>
        <p:grpSp>
          <p:nvGrpSpPr>
            <p:cNvPr id="79" name="组合 54"/>
            <p:cNvGrpSpPr>
              <a:grpSpLocks noChangeAspect="1"/>
            </p:cNvGrpSpPr>
            <p:nvPr/>
          </p:nvGrpSpPr>
          <p:grpSpPr>
            <a:xfrm>
              <a:off x="4204034" y="3640668"/>
              <a:ext cx="2673687" cy="450000"/>
              <a:chOff x="3557398" y="1298032"/>
              <a:chExt cx="2341758" cy="394134"/>
            </a:xfrm>
          </p:grpSpPr>
          <p:sp>
            <p:nvSpPr>
              <p:cNvPr id="82" name="任意多边形 81"/>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任意多边形 83"/>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5" name="组合 58"/>
              <p:cNvGrpSpPr/>
              <p:nvPr/>
            </p:nvGrpSpPr>
            <p:grpSpPr>
              <a:xfrm flipH="1">
                <a:off x="3557398" y="1298032"/>
                <a:ext cx="479014" cy="394133"/>
                <a:chOff x="6024284" y="-1023823"/>
                <a:chExt cx="1839559" cy="948519"/>
              </a:xfrm>
            </p:grpSpPr>
            <p:sp>
              <p:nvSpPr>
                <p:cNvPr id="86" name="任意多边形 85"/>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任意多边形 86"/>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任意多边形 88"/>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0"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02</a:t>
              </a:r>
              <a:endParaRPr lang="zh-CN" altLang="en-US" sz="2000" dirty="0">
                <a:solidFill>
                  <a:schemeClr val="bg1"/>
                </a:solidFill>
                <a:cs typeface="+mn-ea"/>
                <a:sym typeface="+mn-lt"/>
              </a:endParaRPr>
            </a:p>
          </p:txBody>
        </p:sp>
        <p:sp>
          <p:nvSpPr>
            <p:cNvPr id="81" name="文本框 64"/>
            <p:cNvSpPr txBox="1"/>
            <p:nvPr/>
          </p:nvSpPr>
          <p:spPr>
            <a:xfrm>
              <a:off x="4802928" y="3696390"/>
              <a:ext cx="2031325" cy="338554"/>
            </a:xfrm>
            <a:prstGeom prst="rect">
              <a:avLst/>
            </a:prstGeom>
            <a:noFill/>
          </p:spPr>
          <p:txBody>
            <a:bodyPr wrap="none" rtlCol="0">
              <a:spAutoFit/>
            </a:bodyPr>
            <a:lstStyle/>
            <a:p>
              <a:r>
                <a:rPr lang="zh-CN" altLang="en-US" sz="1600" dirty="0" smtClean="0">
                  <a:cs typeface="+mn-ea"/>
                  <a:sym typeface="+mn-lt"/>
                </a:rPr>
                <a:t>健康扶贫存在的问题</a:t>
              </a:r>
              <a:endParaRPr lang="zh-CN" altLang="en-US" sz="1600" b="1"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xmlns="" val="234245848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 presetClass="entr" presetSubtype="2" decel="36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36000" fill="hold"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1+#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75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750" fill="hold"/>
                                        <p:tgtEl>
                                          <p:spTgt spid="66"/>
                                        </p:tgtEl>
                                        <p:attrNameLst>
                                          <p:attrName>ppt_x</p:attrName>
                                        </p:attrNameLst>
                                      </p:cBhvr>
                                      <p:tavLst>
                                        <p:tav tm="0">
                                          <p:val>
                                            <p:strVal val="1+#ppt_w/2"/>
                                          </p:val>
                                        </p:tav>
                                        <p:tav tm="100000">
                                          <p:val>
                                            <p:strVal val="#ppt_x"/>
                                          </p:val>
                                        </p:tav>
                                      </p:tavLst>
                                    </p:anim>
                                    <p:anim calcmode="lin" valueType="num">
                                      <p:cBhvr additive="base">
                                        <p:cTn id="20" dur="75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75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750" fill="hold"/>
                                        <p:tgtEl>
                                          <p:spTgt spid="78"/>
                                        </p:tgtEl>
                                        <p:attrNameLst>
                                          <p:attrName>ppt_x</p:attrName>
                                        </p:attrNameLst>
                                      </p:cBhvr>
                                      <p:tavLst>
                                        <p:tav tm="0">
                                          <p:val>
                                            <p:strVal val="1+#ppt_w/2"/>
                                          </p:val>
                                        </p:tav>
                                        <p:tav tm="100000">
                                          <p:val>
                                            <p:strVal val="#ppt_x"/>
                                          </p:val>
                                        </p:tav>
                                      </p:tavLst>
                                    </p:anim>
                                    <p:anim calcmode="lin" valueType="num">
                                      <p:cBhvr additive="base">
                                        <p:cTn id="24" dur="75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2062103"/>
          </a:xfrm>
          <a:prstGeom prst="rect">
            <a:avLst/>
          </a:prstGeom>
          <a:noFill/>
        </p:spPr>
        <p:txBody>
          <a:bodyPr wrap="square" rtlCol="0">
            <a:spAutoFit/>
          </a:bodyPr>
          <a:lstStyle/>
          <a:p>
            <a:r>
              <a:rPr lang="zh-CN" altLang="en-US" sz="1600" b="1" dirty="0" smtClean="0">
                <a:latin typeface="方正黑体_GBK" pitchFamily="65" charset="-122"/>
                <a:ea typeface="方正黑体_GBK" pitchFamily="65" charset="-122"/>
              </a:rPr>
              <a:t>（</a:t>
            </a:r>
            <a:r>
              <a:rPr lang="en-US" altLang="zh-CN" sz="1600" b="1" dirty="0" smtClean="0">
                <a:latin typeface="方正黑体_GBK" pitchFamily="65" charset="-122"/>
                <a:ea typeface="方正黑体_GBK" pitchFamily="65" charset="-122"/>
              </a:rPr>
              <a:t>1</a:t>
            </a:r>
            <a:r>
              <a:rPr lang="zh-CN" altLang="en-US" sz="1600" b="1"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落实资助参保政策</a:t>
            </a:r>
          </a:p>
          <a:p>
            <a:endParaRPr lang="en-US" altLang="zh-CN" sz="1600" dirty="0" smtClean="0">
              <a:latin typeface="宋体"/>
              <a:ea typeface="宋体"/>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资助贫困户参加居民医疗保险。区财政出资，区医保局办理。</a:t>
            </a:r>
            <a:endParaRPr lang="en-US" altLang="zh-CN" sz="1600"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为贫困户统一参加精准脱贫保险（</a:t>
            </a:r>
            <a:r>
              <a:rPr lang="zh-CN" altLang="zh-CN" sz="1600" dirty="0" smtClean="0">
                <a:latin typeface="方正仿宋_GBK" pitchFamily="65" charset="-122"/>
                <a:ea typeface="方正仿宋_GBK" pitchFamily="65" charset="-122"/>
              </a:rPr>
              <a:t>大病补充商业保险</a:t>
            </a:r>
            <a:r>
              <a:rPr lang="zh-CN" altLang="en-US" sz="1600" dirty="0" smtClean="0">
                <a:latin typeface="方正仿宋_GBK" pitchFamily="65" charset="-122"/>
                <a:ea typeface="方正仿宋_GBK" pitchFamily="65" charset="-122"/>
              </a:rPr>
              <a:t>）。区财政出资，区扶贫办办理。</a:t>
            </a:r>
            <a:endParaRPr lang="en-US" altLang="zh-CN" sz="1600" dirty="0" smtClean="0">
              <a:latin typeface="方正仿宋_GBK" pitchFamily="65" charset="-122"/>
              <a:ea typeface="方正仿宋_GBK" pitchFamily="65" charset="-122"/>
            </a:endParaRPr>
          </a:p>
          <a:p>
            <a:endParaRPr lang="en-US" altLang="zh-CN" sz="1600" dirty="0" smtClean="0">
              <a:latin typeface="宋体"/>
              <a:ea typeface="宋体"/>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1815882"/>
          </a:xfrm>
          <a:prstGeom prst="rect">
            <a:avLst/>
          </a:prstGeom>
          <a:noFill/>
        </p:spPr>
        <p:txBody>
          <a:bodyPr wrap="square" rtlCol="0">
            <a:spAutoFit/>
          </a:bodyPr>
          <a:lstStyle/>
          <a:p>
            <a:r>
              <a:rPr lang="zh-CN" altLang="en-US" sz="1600" b="1" dirty="0" smtClean="0">
                <a:latin typeface="方正黑体_GBK" pitchFamily="65" charset="-122"/>
                <a:ea typeface="方正黑体_GBK" pitchFamily="65" charset="-122"/>
              </a:rPr>
              <a:t>（</a:t>
            </a:r>
            <a:r>
              <a:rPr lang="en-US" altLang="zh-CN" sz="1600" b="1" dirty="0" smtClean="0">
                <a:latin typeface="方正黑体_GBK" pitchFamily="65" charset="-122"/>
                <a:ea typeface="方正黑体_GBK" pitchFamily="65" charset="-122"/>
              </a:rPr>
              <a:t>2</a:t>
            </a:r>
            <a:r>
              <a:rPr lang="zh-CN" altLang="en-US" sz="1600" b="1"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落实便民利民措施</a:t>
            </a: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贫困户</a:t>
            </a:r>
            <a:r>
              <a:rPr lang="zh-CN" altLang="zh-CN" sz="1600" dirty="0" smtClean="0">
                <a:latin typeface="方正仿宋_GBK" pitchFamily="65" charset="-122"/>
                <a:ea typeface="方正仿宋_GBK" pitchFamily="65" charset="-122"/>
              </a:rPr>
              <a:t>住院实行“先诊疗、后付费”制度。</a:t>
            </a:r>
            <a:endParaRPr lang="en-US" altLang="zh-CN" sz="1600"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实行</a:t>
            </a:r>
            <a:r>
              <a:rPr lang="zh-CN" altLang="zh-CN" sz="1600" dirty="0" smtClean="0">
                <a:latin typeface="方正仿宋_GBK" pitchFamily="65" charset="-122"/>
                <a:ea typeface="方正仿宋_GBK" pitchFamily="65" charset="-122"/>
              </a:rPr>
              <a:t>医保报销、民政医疗救助、精准脱贫保报销、健康扶贫基金救助、扶贫济困基金救助</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一站式网络结算</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a:t>
            </a:r>
            <a:endParaRPr lang="en-US" altLang="zh-CN" sz="1600" b="1" dirty="0" smtClean="0">
              <a:latin typeface="方正仿宋_GBK" pitchFamily="65" charset="-122"/>
              <a:ea typeface="方正仿宋_GBK" pitchFamily="65" charset="-122"/>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3046988"/>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3</a:t>
            </a:r>
            <a:r>
              <a:rPr lang="zh-CN" altLang="en-US" sz="1600" dirty="0" smtClean="0">
                <a:latin typeface="方正黑体_GBK" pitchFamily="65" charset="-122"/>
                <a:ea typeface="方正黑体_GBK" pitchFamily="65" charset="-122"/>
              </a:rPr>
              <a:t>）建立</a:t>
            </a:r>
            <a:r>
              <a:rPr lang="zh-CN" altLang="zh-CN" sz="1600" dirty="0" smtClean="0">
                <a:latin typeface="方正黑体_GBK" pitchFamily="65" charset="-122"/>
                <a:ea typeface="方正黑体_GBK" pitchFamily="65" charset="-122"/>
              </a:rPr>
              <a:t>医疗托底保障</a:t>
            </a:r>
            <a:endParaRPr lang="en-US" altLang="zh-CN" sz="1600" dirty="0" smtClean="0">
              <a:latin typeface="方正黑体_GBK" pitchFamily="65" charset="-122"/>
              <a:ea typeface="方正黑体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五重保障：医疗保险、精准脱贫保</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民政医疗救助、健康扶贫基金救助、扶贫济困基金救助</a:t>
            </a:r>
            <a:endParaRPr lang="en-US" altLang="zh-CN" sz="1600" b="1"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七重救助：基本医疗保险、大病商业保险（在医保里统一缴纳）</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精准脱贫保（大病补充商业保险）</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民政医疗救助、健康扶贫基金救助、扶贫济困基金救助</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健康扶贫补充救助（本区兜底救助）</a:t>
            </a:r>
            <a:endParaRPr lang="en-US" altLang="zh-CN" sz="1600" b="1" dirty="0" smtClean="0">
              <a:latin typeface="方正仿宋_GBK" pitchFamily="65" charset="-122"/>
              <a:ea typeface="方正仿宋_GBK" pitchFamily="65" charset="-122"/>
            </a:endParaRPr>
          </a:p>
          <a:p>
            <a:endParaRPr lang="en-US" altLang="zh-CN" sz="1600" b="1" dirty="0" smtClean="0"/>
          </a:p>
          <a:p>
            <a:endParaRPr lang="en-US" altLang="zh-CN" sz="1600" b="1" dirty="0" smtClean="0"/>
          </a:p>
          <a:p>
            <a:endParaRPr lang="en-US" altLang="zh-CN" sz="1600" b="1" dirty="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1815882"/>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4</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开展健康</a:t>
            </a:r>
            <a:r>
              <a:rPr lang="zh-CN" altLang="en-US" sz="1600" dirty="0" smtClean="0">
                <a:latin typeface="方正黑体_GBK" pitchFamily="65" charset="-122"/>
                <a:ea typeface="方正黑体_GBK" pitchFamily="65" charset="-122"/>
              </a:rPr>
              <a:t>管理</a:t>
            </a:r>
            <a:r>
              <a:rPr lang="zh-CN" altLang="zh-CN" sz="1600" dirty="0" smtClean="0">
                <a:latin typeface="方正黑体_GBK" pitchFamily="65" charset="-122"/>
                <a:ea typeface="方正黑体_GBK" pitchFamily="65" charset="-122"/>
              </a:rPr>
              <a:t>服务</a:t>
            </a:r>
            <a:endParaRPr lang="en-US" altLang="zh-CN" sz="1600" dirty="0" smtClean="0">
              <a:latin typeface="方正黑体_GBK" pitchFamily="65" charset="-122"/>
              <a:ea typeface="方正黑体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开展家庭医生签约服务：</a:t>
            </a:r>
            <a:r>
              <a:rPr lang="zh-CN" altLang="zh-CN" sz="1600" dirty="0" smtClean="0">
                <a:latin typeface="方正仿宋_GBK" pitchFamily="65" charset="-122"/>
                <a:ea typeface="方正仿宋_GBK" pitchFamily="65" charset="-122"/>
              </a:rPr>
              <a:t>开展健康普查，建立健康档案，实施分类管理</a:t>
            </a:r>
            <a:endParaRPr lang="en-US" altLang="zh-CN" sz="1600" b="1"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开展公共卫生服务：实施</a:t>
            </a:r>
            <a:r>
              <a:rPr lang="zh-CN" altLang="zh-CN" sz="1600" dirty="0" smtClean="0">
                <a:latin typeface="方正仿宋_GBK" pitchFamily="65" charset="-122"/>
                <a:ea typeface="方正仿宋_GBK" pitchFamily="65" charset="-122"/>
              </a:rPr>
              <a:t>疾病综合防控、健康促进行动</a:t>
            </a:r>
            <a:endParaRPr lang="en-US" altLang="zh-CN" sz="1600" b="1" dirty="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Impact"/>
        <a:ea typeface="微软雅黑"/>
        <a:cs typeface=""/>
      </a:majorFont>
      <a:minorFont>
        <a:latin typeface="Impac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3892</TotalTime>
  <Words>2048</Words>
  <Application>Microsoft Office PowerPoint</Application>
  <PresentationFormat>全屏显示(16:9)</PresentationFormat>
  <Paragraphs>178</Paragraphs>
  <Slides>19</Slides>
  <Notes>6</Notes>
  <HiddenSlides>0</HiddenSlides>
  <MMClips>1</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Company>CHENYING0907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CHENYING0907</dc:creator>
  <cp:lastModifiedBy>xiaoniu</cp:lastModifiedBy>
  <cp:revision>215</cp:revision>
  <dcterms:created xsi:type="dcterms:W3CDTF">2016-03-23T08:27:07Z</dcterms:created>
  <dcterms:modified xsi:type="dcterms:W3CDTF">2019-06-05T06:14:05Z</dcterms:modified>
</cp:coreProperties>
</file>