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4"/>
  </p:sldMasterIdLst>
  <p:notesMasterIdLst>
    <p:notesMasterId r:id="rId29"/>
  </p:notesMasterIdLst>
  <p:handoutMasterIdLst>
    <p:handoutMasterId r:id="rId30"/>
  </p:handoutMasterIdLst>
  <p:sldIdLst>
    <p:sldId id="350" r:id="rId5"/>
    <p:sldId id="352" r:id="rId6"/>
    <p:sldId id="365" r:id="rId7"/>
    <p:sldId id="374" r:id="rId8"/>
    <p:sldId id="362" r:id="rId9"/>
    <p:sldId id="363" r:id="rId10"/>
    <p:sldId id="375" r:id="rId11"/>
    <p:sldId id="376" r:id="rId12"/>
    <p:sldId id="378" r:id="rId13"/>
    <p:sldId id="380" r:id="rId14"/>
    <p:sldId id="379" r:id="rId15"/>
    <p:sldId id="366" r:id="rId16"/>
    <p:sldId id="367" r:id="rId17"/>
    <p:sldId id="368" r:id="rId18"/>
    <p:sldId id="385" r:id="rId19"/>
    <p:sldId id="370" r:id="rId20"/>
    <p:sldId id="377" r:id="rId21"/>
    <p:sldId id="372" r:id="rId22"/>
    <p:sldId id="373" r:id="rId23"/>
    <p:sldId id="384" r:id="rId24"/>
    <p:sldId id="383" r:id="rId25"/>
    <p:sldId id="382" r:id="rId26"/>
    <p:sldId id="381" r:id="rId27"/>
    <p:sldId id="343" r:id="rId28"/>
  </p:sldIdLst>
  <p:sldSz cx="12192000" cy="6858000"/>
  <p:notesSz cx="6858000" cy="9144000"/>
  <p:defaultTextStyle>
    <a:defPPr rtl="0"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作者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14" autoAdjust="0"/>
    <p:restoredTop sz="95226" autoAdjust="0"/>
  </p:normalViewPr>
  <p:slideViewPr>
    <p:cSldViewPr snapToGrid="0">
      <p:cViewPr>
        <p:scale>
          <a:sx n="60" d="100"/>
          <a:sy n="60" d="100"/>
        </p:scale>
        <p:origin x="-234" y="-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 varScale="1">
        <p:scale>
          <a:sx n="96" d="100"/>
          <a:sy n="96" d="100"/>
        </p:scale>
        <p:origin x="2892" y="7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xmlns="" id="{395B66E5-15AA-4745-8A67-3CE257BEE39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AC844A45-21B3-834A-A491-E4E4B9DC11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AC039FDB-18A0-074D-8BA3-A4C3DE896AF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E6D13E5-4CEC-3A4A-8E5D-AFCEE7512EEC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pPr rtl="0"/>
              <a:t>‹#›</a:t>
            </a:fld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32284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B6CDBB4D-69F7-47D6-8DA1-364ECBF512FA}" type="datetime1">
              <a:rPr lang="zh-CN" altLang="en-US" smtClean="0"/>
              <a:pPr/>
              <a:t>2023/2/28</a:t>
            </a:fld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CN" altLang="en-US" noProof="0"/>
              <a:t>单击此处编辑母版文本样式</a:t>
            </a:r>
          </a:p>
          <a:p>
            <a:pPr lvl="1" rtl="0"/>
            <a:r>
              <a:rPr lang="zh-CN" altLang="en-US" noProof="0"/>
              <a:t>第二级</a:t>
            </a:r>
          </a:p>
          <a:p>
            <a:pPr lvl="2" rtl="0"/>
            <a:r>
              <a:rPr lang="zh-CN" altLang="en-US" noProof="0"/>
              <a:t>第三级</a:t>
            </a:r>
          </a:p>
          <a:p>
            <a:pPr lvl="3" rtl="0"/>
            <a:r>
              <a:rPr lang="zh-CN" altLang="en-US" noProof="0"/>
              <a:t>第四级</a:t>
            </a:r>
          </a:p>
          <a:p>
            <a:pPr lvl="4" rtl="0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A89C7E07-3C67-C64C-8DA0-0404F6303970}" type="slidenum">
              <a:rPr lang="en-US" altLang="zh-CN" smtClean="0"/>
              <a:pPr/>
              <a:t>‹#›</a:t>
            </a:fld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25283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Microsoft YaHei UI" panose="020B0503020204020204" pitchFamily="34" charset="-122"/>
        <a:ea typeface="Microsoft YaHei UI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icrosoft YaHei UI" panose="020B0503020204020204" pitchFamily="34" charset="-122"/>
        <a:ea typeface="Microsoft YaHei UI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icrosoft YaHei UI" panose="020B0503020204020204" pitchFamily="34" charset="-122"/>
        <a:ea typeface="Microsoft YaHei UI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icrosoft YaHei UI" panose="020B0503020204020204" pitchFamily="34" charset="-122"/>
        <a:ea typeface="Microsoft YaHei UI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icrosoft YaHei UI" panose="020B0503020204020204" pitchFamily="34" charset="-122"/>
        <a:ea typeface="Microsoft YaHei UI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en-US" altLang="zh-CN" smtClean="0"/>
              <a:pPr rtl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31627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en-US" altLang="zh-CN" smtClean="0"/>
              <a:pPr rtl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97261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en-US" altLang="zh-CN" smtClean="0"/>
              <a:pPr rtl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648826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en-US" altLang="zh-CN" smtClean="0"/>
              <a:pPr rtl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234693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en-US" altLang="zh-CN" smtClean="0"/>
              <a:pPr rtl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234693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en-US" altLang="zh-CN" smtClean="0"/>
              <a:pPr rtl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234693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A89C7E07-3C67-C64C-8DA0-0404F6303970}" type="slidenum">
              <a:rPr lang="en-US" altLang="zh-CN" smtClean="0"/>
              <a:pPr rtl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238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3B6987D-0137-DE42-B76B-FF621E808D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67054" y="2116182"/>
            <a:ext cx="5491571" cy="1514019"/>
          </a:xfrm>
          <a:prstGeom prst="rect">
            <a:avLst/>
          </a:prstGeom>
        </p:spPr>
        <p:txBody>
          <a:bodyPr lIns="0" tIns="0" rIns="0" bIns="0" rtlCol="0" anchor="b">
            <a:noAutofit/>
          </a:bodyPr>
          <a:lstStyle>
            <a:lvl1pPr algn="l">
              <a:defRPr sz="6000" b="1" i="0" spc="100" baseline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  <a:endParaRPr lang="zh-CN" altLang="en-US" noProof="0" dirty="0"/>
          </a:p>
        </p:txBody>
      </p:sp>
      <p:grpSp>
        <p:nvGrpSpPr>
          <p:cNvPr id="9" name="组 8">
            <a:extLst>
              <a:ext uri="{FF2B5EF4-FFF2-40B4-BE49-F238E27FC236}">
                <a16:creationId xmlns:a16="http://schemas.microsoft.com/office/drawing/2014/main" xmlns="" id="{C26C18C3-ED25-DD4B-BA72-24932D54DE3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" y="758752"/>
            <a:ext cx="6099248" cy="6099248"/>
            <a:chOff x="0" y="12289"/>
            <a:chExt cx="3550" cy="3551"/>
          </a:xfrm>
        </p:grpSpPr>
        <p:sp>
          <p:nvSpPr>
            <p:cNvPr id="10" name="任意多边形(F) 9">
              <a:extLst>
                <a:ext uri="{FF2B5EF4-FFF2-40B4-BE49-F238E27FC236}">
                  <a16:creationId xmlns:a16="http://schemas.microsoft.com/office/drawing/2014/main" xmlns="" id="{C07CC263-2515-F147-8CC5-F8E9FF9F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1" name="任意多边形(F) 10">
              <a:extLst>
                <a:ext uri="{FF2B5EF4-FFF2-40B4-BE49-F238E27FC236}">
                  <a16:creationId xmlns:a16="http://schemas.microsoft.com/office/drawing/2014/main" xmlns="" id="{43B40037-7481-524B-8685-404D96569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2" name="任意多边形 11">
              <a:extLst>
                <a:ext uri="{FF2B5EF4-FFF2-40B4-BE49-F238E27FC236}">
                  <a16:creationId xmlns:a16="http://schemas.microsoft.com/office/drawing/2014/main" xmlns="" id="{7B759713-8408-EE47-9394-3DA6F5E4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sp>
        <p:nvSpPr>
          <p:cNvPr id="18" name="文本占位符 29">
            <a:extLst>
              <a:ext uri="{FF2B5EF4-FFF2-40B4-BE49-F238E27FC236}">
                <a16:creationId xmlns:a16="http://schemas.microsoft.com/office/drawing/2014/main" xmlns="" id="{276A9CD7-E675-3048-86D3-3546A2F6B45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67055" y="4549553"/>
            <a:ext cx="5491570" cy="953337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cxnSp>
        <p:nvCxnSpPr>
          <p:cNvPr id="13" name="直接连接符​​(S) 12">
            <a:extLst>
              <a:ext uri="{FF2B5EF4-FFF2-40B4-BE49-F238E27FC236}">
                <a16:creationId xmlns:a16="http://schemas.microsoft.com/office/drawing/2014/main" xmlns="" id="{A69706A2-3726-FE4E-B923-E75D48597816}"/>
              </a:ext>
            </a:extLst>
          </p:cNvPr>
          <p:cNvCxnSpPr>
            <a:cxnSpLocks/>
          </p:cNvCxnSpPr>
          <p:nvPr userDrawn="1"/>
        </p:nvCxnSpPr>
        <p:spPr>
          <a:xfrm>
            <a:off x="6367055" y="4252111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2710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列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 18">
            <a:extLst>
              <a:ext uri="{FF2B5EF4-FFF2-40B4-BE49-F238E27FC236}">
                <a16:creationId xmlns:a16="http://schemas.microsoft.com/office/drawing/2014/main" xmlns="" id="{BDEF3328-825B-3946-8472-DB93D6A32867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20" name="任意多边形(F) 19">
              <a:extLst>
                <a:ext uri="{FF2B5EF4-FFF2-40B4-BE49-F238E27FC236}">
                  <a16:creationId xmlns:a16="http://schemas.microsoft.com/office/drawing/2014/main" xmlns="" id="{4E4E09DF-AF21-0E4A-9838-14DFBFFED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21" name="任意多边形(F) 20">
              <a:extLst>
                <a:ext uri="{FF2B5EF4-FFF2-40B4-BE49-F238E27FC236}">
                  <a16:creationId xmlns:a16="http://schemas.microsoft.com/office/drawing/2014/main" xmlns="" id="{653F54AE-9BC1-3A45-A129-4028EADE4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22" name="任意多边形(F) 21">
              <a:extLst>
                <a:ext uri="{FF2B5EF4-FFF2-40B4-BE49-F238E27FC236}">
                  <a16:creationId xmlns:a16="http://schemas.microsoft.com/office/drawing/2014/main" xmlns="" id="{254F6D22-4944-974A-999E-F9E22F159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sp>
        <p:nvSpPr>
          <p:cNvPr id="32" name="标题 1">
            <a:extLst>
              <a:ext uri="{FF2B5EF4-FFF2-40B4-BE49-F238E27FC236}">
                <a16:creationId xmlns:a16="http://schemas.microsoft.com/office/drawing/2014/main" xmlns="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  <a:endParaRPr lang="zh-CN" altLang="en-US" noProof="0" dirty="0"/>
          </a:p>
        </p:txBody>
      </p:sp>
      <p:cxnSp>
        <p:nvCxnSpPr>
          <p:cNvPr id="33" name="直接连接符​​(S) 32">
            <a:extLst>
              <a:ext uri="{FF2B5EF4-FFF2-40B4-BE49-F238E27FC236}">
                <a16:creationId xmlns:a16="http://schemas.microsoft.com/office/drawing/2014/main" xmlns="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文本占位符 2">
            <a:extLst>
              <a:ext uri="{FF2B5EF4-FFF2-40B4-BE49-F238E27FC236}">
                <a16:creationId xmlns:a16="http://schemas.microsoft.com/office/drawing/2014/main" xmlns="" id="{A6147D10-E7D7-8F40-AF69-72639872933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64023" y="2300984"/>
            <a:ext cx="4827178" cy="404216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1" i="0" spc="0" baseline="0">
                <a:solidFill>
                  <a:schemeClr val="tx2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CN" altLang="en-US" noProof="0" dirty="0"/>
              <a:t>单击以编辑 </a:t>
            </a:r>
          </a:p>
        </p:txBody>
      </p:sp>
      <p:sp>
        <p:nvSpPr>
          <p:cNvPr id="25" name="文本占位符 2">
            <a:extLst>
              <a:ext uri="{FF2B5EF4-FFF2-40B4-BE49-F238E27FC236}">
                <a16:creationId xmlns:a16="http://schemas.microsoft.com/office/drawing/2014/main" xmlns="" id="{3A0EE708-F36B-444B-9A8B-D48D69535E45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362700" y="2300984"/>
            <a:ext cx="4764829" cy="404216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1" i="0" spc="0" baseline="0">
                <a:solidFill>
                  <a:schemeClr val="tx2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CN" altLang="en-US" noProof="0" dirty="0"/>
              <a:t>单击以编辑 </a:t>
            </a:r>
          </a:p>
        </p:txBody>
      </p:sp>
      <p:sp>
        <p:nvSpPr>
          <p:cNvPr id="27" name="内容占位符 3">
            <a:extLst>
              <a:ext uri="{FF2B5EF4-FFF2-40B4-BE49-F238E27FC236}">
                <a16:creationId xmlns:a16="http://schemas.microsoft.com/office/drawing/2014/main" xmlns="" id="{E81957B7-CEA6-A446-A203-471CF9A57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4023" y="2799146"/>
            <a:ext cx="4827178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28" name="内容占位符 3">
            <a:extLst>
              <a:ext uri="{FF2B5EF4-FFF2-40B4-BE49-F238E27FC236}">
                <a16:creationId xmlns:a16="http://schemas.microsoft.com/office/drawing/2014/main" xmlns="" id="{E40D4044-0F7B-0647-BAB5-16B23EBD9ECD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62700" y="2799146"/>
            <a:ext cx="4756241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4914D182-A7DD-4F7B-B207-262854316ED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2509C519-EFBD-4557-96DE-AD744096EF1E}" type="datetime2">
              <a:rPr lang="zh-CN" altLang="en-US" smtClean="0"/>
              <a:pPr/>
              <a:t>2023年2月28日</a:t>
            </a:fld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10B29252-5D0B-4B9D-9FBD-8EC0929FE09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r>
              <a:rPr lang="zh-CN" altLang="en-US"/>
              <a:t>年度审核</a:t>
            </a:r>
            <a:endParaRPr lang="zh-CN" altLang="en-US" b="0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5BB4FEF6-E217-4110-BBF5-C4B77ADC845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294A09A9-5501-47C1-A89A-A340965A2BE2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5504253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 xmlns="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列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 36">
            <a:extLst>
              <a:ext uri="{FF2B5EF4-FFF2-40B4-BE49-F238E27FC236}">
                <a16:creationId xmlns:a16="http://schemas.microsoft.com/office/drawing/2014/main" xmlns="" id="{868B08E5-2F7C-7749-8BDF-386EAF974BB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38" name="任意多边形(F) 37">
              <a:extLst>
                <a:ext uri="{FF2B5EF4-FFF2-40B4-BE49-F238E27FC236}">
                  <a16:creationId xmlns:a16="http://schemas.microsoft.com/office/drawing/2014/main" xmlns="" id="{F3E300C0-0B72-9048-9E16-2166E1A88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39" name="任意多边形(F) 38">
              <a:extLst>
                <a:ext uri="{FF2B5EF4-FFF2-40B4-BE49-F238E27FC236}">
                  <a16:creationId xmlns:a16="http://schemas.microsoft.com/office/drawing/2014/main" xmlns="" id="{E4AA520D-9D51-3A42-B9B1-DF72169BC8D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40" name="任意多边形(F) 39">
              <a:extLst>
                <a:ext uri="{FF2B5EF4-FFF2-40B4-BE49-F238E27FC236}">
                  <a16:creationId xmlns:a16="http://schemas.microsoft.com/office/drawing/2014/main" xmlns="" id="{D5F2735E-137C-DB47-AEF0-EFC871A32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sp>
        <p:nvSpPr>
          <p:cNvPr id="32" name="标题 1">
            <a:extLst>
              <a:ext uri="{FF2B5EF4-FFF2-40B4-BE49-F238E27FC236}">
                <a16:creationId xmlns:a16="http://schemas.microsoft.com/office/drawing/2014/main" xmlns="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  <a:endParaRPr lang="zh-CN" altLang="en-US" noProof="0" dirty="0"/>
          </a:p>
        </p:txBody>
      </p:sp>
      <p:cxnSp>
        <p:nvCxnSpPr>
          <p:cNvPr id="33" name="直接连接符​​(S) 32">
            <a:extLst>
              <a:ext uri="{FF2B5EF4-FFF2-40B4-BE49-F238E27FC236}">
                <a16:creationId xmlns:a16="http://schemas.microsoft.com/office/drawing/2014/main" xmlns="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文本占位符 2">
            <a:extLst>
              <a:ext uri="{FF2B5EF4-FFF2-40B4-BE49-F238E27FC236}">
                <a16:creationId xmlns:a16="http://schemas.microsoft.com/office/drawing/2014/main" xmlns="" id="{A6147D10-E7D7-8F40-AF69-72639872933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52500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b="1" spc="0" baseline="0" dirty="0">
                <a:solidFill>
                  <a:schemeClr val="tx2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rtl="0">
              <a:buNone/>
            </a:pPr>
            <a:r>
              <a:rPr lang="zh-CN" altLang="en-US" noProof="0" dirty="0"/>
              <a:t>单击以编辑 </a:t>
            </a:r>
          </a:p>
        </p:txBody>
      </p:sp>
      <p:sp>
        <p:nvSpPr>
          <p:cNvPr id="27" name="内容占位符 3">
            <a:extLst>
              <a:ext uri="{FF2B5EF4-FFF2-40B4-BE49-F238E27FC236}">
                <a16:creationId xmlns:a16="http://schemas.microsoft.com/office/drawing/2014/main" xmlns="" id="{E81957B7-CEA6-A446-A203-471CF9A57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2500" y="2799146"/>
            <a:ext cx="3036477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20" name="文本占位符 2">
            <a:extLst>
              <a:ext uri="{FF2B5EF4-FFF2-40B4-BE49-F238E27FC236}">
                <a16:creationId xmlns:a16="http://schemas.microsoft.com/office/drawing/2014/main" xmlns="" id="{057DFE0A-61D9-1B48-8196-EA94D04685D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69372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b="1" spc="0" baseline="0" dirty="0">
                <a:solidFill>
                  <a:schemeClr val="tx2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rtl="0">
              <a:buNone/>
            </a:pPr>
            <a:r>
              <a:rPr lang="zh-CN" altLang="en-US" noProof="0" dirty="0"/>
              <a:t>单击以编辑 </a:t>
            </a:r>
          </a:p>
        </p:txBody>
      </p:sp>
      <p:sp>
        <p:nvSpPr>
          <p:cNvPr id="21" name="内容占位符 3">
            <a:extLst>
              <a:ext uri="{FF2B5EF4-FFF2-40B4-BE49-F238E27FC236}">
                <a16:creationId xmlns:a16="http://schemas.microsoft.com/office/drawing/2014/main" xmlns="" id="{C946754A-F105-644E-99A4-DC80B9944243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4569372" y="2799146"/>
            <a:ext cx="3050628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22" name="文本占位符 2">
            <a:extLst>
              <a:ext uri="{FF2B5EF4-FFF2-40B4-BE49-F238E27FC236}">
                <a16:creationId xmlns:a16="http://schemas.microsoft.com/office/drawing/2014/main" xmlns="" id="{368648FC-FC9A-5645-8F0C-390FFFAE180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8187017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b="1" spc="0" baseline="0" dirty="0">
                <a:solidFill>
                  <a:schemeClr val="tx2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rtl="0">
              <a:buNone/>
            </a:pPr>
            <a:r>
              <a:rPr lang="zh-CN" altLang="en-US" noProof="0" dirty="0"/>
              <a:t>单击以编辑 </a:t>
            </a:r>
          </a:p>
        </p:txBody>
      </p:sp>
      <p:sp>
        <p:nvSpPr>
          <p:cNvPr id="24" name="内容占位符 3">
            <a:extLst>
              <a:ext uri="{FF2B5EF4-FFF2-40B4-BE49-F238E27FC236}">
                <a16:creationId xmlns:a16="http://schemas.microsoft.com/office/drawing/2014/main" xmlns="" id="{BBB849DC-B114-D145-9879-4FE0688BF57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187017" y="2799146"/>
            <a:ext cx="3036477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9F0C4CE5-5F02-B143-8FD1-1B235D270DAC}"/>
              </a:ext>
            </a:extLst>
          </p:cNvPr>
          <p:cNvCxnSpPr>
            <a:cxnSpLocks/>
          </p:cNvCxnSpPr>
          <p:nvPr userDrawn="1"/>
        </p:nvCxnSpPr>
        <p:spPr>
          <a:xfrm>
            <a:off x="4569372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直接连接符​​(S) 27">
            <a:extLst>
              <a:ext uri="{FF2B5EF4-FFF2-40B4-BE49-F238E27FC236}">
                <a16:creationId xmlns:a16="http://schemas.microsoft.com/office/drawing/2014/main" xmlns="" id="{289A8C14-DB28-F34E-8098-168D4C75AF23}"/>
              </a:ext>
            </a:extLst>
          </p:cNvPr>
          <p:cNvCxnSpPr>
            <a:cxnSpLocks/>
          </p:cNvCxnSpPr>
          <p:nvPr userDrawn="1"/>
        </p:nvCxnSpPr>
        <p:spPr>
          <a:xfrm>
            <a:off x="8187017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F0FA07F3-F8E4-4505-85EC-22734AC687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9FB83762-450F-4313-879F-500BE05B7287}" type="datetime2">
              <a:rPr lang="zh-CN" altLang="en-US" smtClean="0"/>
              <a:pPr/>
              <a:t>2023年2月28日</a:t>
            </a:fld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D5165D22-FEF5-4F30-8822-5D2378806A9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r>
              <a:rPr lang="zh-CN" altLang="en-US"/>
              <a:t>年度审核</a:t>
            </a:r>
            <a:endParaRPr lang="zh-CN" altLang="en-US" b="0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1540F86B-3DA3-4708-AAF5-387BA115C41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294A09A9-5501-47C1-A89A-A340965A2BE2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2279487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 xmlns="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52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4800" userDrawn="1">
          <p15:clr>
            <a:srgbClr val="FBAE40"/>
          </p15:clr>
        </p15:guide>
        <p15:guide id="11" pos="2880" userDrawn="1">
          <p15:clr>
            <a:srgbClr val="FBAE40"/>
          </p15:clr>
        </p15:guide>
        <p15:guide id="12" orient="horz" pos="1752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摘要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标题 1">
            <a:extLst>
              <a:ext uri="{FF2B5EF4-FFF2-40B4-BE49-F238E27FC236}">
                <a16:creationId xmlns:a16="http://schemas.microsoft.com/office/drawing/2014/main" xmlns="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  <a:endParaRPr lang="zh-CN" altLang="en-US" noProof="0" dirty="0"/>
          </a:p>
        </p:txBody>
      </p:sp>
      <p:cxnSp>
        <p:nvCxnSpPr>
          <p:cNvPr id="33" name="直接连接符​​(S) 32">
            <a:extLst>
              <a:ext uri="{FF2B5EF4-FFF2-40B4-BE49-F238E27FC236}">
                <a16:creationId xmlns:a16="http://schemas.microsoft.com/office/drawing/2014/main" xmlns="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DA8C895-11B9-EA40-B0F8-0F4FE98815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52500" y="2656904"/>
            <a:ext cx="4838700" cy="574318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grpSp>
        <p:nvGrpSpPr>
          <p:cNvPr id="15" name="组 14">
            <a:extLst>
              <a:ext uri="{FF2B5EF4-FFF2-40B4-BE49-F238E27FC236}">
                <a16:creationId xmlns:a16="http://schemas.microsoft.com/office/drawing/2014/main" xmlns="" id="{C47A1EE0-4011-3749-B01C-FC489EEDF880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8870040" y="0"/>
            <a:ext cx="3325208" cy="3325208"/>
            <a:chOff x="0" y="12289"/>
            <a:chExt cx="3550" cy="3551"/>
          </a:xfrm>
        </p:grpSpPr>
        <p:sp>
          <p:nvSpPr>
            <p:cNvPr id="16" name="任意多边形(F) 15">
              <a:extLst>
                <a:ext uri="{FF2B5EF4-FFF2-40B4-BE49-F238E27FC236}">
                  <a16:creationId xmlns:a16="http://schemas.microsoft.com/office/drawing/2014/main" xmlns="" id="{17EED68A-6660-2643-BBFB-B6AB92A7C22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7" name="任意多边形(F) 16">
              <a:extLst>
                <a:ext uri="{FF2B5EF4-FFF2-40B4-BE49-F238E27FC236}">
                  <a16:creationId xmlns:a16="http://schemas.microsoft.com/office/drawing/2014/main" xmlns="" id="{BECF9FB8-F6C7-C54D-99F4-11FDF26D7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8" name="任意多边形(F) 17">
              <a:extLst>
                <a:ext uri="{FF2B5EF4-FFF2-40B4-BE49-F238E27FC236}">
                  <a16:creationId xmlns:a16="http://schemas.microsoft.com/office/drawing/2014/main" xmlns="" id="{46C7C62D-7D3B-934C-AFF9-0F10E727B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FF85D552-3AFC-4D21-A944-9D41E128A96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52500" y="2286000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1" spc="0" baseline="0">
                <a:solidFill>
                  <a:schemeClr val="tx2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zh-CN" altLang="en-US" noProof="0" dirty="0"/>
              <a:t>单击以编辑</a:t>
            </a:r>
          </a:p>
        </p:txBody>
      </p:sp>
      <p:sp>
        <p:nvSpPr>
          <p:cNvPr id="21" name="文本占位符 2">
            <a:extLst>
              <a:ext uri="{FF2B5EF4-FFF2-40B4-BE49-F238E27FC236}">
                <a16:creationId xmlns:a16="http://schemas.microsoft.com/office/drawing/2014/main" xmlns="" id="{BE8C2EDB-9C70-49A2-865C-E5CD77D3E7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3655" y="3841846"/>
            <a:ext cx="4838700" cy="636754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22" name="文本占位符 3">
            <a:extLst>
              <a:ext uri="{FF2B5EF4-FFF2-40B4-BE49-F238E27FC236}">
                <a16:creationId xmlns:a16="http://schemas.microsoft.com/office/drawing/2014/main" xmlns="" id="{EE50320A-D017-45C6-9986-94BC43911E9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3655" y="3470942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1" spc="0" baseline="0">
                <a:solidFill>
                  <a:schemeClr val="tx2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zh-CN" altLang="en-US" noProof="0" dirty="0"/>
              <a:t>单击以编辑</a:t>
            </a:r>
          </a:p>
        </p:txBody>
      </p:sp>
      <p:sp>
        <p:nvSpPr>
          <p:cNvPr id="23" name="文本占位符 2">
            <a:extLst>
              <a:ext uri="{FF2B5EF4-FFF2-40B4-BE49-F238E27FC236}">
                <a16:creationId xmlns:a16="http://schemas.microsoft.com/office/drawing/2014/main" xmlns="" id="{673EB498-F5D2-4E15-990A-2AFA4A377CB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2500" y="5017901"/>
            <a:ext cx="4838700" cy="908340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24" name="文本占位符 3">
            <a:extLst>
              <a:ext uri="{FF2B5EF4-FFF2-40B4-BE49-F238E27FC236}">
                <a16:creationId xmlns:a16="http://schemas.microsoft.com/office/drawing/2014/main" xmlns="" id="{1F528150-326B-4BB3-AC38-7FC805DB6BA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52500" y="4646997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1" spc="0" baseline="0">
                <a:solidFill>
                  <a:schemeClr val="tx2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zh-CN" altLang="en-US" noProof="0" dirty="0"/>
              <a:t>单击以编辑</a:t>
            </a:r>
          </a:p>
        </p:txBody>
      </p:sp>
      <p:sp>
        <p:nvSpPr>
          <p:cNvPr id="25" name="文本占位符 2">
            <a:extLst>
              <a:ext uri="{FF2B5EF4-FFF2-40B4-BE49-F238E27FC236}">
                <a16:creationId xmlns:a16="http://schemas.microsoft.com/office/drawing/2014/main" xmlns="" id="{20EBEFF7-AECA-409B-9ACC-A63A168283B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99647" y="2656904"/>
            <a:ext cx="4838700" cy="574318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26" name="文本占位符 3">
            <a:extLst>
              <a:ext uri="{FF2B5EF4-FFF2-40B4-BE49-F238E27FC236}">
                <a16:creationId xmlns:a16="http://schemas.microsoft.com/office/drawing/2014/main" xmlns="" id="{29E4D063-8666-4D7A-B8C8-2B9383F798E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99647" y="2286000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1" spc="0" baseline="0">
                <a:solidFill>
                  <a:schemeClr val="tx2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zh-CN" altLang="en-US" noProof="0" dirty="0"/>
              <a:t>单击以编辑</a:t>
            </a:r>
          </a:p>
        </p:txBody>
      </p:sp>
      <p:sp>
        <p:nvSpPr>
          <p:cNvPr id="27" name="文本占位符 2">
            <a:extLst>
              <a:ext uri="{FF2B5EF4-FFF2-40B4-BE49-F238E27FC236}">
                <a16:creationId xmlns:a16="http://schemas.microsoft.com/office/drawing/2014/main" xmlns="" id="{4717B7CD-A4F9-444E-82B9-8914CB57488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99647" y="3841846"/>
            <a:ext cx="4838700" cy="908340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28" name="文本占位符 3">
            <a:extLst>
              <a:ext uri="{FF2B5EF4-FFF2-40B4-BE49-F238E27FC236}">
                <a16:creationId xmlns:a16="http://schemas.microsoft.com/office/drawing/2014/main" xmlns="" id="{2CF285B7-A950-4326-A4D5-F5D542D2D65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399647" y="3470942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1" spc="0" baseline="0">
                <a:solidFill>
                  <a:schemeClr val="tx2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zh-CN" altLang="en-US" noProof="0" dirty="0"/>
              <a:t>单击以编辑</a:t>
            </a: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EC45E38A-5516-4C3E-88FC-0DCBD876054B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1504BA7A-E770-48B4-9ED2-522E084E8405}" type="datetime2">
              <a:rPr lang="zh-CN" altLang="en-US" smtClean="0"/>
              <a:pPr/>
              <a:t>2023年2月28日</a:t>
            </a:fld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4225273-038D-4F51-A093-83D80104F21A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r>
              <a:rPr lang="zh-CN" altLang="en-US"/>
              <a:t>年度审核</a:t>
            </a:r>
            <a:endParaRPr lang="zh-CN" altLang="en-US" b="0" dirty="0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xmlns="" id="{C7F24E14-E0E0-44FA-A4AA-FA63A858730C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294A09A9-5501-47C1-A89A-A340965A2BE2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60135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 xmlns="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谢谢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占位符 29">
            <a:extLst>
              <a:ext uri="{FF2B5EF4-FFF2-40B4-BE49-F238E27FC236}">
                <a16:creationId xmlns:a16="http://schemas.microsoft.com/office/drawing/2014/main" xmlns="" id="{BB778BC5-5409-574B-96E2-B45CDD940D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96100" y="5102063"/>
            <a:ext cx="4914900" cy="588795"/>
          </a:xfrm>
        </p:spPr>
        <p:txBody>
          <a:bodyPr lIns="0" tIns="0" rIns="0" bIns="0" rtlCol="0" anchor="b">
            <a:noAutofit/>
          </a:bodyPr>
          <a:lstStyle>
            <a:lvl1pPr marL="0" indent="0">
              <a:buNone/>
              <a:defRPr sz="1600" b="0" i="0">
                <a:solidFill>
                  <a:schemeClr val="tx2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17" name="副标题 2">
            <a:extLst>
              <a:ext uri="{FF2B5EF4-FFF2-40B4-BE49-F238E27FC236}">
                <a16:creationId xmlns:a16="http://schemas.microsoft.com/office/drawing/2014/main" xmlns="" id="{32916F3A-28FA-9A4B-A780-0D687D9328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07623" y="3591098"/>
            <a:ext cx="4903377" cy="1057791"/>
          </a:xfrm>
        </p:spPr>
        <p:txBody>
          <a:bodyPr lIns="0" tIns="0" rIns="0" bIns="0" rtlCol="0">
            <a:normAutofit/>
          </a:bodyPr>
          <a:lstStyle>
            <a:lvl1pPr marL="0" indent="0" algn="l">
              <a:buNone/>
              <a:defRPr sz="1600" b="0" i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zh-CN" altLang="en-US" noProof="0"/>
              <a:t>单击此处编辑母版副标题样式</a:t>
            </a:r>
            <a:endParaRPr lang="zh-CN" altLang="en-US" noProof="0" dirty="0"/>
          </a:p>
        </p:txBody>
      </p:sp>
      <p:sp>
        <p:nvSpPr>
          <p:cNvPr id="26" name="标题 1">
            <a:extLst>
              <a:ext uri="{FF2B5EF4-FFF2-40B4-BE49-F238E27FC236}">
                <a16:creationId xmlns:a16="http://schemas.microsoft.com/office/drawing/2014/main" xmlns="" id="{E29321F6-59C5-6E4C-A846-6AD00848A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7623" y="2173658"/>
            <a:ext cx="49033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  <a:endParaRPr lang="zh-CN" altLang="en-US" noProof="0" dirty="0"/>
          </a:p>
        </p:txBody>
      </p:sp>
      <p:sp>
        <p:nvSpPr>
          <p:cNvPr id="11" name="图片占位符 2">
            <a:extLst>
              <a:ext uri="{FF2B5EF4-FFF2-40B4-BE49-F238E27FC236}">
                <a16:creationId xmlns:a16="http://schemas.microsoft.com/office/drawing/2014/main" xmlns="" id="{F8C225AD-C009-894E-8AFA-C94EAA06509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</p:spPr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单击图标添加图片</a:t>
            </a:r>
            <a:endParaRPr lang="zh-CN" altLang="en-US" noProof="0" dirty="0"/>
          </a:p>
        </p:txBody>
      </p:sp>
      <p:grpSp>
        <p:nvGrpSpPr>
          <p:cNvPr id="30" name="组 29">
            <a:extLst>
              <a:ext uri="{FF2B5EF4-FFF2-40B4-BE49-F238E27FC236}">
                <a16:creationId xmlns:a16="http://schemas.microsoft.com/office/drawing/2014/main" xmlns="" id="{FFEF81ED-50DF-3946-87D9-407C13C3CE9F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8870040" y="0"/>
            <a:ext cx="3325208" cy="3325208"/>
            <a:chOff x="0" y="12289"/>
            <a:chExt cx="3550" cy="3551"/>
          </a:xfrm>
        </p:grpSpPr>
        <p:sp>
          <p:nvSpPr>
            <p:cNvPr id="31" name="任意多边形(F) 30">
              <a:extLst>
                <a:ext uri="{FF2B5EF4-FFF2-40B4-BE49-F238E27FC236}">
                  <a16:creationId xmlns:a16="http://schemas.microsoft.com/office/drawing/2014/main" xmlns="" id="{4B6857A0-601C-9C40-ADB4-7927C7A4E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32" name="任意多边形(F) 31">
              <a:extLst>
                <a:ext uri="{FF2B5EF4-FFF2-40B4-BE49-F238E27FC236}">
                  <a16:creationId xmlns:a16="http://schemas.microsoft.com/office/drawing/2014/main" xmlns="" id="{31562ACC-ECB3-4841-A52C-00DAFF438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33" name="任意多边形(F) 32">
              <a:extLst>
                <a:ext uri="{FF2B5EF4-FFF2-40B4-BE49-F238E27FC236}">
                  <a16:creationId xmlns:a16="http://schemas.microsoft.com/office/drawing/2014/main" xmlns="" id="{77C317B8-91B4-7040-AB8C-CE822CA28A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999130720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pos="60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议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 5">
            <a:extLst>
              <a:ext uri="{FF2B5EF4-FFF2-40B4-BE49-F238E27FC236}">
                <a16:creationId xmlns:a16="http://schemas.microsoft.com/office/drawing/2014/main" xmlns="" id="{806C6F65-35CD-D64B-992A-0C1C1E00384D}"/>
              </a:ext>
            </a:extLst>
          </p:cNvPr>
          <p:cNvGrpSpPr/>
          <p:nvPr userDrawn="1"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7" name="自选图形 24">
              <a:extLst>
                <a:ext uri="{FF2B5EF4-FFF2-40B4-BE49-F238E27FC236}">
                  <a16:creationId xmlns:a16="http://schemas.microsoft.com/office/drawing/2014/main" xmlns="" id="{CFD467E2-FF13-7E4F-BEF9-EA1A1766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8" name="任意多边形(F) 7">
              <a:extLst>
                <a:ext uri="{FF2B5EF4-FFF2-40B4-BE49-F238E27FC236}">
                  <a16:creationId xmlns:a16="http://schemas.microsoft.com/office/drawing/2014/main" xmlns="" id="{CA85A327-3157-B442-993A-6900F7124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9" name="任意多边形(F) 8">
              <a:extLst>
                <a:ext uri="{FF2B5EF4-FFF2-40B4-BE49-F238E27FC236}">
                  <a16:creationId xmlns:a16="http://schemas.microsoft.com/office/drawing/2014/main" xmlns="" id="{9A459CB4-74AF-0544-AB1E-7CC6D10F8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0" name="任意多边形 9">
              <a:extLst>
                <a:ext uri="{FF2B5EF4-FFF2-40B4-BE49-F238E27FC236}">
                  <a16:creationId xmlns:a16="http://schemas.microsoft.com/office/drawing/2014/main" xmlns="" id="{95A20BFD-9142-D64A-A78A-61B75FCA0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1" name="任意多边形(F) 10">
              <a:extLst>
                <a:ext uri="{FF2B5EF4-FFF2-40B4-BE49-F238E27FC236}">
                  <a16:creationId xmlns:a16="http://schemas.microsoft.com/office/drawing/2014/main" xmlns="" id="{B80736DF-C890-DB47-AEAA-D3D92505E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sp>
        <p:nvSpPr>
          <p:cNvPr id="12" name="标题 1">
            <a:extLst>
              <a:ext uri="{FF2B5EF4-FFF2-40B4-BE49-F238E27FC236}">
                <a16:creationId xmlns:a16="http://schemas.microsoft.com/office/drawing/2014/main" xmlns="" id="{39F93F26-ED5C-E74E-BFBD-E3054DC1B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 spc="50" baseline="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  <a:endParaRPr lang="zh-CN" altLang="en-US" noProof="0" dirty="0"/>
          </a:p>
        </p:txBody>
      </p:sp>
      <p:cxnSp>
        <p:nvCxnSpPr>
          <p:cNvPr id="13" name="直接连接符​​(S) 12">
            <a:extLst>
              <a:ext uri="{FF2B5EF4-FFF2-40B4-BE49-F238E27FC236}">
                <a16:creationId xmlns:a16="http://schemas.microsoft.com/office/drawing/2014/main" xmlns="" id="{CF0FD074-81E2-0D4E-8446-C5B415B238A0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4655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文本占位符 29">
            <a:extLst>
              <a:ext uri="{FF2B5EF4-FFF2-40B4-BE49-F238E27FC236}">
                <a16:creationId xmlns:a16="http://schemas.microsoft.com/office/drawing/2014/main" xmlns="" id="{58AAB058-5FFC-9E4E-AD2E-FB1B4EE510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2500" y="2818296"/>
            <a:ext cx="2133600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15" name="文本占位符 29">
            <a:extLst>
              <a:ext uri="{FF2B5EF4-FFF2-40B4-BE49-F238E27FC236}">
                <a16:creationId xmlns:a16="http://schemas.microsoft.com/office/drawing/2014/main" xmlns="" id="{18ABDA74-C3EC-274D-BE87-AC5B825A2A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2500" y="2209800"/>
            <a:ext cx="2133600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1" i="0">
                <a:solidFill>
                  <a:schemeClr val="tx2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zh-CN" altLang="en-US" noProof="0" dirty="0"/>
              <a:t>单击以编辑 </a:t>
            </a:r>
          </a:p>
        </p:txBody>
      </p:sp>
      <p:sp>
        <p:nvSpPr>
          <p:cNvPr id="17" name="文本占位符 29">
            <a:extLst>
              <a:ext uri="{FF2B5EF4-FFF2-40B4-BE49-F238E27FC236}">
                <a16:creationId xmlns:a16="http://schemas.microsoft.com/office/drawing/2014/main" xmlns="" id="{3ABA9FD1-9B74-F14F-81EF-7B3407196B0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63042" y="2818296"/>
            <a:ext cx="2128157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18" name="文本占位符 29">
            <a:extLst>
              <a:ext uri="{FF2B5EF4-FFF2-40B4-BE49-F238E27FC236}">
                <a16:creationId xmlns:a16="http://schemas.microsoft.com/office/drawing/2014/main" xmlns="" id="{0E9E9D03-0186-5B4C-A73F-95ADCD08A44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63042" y="2209800"/>
            <a:ext cx="2128157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1" i="0">
                <a:solidFill>
                  <a:schemeClr val="tx2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zh-CN" altLang="en-US" noProof="0" dirty="0"/>
              <a:t>单击以编辑</a:t>
            </a:r>
          </a:p>
        </p:txBody>
      </p:sp>
      <p:sp>
        <p:nvSpPr>
          <p:cNvPr id="21" name="文本占位符 29">
            <a:extLst>
              <a:ext uri="{FF2B5EF4-FFF2-40B4-BE49-F238E27FC236}">
                <a16:creationId xmlns:a16="http://schemas.microsoft.com/office/drawing/2014/main" xmlns="" id="{F953BCFF-5CB8-784F-ACC1-A14670E6219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52500" y="5131299"/>
            <a:ext cx="2133600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22" name="文本占位符 29">
            <a:extLst>
              <a:ext uri="{FF2B5EF4-FFF2-40B4-BE49-F238E27FC236}">
                <a16:creationId xmlns:a16="http://schemas.microsoft.com/office/drawing/2014/main" xmlns="" id="{97DCC038-CDD3-1D48-B8BA-2617616935C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52500" y="4522803"/>
            <a:ext cx="2133600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1" i="0">
                <a:solidFill>
                  <a:schemeClr val="tx2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zh-CN" altLang="en-US" noProof="0" dirty="0"/>
              <a:t>单击以编辑 </a:t>
            </a:r>
          </a:p>
        </p:txBody>
      </p:sp>
      <p:sp>
        <p:nvSpPr>
          <p:cNvPr id="24" name="文本占位符 29">
            <a:extLst>
              <a:ext uri="{FF2B5EF4-FFF2-40B4-BE49-F238E27FC236}">
                <a16:creationId xmlns:a16="http://schemas.microsoft.com/office/drawing/2014/main" xmlns="" id="{C20DFC6E-CE65-E94B-921D-38F386E173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663042" y="5131299"/>
            <a:ext cx="2128157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25" name="文本占位符 29">
            <a:extLst>
              <a:ext uri="{FF2B5EF4-FFF2-40B4-BE49-F238E27FC236}">
                <a16:creationId xmlns:a16="http://schemas.microsoft.com/office/drawing/2014/main" xmlns="" id="{773FBF72-A3D8-2F4E-BAD2-2755F0BE4A4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663042" y="4522803"/>
            <a:ext cx="2128157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1" i="0">
                <a:solidFill>
                  <a:schemeClr val="tx2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zh-CN" altLang="en-US" noProof="0" dirty="0"/>
              <a:t>单击以编辑 </a:t>
            </a:r>
          </a:p>
        </p:txBody>
      </p:sp>
      <p:sp>
        <p:nvSpPr>
          <p:cNvPr id="27" name="文本占位符 29">
            <a:extLst>
              <a:ext uri="{FF2B5EF4-FFF2-40B4-BE49-F238E27FC236}">
                <a16:creationId xmlns:a16="http://schemas.microsoft.com/office/drawing/2014/main" xmlns="" id="{9B18A1DC-4A61-514B-9F70-1DCC893EBB1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367054" y="5131299"/>
            <a:ext cx="2129245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28" name="文本占位符 29">
            <a:extLst>
              <a:ext uri="{FF2B5EF4-FFF2-40B4-BE49-F238E27FC236}">
                <a16:creationId xmlns:a16="http://schemas.microsoft.com/office/drawing/2014/main" xmlns="" id="{DD138509-2AA1-D540-90D6-28847495661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367054" y="4522803"/>
            <a:ext cx="2129245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1" i="0">
                <a:solidFill>
                  <a:schemeClr val="tx2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zh-CN" altLang="en-US" noProof="0" dirty="0"/>
              <a:t>单击以编辑 </a:t>
            </a:r>
          </a:p>
        </p:txBody>
      </p:sp>
    </p:spTree>
    <p:extLst>
      <p:ext uri="{BB962C8B-B14F-4D97-AF65-F5344CB8AC3E}">
        <p14:creationId xmlns:p14="http://schemas.microsoft.com/office/powerpoint/2010/main" xmlns="" val="4093066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简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 12">
            <a:extLst>
              <a:ext uri="{FF2B5EF4-FFF2-40B4-BE49-F238E27FC236}">
                <a16:creationId xmlns:a16="http://schemas.microsoft.com/office/drawing/2014/main" xmlns="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15" name="任意多边形(F) 14">
              <a:extLst>
                <a:ext uri="{FF2B5EF4-FFF2-40B4-BE49-F238E27FC236}">
                  <a16:creationId xmlns:a16="http://schemas.microsoft.com/office/drawing/2014/main" xmlns="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6" name="任意多边形(F) 15">
              <a:extLst>
                <a:ext uri="{FF2B5EF4-FFF2-40B4-BE49-F238E27FC236}">
                  <a16:creationId xmlns:a16="http://schemas.microsoft.com/office/drawing/2014/main" xmlns="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9" name="任意多边形(F) 18">
              <a:extLst>
                <a:ext uri="{FF2B5EF4-FFF2-40B4-BE49-F238E27FC236}">
                  <a16:creationId xmlns:a16="http://schemas.microsoft.com/office/drawing/2014/main" xmlns="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sp>
        <p:nvSpPr>
          <p:cNvPr id="14" name="图片占位符 2">
            <a:extLst>
              <a:ext uri="{FF2B5EF4-FFF2-40B4-BE49-F238E27FC236}">
                <a16:creationId xmlns:a16="http://schemas.microsoft.com/office/drawing/2014/main" xmlns="" id="{F0C4E8C2-3240-594A-9D5E-1BCD1AF44C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-22543"/>
            <a:ext cx="6096000" cy="6903086"/>
          </a:xfrm>
        </p:spPr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单击图标添加图片</a:t>
            </a:r>
            <a:endParaRPr lang="zh-CN" altLang="en-US" noProof="0" dirty="0"/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xmlns="" id="{A5C37098-CEB2-1E45-989B-3DD92F3B1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  <a:endParaRPr lang="zh-CN" altLang="en-US" noProof="0" dirty="0"/>
          </a:p>
        </p:txBody>
      </p:sp>
      <p:cxnSp>
        <p:nvCxnSpPr>
          <p:cNvPr id="17" name="直接连接符​​(S) 16">
            <a:extLst>
              <a:ext uri="{FF2B5EF4-FFF2-40B4-BE49-F238E27FC236}">
                <a16:creationId xmlns:a16="http://schemas.microsoft.com/office/drawing/2014/main" xmlns="" id="{1D23F761-57FC-3649-AE84-0C3EF95EF561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文本占位符 29">
            <a:extLst>
              <a:ext uri="{FF2B5EF4-FFF2-40B4-BE49-F238E27FC236}">
                <a16:creationId xmlns:a16="http://schemas.microsoft.com/office/drawing/2014/main" xmlns="" id="{E66F2BC9-2F8A-1543-9AFD-9BAB0E75B3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499" y="2289363"/>
            <a:ext cx="4572001" cy="27952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3073769527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pos="600">
          <p15:clr>
            <a:srgbClr val="FBAE40"/>
          </p15:clr>
        </p15:guide>
        <p15:guide id="6" pos="3480" userDrawn="1">
          <p15:clr>
            <a:srgbClr val="FBAE40"/>
          </p15:clr>
        </p15:guide>
        <p15:guide id="7" orient="horz" pos="1440" userDrawn="1">
          <p15:clr>
            <a:srgbClr val="FBAE40"/>
          </p15:clr>
        </p15:guide>
        <p15:guide id="9" orient="horz" pos="1224" userDrawn="1">
          <p15:clr>
            <a:srgbClr val="FBAE40"/>
          </p15:clr>
        </p15:guide>
        <p15:guide id="10" orient="horz" pos="55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休息时间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图片占位符 2">
            <a:extLst>
              <a:ext uri="{FF2B5EF4-FFF2-40B4-BE49-F238E27FC236}">
                <a16:creationId xmlns:a16="http://schemas.microsoft.com/office/drawing/2014/main" xmlns="" id="{50E2385F-F6FA-D345-AF77-A9EE8E4931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1998" cy="6858000"/>
          </a:xfrm>
          <a:solidFill>
            <a:schemeClr val="accent2"/>
          </a:solidFill>
        </p:spPr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单击图标添加图片</a:t>
            </a:r>
            <a:endParaRPr lang="zh-CN" altLang="en-US" noProof="0" dirty="0"/>
          </a:p>
        </p:txBody>
      </p:sp>
      <p:sp>
        <p:nvSpPr>
          <p:cNvPr id="18" name="标题 1">
            <a:extLst>
              <a:ext uri="{FF2B5EF4-FFF2-40B4-BE49-F238E27FC236}">
                <a16:creationId xmlns:a16="http://schemas.microsoft.com/office/drawing/2014/main" xmlns="" id="{8D492973-78E3-D34E-835E-CF2D45170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3943" y="3045437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100" b="1" i="0" baseline="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  <a:endParaRPr lang="zh-CN" altLang="en-US" noProof="0" dirty="0"/>
          </a:p>
        </p:txBody>
      </p:sp>
      <p:cxnSp>
        <p:nvCxnSpPr>
          <p:cNvPr id="20" name="直接连接符​​(S) 19">
            <a:extLst>
              <a:ext uri="{FF2B5EF4-FFF2-40B4-BE49-F238E27FC236}">
                <a16:creationId xmlns:a16="http://schemas.microsoft.com/office/drawing/2014/main" xmlns="" id="{4BE3A3D6-A0AD-C84D-8B2A-743F5F95432E}"/>
              </a:ext>
            </a:extLst>
          </p:cNvPr>
          <p:cNvCxnSpPr>
            <a:cxnSpLocks/>
          </p:cNvCxnSpPr>
          <p:nvPr userDrawn="1"/>
        </p:nvCxnSpPr>
        <p:spPr>
          <a:xfrm>
            <a:off x="7154721" y="4003877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2" name="组 21">
            <a:extLst>
              <a:ext uri="{FF2B5EF4-FFF2-40B4-BE49-F238E27FC236}">
                <a16:creationId xmlns:a16="http://schemas.microsoft.com/office/drawing/2014/main" xmlns="" id="{F4CB38BE-0FF2-694C-AA3C-D73DBF7C332C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9509760" y="-3"/>
            <a:ext cx="2682238" cy="2682238"/>
            <a:chOff x="0" y="12289"/>
            <a:chExt cx="3550" cy="3551"/>
          </a:xfrm>
          <a:solidFill>
            <a:schemeClr val="tx1"/>
          </a:solidFill>
        </p:grpSpPr>
        <p:sp>
          <p:nvSpPr>
            <p:cNvPr id="23" name="任意多边形(F) 22">
              <a:extLst>
                <a:ext uri="{FF2B5EF4-FFF2-40B4-BE49-F238E27FC236}">
                  <a16:creationId xmlns:a16="http://schemas.microsoft.com/office/drawing/2014/main" xmlns="" id="{F0257420-2EA0-6348-8B9E-1414F5297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24" name="任意多边形(F) 23">
              <a:extLst>
                <a:ext uri="{FF2B5EF4-FFF2-40B4-BE49-F238E27FC236}">
                  <a16:creationId xmlns:a16="http://schemas.microsoft.com/office/drawing/2014/main" xmlns="" id="{7FE65C23-C0EF-BB41-884A-01C2A7356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25" name="任意多边形(F) 24">
              <a:extLst>
                <a:ext uri="{FF2B5EF4-FFF2-40B4-BE49-F238E27FC236}">
                  <a16:creationId xmlns:a16="http://schemas.microsoft.com/office/drawing/2014/main" xmlns="" id="{F73F5EB6-53C7-D44C-9003-FB5A81F98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357889184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2" pos="7104">
          <p15:clr>
            <a:srgbClr val="FBAE40"/>
          </p15:clr>
        </p15:guide>
        <p15:guide id="3" pos="4344" userDrawn="1">
          <p15:clr>
            <a:srgbClr val="FBAE40"/>
          </p15:clr>
        </p15:guide>
        <p15:guide id="4" pos="4560" userDrawn="1">
          <p15:clr>
            <a:srgbClr val="FBAE40"/>
          </p15:clr>
        </p15:guide>
        <p15:guide id="8" orient="horz" pos="184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表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表占位符 5">
            <a:extLst>
              <a:ext uri="{FF2B5EF4-FFF2-40B4-BE49-F238E27FC236}">
                <a16:creationId xmlns:a16="http://schemas.microsoft.com/office/drawing/2014/main" xmlns="" id="{75992517-0394-6B43-B15D-2A86A34512F3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952500" y="1939108"/>
            <a:ext cx="10352810" cy="4110702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zh-CN" altLang="en-US" noProof="0"/>
              <a:t>单击图标添加图表</a:t>
            </a:r>
          </a:p>
        </p:txBody>
      </p:sp>
      <p:sp>
        <p:nvSpPr>
          <p:cNvPr id="16" name="标题 1">
            <a:extLst>
              <a:ext uri="{FF2B5EF4-FFF2-40B4-BE49-F238E27FC236}">
                <a16:creationId xmlns:a16="http://schemas.microsoft.com/office/drawing/2014/main" xmlns="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zh-CN" altLang="en-US" noProof="0"/>
              <a:t>单击以编辑 </a:t>
            </a:r>
          </a:p>
        </p:txBody>
      </p:sp>
    </p:spTree>
    <p:extLst>
      <p:ext uri="{BB962C8B-B14F-4D97-AF65-F5344CB8AC3E}">
        <p14:creationId xmlns:p14="http://schemas.microsoft.com/office/powerpoint/2010/main" xmlns="" val="2065862895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224" userDrawn="1">
          <p15:clr>
            <a:srgbClr val="FBAE40"/>
          </p15:clr>
        </p15:guide>
        <p15:guide id="8" orient="horz" pos="1392" userDrawn="1">
          <p15:clr>
            <a:srgbClr val="FBAE40"/>
          </p15:clr>
        </p15:guide>
        <p15:guide id="10" orient="horz" pos="552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格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标题 1">
            <a:extLst>
              <a:ext uri="{FF2B5EF4-FFF2-40B4-BE49-F238E27FC236}">
                <a16:creationId xmlns:a16="http://schemas.microsoft.com/office/drawing/2014/main" xmlns="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zh-CN" altLang="en-US" noProof="0"/>
              <a:t>单击以编辑 </a:t>
            </a:r>
          </a:p>
        </p:txBody>
      </p:sp>
      <p:sp>
        <p:nvSpPr>
          <p:cNvPr id="9" name="表格占位符 2">
            <a:extLst>
              <a:ext uri="{FF2B5EF4-FFF2-40B4-BE49-F238E27FC236}">
                <a16:creationId xmlns:a16="http://schemas.microsoft.com/office/drawing/2014/main" xmlns="" id="{1506B022-475A-6647-98FF-D5C319A0C7C4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952500" y="2209800"/>
            <a:ext cx="10287000" cy="2593109"/>
          </a:xfrm>
        </p:spPr>
        <p:txBody>
          <a:bodyPr rtlCol="0"/>
          <a:lstStyle/>
          <a:p>
            <a:pPr rtl="0"/>
            <a:r>
              <a:rPr lang="zh-CN" altLang="en-US" noProof="0"/>
              <a:t>单击图标添加表格</a:t>
            </a: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9B2411D2-78FE-46C1-9EA9-C6A882903B5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 rtlCol="0"/>
          <a:lstStyle/>
          <a:p>
            <a:pPr rtl="0"/>
            <a:fld id="{5618353C-B2AA-43F5-B6ED-6EE257877897}" type="datetime2">
              <a:rPr lang="zh-CN" altLang="en-US" noProof="0" smtClean="0">
                <a:latin typeface="+mn-lt"/>
              </a:rPr>
              <a:pPr rtl="0"/>
              <a:t>2023年2月28日</a:t>
            </a:fld>
            <a:endParaRPr lang="zh-CN" altLang="en-US" noProof="0">
              <a:latin typeface="+mn-lt"/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C04DAF8F-82DB-4DBE-9041-71217A4516C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zh-CN" altLang="en-US" noProof="0"/>
              <a:t>年度审核</a:t>
            </a:r>
            <a:endParaRPr lang="zh-CN" altLang="en-US" b="0" noProof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782F761B-6706-439D-9C75-43E751AB195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US" altLang="zh-CN" noProof="0" smtClean="0"/>
              <a:pPr rtl="0"/>
              <a:t>‹#›</a:t>
            </a:fld>
            <a:endParaRPr lang="zh-CN" altLang="en-US" noProof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1310734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引言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>
            <a:extLst>
              <a:ext uri="{FF2B5EF4-FFF2-40B4-BE49-F238E27FC236}">
                <a16:creationId xmlns:a16="http://schemas.microsoft.com/office/drawing/2014/main" xmlns="" id="{A5C37098-CEB2-1E45-989B-3DD92F3B1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2" y="2476500"/>
            <a:ext cx="7132320" cy="3289971"/>
          </a:xfrm>
          <a:prstGeom prst="rect">
            <a:avLst/>
          </a:prstGeom>
          <a:ln>
            <a:noFill/>
          </a:ln>
        </p:spPr>
        <p:txBody>
          <a:bodyPr lIns="0" tIns="0" rIns="0" bIns="0" rtlCol="0" anchor="t" anchorCtr="0">
            <a:normAutofit/>
          </a:bodyPr>
          <a:lstStyle>
            <a:lvl1pPr>
              <a:lnSpc>
                <a:spcPct val="100000"/>
              </a:lnSpc>
              <a:defRPr sz="2800" b="0" i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  <a:endParaRPr lang="zh-CN" altLang="en-US" noProof="0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E902327D-DBD4-7A4E-ABF2-A946A559A8AD}"/>
              </a:ext>
            </a:extLst>
          </p:cNvPr>
          <p:cNvSpPr txBox="1"/>
          <p:nvPr userDrawn="1"/>
        </p:nvSpPr>
        <p:spPr>
          <a:xfrm>
            <a:off x="699948" y="548291"/>
            <a:ext cx="158937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zh-CN" altLang="en-US" sz="20000" b="1" noProof="0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“</a:t>
            </a:r>
          </a:p>
        </p:txBody>
      </p:sp>
      <p:grpSp>
        <p:nvGrpSpPr>
          <p:cNvPr id="18" name="组 17">
            <a:extLst>
              <a:ext uri="{FF2B5EF4-FFF2-40B4-BE49-F238E27FC236}">
                <a16:creationId xmlns:a16="http://schemas.microsoft.com/office/drawing/2014/main" xmlns="" id="{6ACB4ADD-D9F4-984E-B29D-A2CF6D19E810}"/>
              </a:ext>
            </a:extLst>
          </p:cNvPr>
          <p:cNvGrpSpPr/>
          <p:nvPr userDrawn="1"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19" name="自选图形 24">
              <a:extLst>
                <a:ext uri="{FF2B5EF4-FFF2-40B4-BE49-F238E27FC236}">
                  <a16:creationId xmlns:a16="http://schemas.microsoft.com/office/drawing/2014/main" xmlns="" id="{5017C477-A988-7041-8A67-3D8294D6A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20" name="任意多边形(F) 19">
              <a:extLst>
                <a:ext uri="{FF2B5EF4-FFF2-40B4-BE49-F238E27FC236}">
                  <a16:creationId xmlns:a16="http://schemas.microsoft.com/office/drawing/2014/main" xmlns="" id="{206D7F37-5DD1-A24E-9CCA-84B2A16855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21" name="任意多边形(F) 20">
              <a:extLst>
                <a:ext uri="{FF2B5EF4-FFF2-40B4-BE49-F238E27FC236}">
                  <a16:creationId xmlns:a16="http://schemas.microsoft.com/office/drawing/2014/main" xmlns="" id="{A6E321C8-096C-1B41-B14F-4CA7AE04B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22" name="任意多边形 21">
              <a:extLst>
                <a:ext uri="{FF2B5EF4-FFF2-40B4-BE49-F238E27FC236}">
                  <a16:creationId xmlns:a16="http://schemas.microsoft.com/office/drawing/2014/main" xmlns="" id="{32B3FDD4-EB13-F44F-99D0-BFAB06F00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23" name="任意多边形 22">
              <a:extLst>
                <a:ext uri="{FF2B5EF4-FFF2-40B4-BE49-F238E27FC236}">
                  <a16:creationId xmlns:a16="http://schemas.microsoft.com/office/drawing/2014/main" xmlns="" id="{A20BCBD2-A735-0C43-8C55-B384372AC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grpSp>
        <p:nvGrpSpPr>
          <p:cNvPr id="24" name="组 23">
            <a:extLst>
              <a:ext uri="{FF2B5EF4-FFF2-40B4-BE49-F238E27FC236}">
                <a16:creationId xmlns:a16="http://schemas.microsoft.com/office/drawing/2014/main" xmlns="" id="{669A90A7-BF26-684E-8C8B-638053DA1234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25" name="任意多边形(F) 24">
              <a:extLst>
                <a:ext uri="{FF2B5EF4-FFF2-40B4-BE49-F238E27FC236}">
                  <a16:creationId xmlns:a16="http://schemas.microsoft.com/office/drawing/2014/main" xmlns="" id="{861D8E86-886A-8744-BC4C-FE82B0243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26" name="任意多边形(F) 25">
              <a:extLst>
                <a:ext uri="{FF2B5EF4-FFF2-40B4-BE49-F238E27FC236}">
                  <a16:creationId xmlns:a16="http://schemas.microsoft.com/office/drawing/2014/main" xmlns="" id="{2D967470-E96E-8843-AAD2-E0C8B807793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27" name="任意多边形(F) 26">
              <a:extLst>
                <a:ext uri="{FF2B5EF4-FFF2-40B4-BE49-F238E27FC236}">
                  <a16:creationId xmlns:a16="http://schemas.microsoft.com/office/drawing/2014/main" xmlns="" id="{C8A27D09-765D-3949-BCCA-238C3514D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4478292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 xmlns="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560">
          <p15:clr>
            <a:srgbClr val="FBAE40"/>
          </p15:clr>
        </p15:guide>
        <p15:guide id="8" orient="horz" pos="1752" userDrawn="1">
          <p15:clr>
            <a:srgbClr val="FBAE40"/>
          </p15:clr>
        </p15:guide>
        <p15:guide id="9" orient="horz" pos="12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团队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 24">
            <a:extLst>
              <a:ext uri="{FF2B5EF4-FFF2-40B4-BE49-F238E27FC236}">
                <a16:creationId xmlns:a16="http://schemas.microsoft.com/office/drawing/2014/main" xmlns="" id="{A7D9F21A-75CF-6045-8FA1-C4F4E21B699C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26" name="任意多边形(F) 25">
              <a:extLst>
                <a:ext uri="{FF2B5EF4-FFF2-40B4-BE49-F238E27FC236}">
                  <a16:creationId xmlns:a16="http://schemas.microsoft.com/office/drawing/2014/main" xmlns="" id="{AEA7E377-BB07-FA43-B532-10A92EE0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27" name="任意多边形(F) 26">
              <a:extLst>
                <a:ext uri="{FF2B5EF4-FFF2-40B4-BE49-F238E27FC236}">
                  <a16:creationId xmlns:a16="http://schemas.microsoft.com/office/drawing/2014/main" xmlns="" id="{F18DE645-B3D5-2F4E-AAD6-002FEF13A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36" name="任意多边形(F) 35">
              <a:extLst>
                <a:ext uri="{FF2B5EF4-FFF2-40B4-BE49-F238E27FC236}">
                  <a16:creationId xmlns:a16="http://schemas.microsoft.com/office/drawing/2014/main" xmlns="" id="{B90F6499-BA50-2340-A026-32C79B6BFA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sp>
        <p:nvSpPr>
          <p:cNvPr id="38" name="图片占位符 25">
            <a:extLst>
              <a:ext uri="{FF2B5EF4-FFF2-40B4-BE49-F238E27FC236}">
                <a16:creationId xmlns:a16="http://schemas.microsoft.com/office/drawing/2014/main" xmlns="" id="{2274C164-503B-E746-A155-849A9BC2406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54268" y="2572883"/>
            <a:ext cx="2118245" cy="2037217"/>
          </a:xfrm>
          <a:prstGeom prst="rect">
            <a:avLst/>
          </a:prstGeom>
        </p:spPr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单击图标添加图片</a:t>
            </a:r>
            <a:endParaRPr lang="zh-CN" altLang="en-US" noProof="0" dirty="0"/>
          </a:p>
        </p:txBody>
      </p:sp>
      <p:sp>
        <p:nvSpPr>
          <p:cNvPr id="61" name="标题 1">
            <a:extLst>
              <a:ext uri="{FF2B5EF4-FFF2-40B4-BE49-F238E27FC236}">
                <a16:creationId xmlns:a16="http://schemas.microsoft.com/office/drawing/2014/main" xmlns="" id="{E2F20AFE-B282-5146-B0D6-F2FC1B6D3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2" y="879063"/>
            <a:ext cx="75322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  <a:endParaRPr lang="zh-CN" altLang="en-US" noProof="0" dirty="0"/>
          </a:p>
        </p:txBody>
      </p:sp>
      <p:cxnSp>
        <p:nvCxnSpPr>
          <p:cNvPr id="62" name="直接连接符​​(S) 61">
            <a:extLst>
              <a:ext uri="{FF2B5EF4-FFF2-40B4-BE49-F238E27FC236}">
                <a16:creationId xmlns:a16="http://schemas.microsoft.com/office/drawing/2014/main" xmlns="" id="{F777D2F0-DE3F-8343-B97A-E7FA440532FD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图片占位符 25">
            <a:extLst>
              <a:ext uri="{FF2B5EF4-FFF2-40B4-BE49-F238E27FC236}">
                <a16:creationId xmlns:a16="http://schemas.microsoft.com/office/drawing/2014/main" xmlns="" id="{AF1B5ED8-33F6-FB44-AA92-F0D227BB310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658280" y="2572883"/>
            <a:ext cx="2118245" cy="2037217"/>
          </a:xfrm>
          <a:prstGeom prst="rect">
            <a:avLst/>
          </a:prstGeom>
        </p:spPr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单击图标添加图片</a:t>
            </a:r>
            <a:endParaRPr lang="zh-CN" altLang="en-US" noProof="0" dirty="0"/>
          </a:p>
        </p:txBody>
      </p:sp>
      <p:sp>
        <p:nvSpPr>
          <p:cNvPr id="72" name="文本占位符 29">
            <a:extLst>
              <a:ext uri="{FF2B5EF4-FFF2-40B4-BE49-F238E27FC236}">
                <a16:creationId xmlns:a16="http://schemas.microsoft.com/office/drawing/2014/main" xmlns="" id="{0D824BDD-2D23-C943-8FE9-60B7B23B5E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52500" y="5393169"/>
            <a:ext cx="2133600" cy="369332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73" name="文本占位符 29">
            <a:extLst>
              <a:ext uri="{FF2B5EF4-FFF2-40B4-BE49-F238E27FC236}">
                <a16:creationId xmlns:a16="http://schemas.microsoft.com/office/drawing/2014/main" xmlns="" id="{2F3D441E-DFB1-084B-8192-C6CBECCA40B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52500" y="4986745"/>
            <a:ext cx="2133600" cy="205837"/>
          </a:xfrm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1" i="0" spc="0" baseline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zh-CN" altLang="en-US" noProof="0" dirty="0"/>
              <a:t>单击以编辑 </a:t>
            </a:r>
          </a:p>
        </p:txBody>
      </p:sp>
      <p:sp>
        <p:nvSpPr>
          <p:cNvPr id="74" name="文本占位符 29">
            <a:extLst>
              <a:ext uri="{FF2B5EF4-FFF2-40B4-BE49-F238E27FC236}">
                <a16:creationId xmlns:a16="http://schemas.microsoft.com/office/drawing/2014/main" xmlns="" id="{25797825-E7AE-2C41-A965-E6F0D70D9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63042" y="5393169"/>
            <a:ext cx="2128157" cy="369332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75" name="文本占位符 29">
            <a:extLst>
              <a:ext uri="{FF2B5EF4-FFF2-40B4-BE49-F238E27FC236}">
                <a16:creationId xmlns:a16="http://schemas.microsoft.com/office/drawing/2014/main" xmlns="" id="{63C1927C-E23B-204E-9F3A-2A67D2BF702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63042" y="4986745"/>
            <a:ext cx="2128157" cy="205837"/>
          </a:xfrm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1" i="0" spc="0" baseline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zh-CN" altLang="en-US" noProof="0" dirty="0"/>
              <a:t>单击以编辑 </a:t>
            </a:r>
          </a:p>
        </p:txBody>
      </p:sp>
      <p:sp>
        <p:nvSpPr>
          <p:cNvPr id="76" name="文本占位符 29">
            <a:extLst>
              <a:ext uri="{FF2B5EF4-FFF2-40B4-BE49-F238E27FC236}">
                <a16:creationId xmlns:a16="http://schemas.microsoft.com/office/drawing/2014/main" xmlns="" id="{EC81F0F5-C204-7248-A336-A655814A8A3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367054" y="5393169"/>
            <a:ext cx="2129245" cy="369332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77" name="文本占位符 29">
            <a:extLst>
              <a:ext uri="{FF2B5EF4-FFF2-40B4-BE49-F238E27FC236}">
                <a16:creationId xmlns:a16="http://schemas.microsoft.com/office/drawing/2014/main" xmlns="" id="{C9FEF82E-4E9C-8343-9D36-C4A00D7137C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67054" y="4986745"/>
            <a:ext cx="2129245" cy="205837"/>
          </a:xfrm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1" i="0" spc="0" baseline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zh-CN" altLang="en-US" noProof="0" dirty="0"/>
              <a:t>单击以编辑 </a:t>
            </a:r>
          </a:p>
        </p:txBody>
      </p:sp>
      <p:sp>
        <p:nvSpPr>
          <p:cNvPr id="78" name="文本占位符 29">
            <a:extLst>
              <a:ext uri="{FF2B5EF4-FFF2-40B4-BE49-F238E27FC236}">
                <a16:creationId xmlns:a16="http://schemas.microsoft.com/office/drawing/2014/main" xmlns="" id="{F8AF6664-A005-7A42-9AEF-C5AA5603E49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110254" y="5393169"/>
            <a:ext cx="2129245" cy="369332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79" name="文本占位符 29">
            <a:extLst>
              <a:ext uri="{FF2B5EF4-FFF2-40B4-BE49-F238E27FC236}">
                <a16:creationId xmlns:a16="http://schemas.microsoft.com/office/drawing/2014/main" xmlns="" id="{5F6C1E52-E2B6-5F45-A863-5BB35ABAFCD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110254" y="4986745"/>
            <a:ext cx="2129245" cy="205837"/>
          </a:xfrm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1" i="0" spc="0" baseline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zh-CN" altLang="en-US" noProof="0" dirty="0"/>
              <a:t>单击以编辑 </a:t>
            </a:r>
          </a:p>
        </p:txBody>
      </p:sp>
      <p:grpSp>
        <p:nvGrpSpPr>
          <p:cNvPr id="23" name="组 22">
            <a:extLst>
              <a:ext uri="{FF2B5EF4-FFF2-40B4-BE49-F238E27FC236}">
                <a16:creationId xmlns:a16="http://schemas.microsoft.com/office/drawing/2014/main" xmlns="" id="{EFD0B2D5-B3C2-D847-A220-86CB6A37E418}"/>
              </a:ext>
            </a:extLst>
          </p:cNvPr>
          <p:cNvGrpSpPr/>
          <p:nvPr userDrawn="1"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28" name="自选图形 24">
              <a:extLst>
                <a:ext uri="{FF2B5EF4-FFF2-40B4-BE49-F238E27FC236}">
                  <a16:creationId xmlns:a16="http://schemas.microsoft.com/office/drawing/2014/main" xmlns="" id="{A7FD25A4-760F-814C-915F-DD6E89CA3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29" name="任意多边形(F) 28">
              <a:extLst>
                <a:ext uri="{FF2B5EF4-FFF2-40B4-BE49-F238E27FC236}">
                  <a16:creationId xmlns:a16="http://schemas.microsoft.com/office/drawing/2014/main" xmlns="" id="{A0CC8369-E81F-D447-87D8-1AF0C58EA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30" name="任意多边形(F) 29">
              <a:extLst>
                <a:ext uri="{FF2B5EF4-FFF2-40B4-BE49-F238E27FC236}">
                  <a16:creationId xmlns:a16="http://schemas.microsoft.com/office/drawing/2014/main" xmlns="" id="{C41CA81E-EF54-D048-8775-CD4AB37A7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31" name="任意多边形 30">
              <a:extLst>
                <a:ext uri="{FF2B5EF4-FFF2-40B4-BE49-F238E27FC236}">
                  <a16:creationId xmlns:a16="http://schemas.microsoft.com/office/drawing/2014/main" xmlns="" id="{D95A4B85-923E-B641-B239-2A1999AB2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32" name="任意多边形(F) 31">
              <a:extLst>
                <a:ext uri="{FF2B5EF4-FFF2-40B4-BE49-F238E27FC236}">
                  <a16:creationId xmlns:a16="http://schemas.microsoft.com/office/drawing/2014/main" xmlns="" id="{501386DC-76EB-F34E-AD0E-22957D3B3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zh-CN" altLang="en-US" noProof="0" dirty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sp>
        <p:nvSpPr>
          <p:cNvPr id="66" name="图片占位符 25">
            <a:extLst>
              <a:ext uri="{FF2B5EF4-FFF2-40B4-BE49-F238E27FC236}">
                <a16:creationId xmlns:a16="http://schemas.microsoft.com/office/drawing/2014/main" xmlns="" id="{2D21D633-C51E-E94E-BAE3-96F52F76E49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362292" y="2572883"/>
            <a:ext cx="2118245" cy="2037217"/>
          </a:xfrm>
          <a:prstGeom prst="rect">
            <a:avLst/>
          </a:prstGeom>
        </p:spPr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单击图标添加图片</a:t>
            </a:r>
            <a:endParaRPr lang="zh-CN" altLang="en-US" noProof="0" dirty="0"/>
          </a:p>
        </p:txBody>
      </p:sp>
      <p:sp>
        <p:nvSpPr>
          <p:cNvPr id="69" name="图片占位符 25">
            <a:extLst>
              <a:ext uri="{FF2B5EF4-FFF2-40B4-BE49-F238E27FC236}">
                <a16:creationId xmlns:a16="http://schemas.microsoft.com/office/drawing/2014/main" xmlns="" id="{639EFA5A-9C69-DF4D-81B7-FA1F8CCCF934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9112023" y="2572883"/>
            <a:ext cx="2118245" cy="2037217"/>
          </a:xfrm>
          <a:prstGeom prst="rect">
            <a:avLst/>
          </a:prstGeom>
        </p:spPr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单击图标添加图片</a:t>
            </a:r>
            <a:endParaRPr lang="zh-CN" altLang="en-US" noProof="0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8ED89364-B1CB-4E72-A6BB-95A34B50661C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86C55428-63DB-49A6-9817-AE0BC285EDAA}" type="datetime2">
              <a:rPr lang="zh-CN" altLang="en-US" smtClean="0"/>
              <a:pPr/>
              <a:t>2023年2月28日</a:t>
            </a:fld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8E09328F-B310-4BF3-883E-BA9A39676AF2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r>
              <a:rPr lang="zh-CN" altLang="en-US"/>
              <a:t>年度审核</a:t>
            </a:r>
            <a:endParaRPr lang="zh-CN" altLang="en-US" b="0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04192EF2-9336-43EF-A365-1F54000F7DE9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294A09A9-5501-47C1-A89A-A340965A2BE2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9963624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 xmlns="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304" userDrawn="1">
          <p15:clr>
            <a:srgbClr val="FBAE40"/>
          </p15:clr>
        </p15:guide>
        <p15:guide id="4" pos="4008" userDrawn="1">
          <p15:clr>
            <a:srgbClr val="FBAE40"/>
          </p15:clr>
        </p15:guide>
        <p15:guide id="5" pos="1944" userDrawn="1">
          <p15:clr>
            <a:srgbClr val="FBAE40"/>
          </p15:clr>
        </p15:guide>
        <p15:guide id="6" pos="3648" userDrawn="1">
          <p15:clr>
            <a:srgbClr val="FBAE40"/>
          </p15:clr>
        </p15:guide>
        <p15:guide id="7" orient="horz" pos="1392" userDrawn="1">
          <p15:clr>
            <a:srgbClr val="FBAE40"/>
          </p15:clr>
        </p15:guide>
        <p15:guide id="8" orient="horz" pos="552" userDrawn="1">
          <p15:clr>
            <a:srgbClr val="FBAE40"/>
          </p15:clr>
        </p15:guide>
        <p15:guide id="9" orient="horz" pos="1224" userDrawn="1">
          <p15:clr>
            <a:srgbClr val="FBAE40"/>
          </p15:clr>
        </p15:guide>
        <p15:guide id="10" pos="5352" userDrawn="1">
          <p15:clr>
            <a:srgbClr val="FBAE40"/>
          </p15:clr>
        </p15:guide>
        <p15:guide id="11" pos="5736" userDrawn="1">
          <p15:clr>
            <a:srgbClr val="FBAE40"/>
          </p15:clr>
        </p15:guide>
        <p15:guide id="12" orient="horz" pos="2904" userDrawn="1">
          <p15:clr>
            <a:srgbClr val="FBAE40"/>
          </p15:clr>
        </p15:guide>
        <p15:guide id="13" orient="horz" pos="160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日程表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​​(S) 20">
            <a:extLst>
              <a:ext uri="{FF2B5EF4-FFF2-40B4-BE49-F238E27FC236}">
                <a16:creationId xmlns:a16="http://schemas.microsoft.com/office/drawing/2014/main" xmlns="" id="{040046AF-E5BF-854D-9986-7C3019770FE7}"/>
              </a:ext>
            </a:extLst>
          </p:cNvPr>
          <p:cNvCxnSpPr>
            <a:cxnSpLocks/>
          </p:cNvCxnSpPr>
          <p:nvPr userDrawn="1"/>
        </p:nvCxnSpPr>
        <p:spPr>
          <a:xfrm flipH="1">
            <a:off x="1045959" y="2213783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76CA14A6-0144-BC49-A8D4-C979D13258C0}"/>
              </a:ext>
            </a:extLst>
          </p:cNvPr>
          <p:cNvCxnSpPr>
            <a:cxnSpLocks/>
          </p:cNvCxnSpPr>
          <p:nvPr userDrawn="1"/>
        </p:nvCxnSpPr>
        <p:spPr>
          <a:xfrm flipH="1">
            <a:off x="6180493" y="2213783"/>
            <a:ext cx="11102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​​(S) 27">
            <a:extLst>
              <a:ext uri="{FF2B5EF4-FFF2-40B4-BE49-F238E27FC236}">
                <a16:creationId xmlns:a16="http://schemas.microsoft.com/office/drawing/2014/main" xmlns="" id="{FA582FC2-A135-5743-B9C0-6AC7225B42E1}"/>
              </a:ext>
            </a:extLst>
          </p:cNvPr>
          <p:cNvCxnSpPr>
            <a:cxnSpLocks/>
          </p:cNvCxnSpPr>
          <p:nvPr userDrawn="1"/>
        </p:nvCxnSpPr>
        <p:spPr>
          <a:xfrm flipH="1">
            <a:off x="8745623" y="3904712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​​(S) 23">
            <a:extLst>
              <a:ext uri="{FF2B5EF4-FFF2-40B4-BE49-F238E27FC236}">
                <a16:creationId xmlns:a16="http://schemas.microsoft.com/office/drawing/2014/main" xmlns="" id="{77C43222-5868-0247-838F-58F4F6C8EE75}"/>
              </a:ext>
            </a:extLst>
          </p:cNvPr>
          <p:cNvCxnSpPr>
            <a:cxnSpLocks/>
          </p:cNvCxnSpPr>
          <p:nvPr userDrawn="1"/>
        </p:nvCxnSpPr>
        <p:spPr>
          <a:xfrm flipH="1">
            <a:off x="3611089" y="3895941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标题 1">
            <a:extLst>
              <a:ext uri="{FF2B5EF4-FFF2-40B4-BE49-F238E27FC236}">
                <a16:creationId xmlns:a16="http://schemas.microsoft.com/office/drawing/2014/main" xmlns="" id="{46EEE005-F78A-9D4F-B159-964376C387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单击以编辑 </a:t>
            </a:r>
          </a:p>
        </p:txBody>
      </p:sp>
      <p:sp>
        <p:nvSpPr>
          <p:cNvPr id="96" name="文本占位符 29">
            <a:extLst>
              <a:ext uri="{FF2B5EF4-FFF2-40B4-BE49-F238E27FC236}">
                <a16:creationId xmlns:a16="http://schemas.microsoft.com/office/drawing/2014/main" xmlns="" id="{FC61536F-8EA7-5A48-AF76-8B0E251BD8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96955" y="2934856"/>
            <a:ext cx="2133600" cy="369332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zh-CN" altLang="en-US" noProof="0"/>
              <a:t>单击以编辑 </a:t>
            </a:r>
          </a:p>
        </p:txBody>
      </p:sp>
      <p:sp>
        <p:nvSpPr>
          <p:cNvPr id="97" name="文本占位符 29">
            <a:extLst>
              <a:ext uri="{FF2B5EF4-FFF2-40B4-BE49-F238E27FC236}">
                <a16:creationId xmlns:a16="http://schemas.microsoft.com/office/drawing/2014/main" xmlns="" id="{64FFD994-BD97-ED49-8607-286ECBB1CDA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96955" y="2568686"/>
            <a:ext cx="2133600" cy="205837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1" i="0" spc="0" baseline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zh-CN" altLang="en-US" noProof="0" dirty="0"/>
              <a:t>单击以编辑 </a:t>
            </a:r>
          </a:p>
        </p:txBody>
      </p:sp>
      <p:sp>
        <p:nvSpPr>
          <p:cNvPr id="102" name="文本占位符 29">
            <a:extLst>
              <a:ext uri="{FF2B5EF4-FFF2-40B4-BE49-F238E27FC236}">
                <a16:creationId xmlns:a16="http://schemas.microsoft.com/office/drawing/2014/main" xmlns="" id="{D1ADE805-BFBC-ED47-B9CB-6CB2FF02E86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897799" y="5087328"/>
            <a:ext cx="2133600" cy="369332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zh-CN" altLang="en-US" noProof="0"/>
              <a:t>单击以编辑 </a:t>
            </a:r>
          </a:p>
        </p:txBody>
      </p:sp>
      <p:sp>
        <p:nvSpPr>
          <p:cNvPr id="103" name="文本占位符 29">
            <a:extLst>
              <a:ext uri="{FF2B5EF4-FFF2-40B4-BE49-F238E27FC236}">
                <a16:creationId xmlns:a16="http://schemas.microsoft.com/office/drawing/2014/main" xmlns="" id="{334A3589-641F-F547-891B-149579153B7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897799" y="4701908"/>
            <a:ext cx="2133600" cy="205837"/>
          </a:xfr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lang="en-US" sz="1800" b="1" spc="0" baseline="0" dirty="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marL="0" lvl="0" indent="0" rtl="0">
              <a:spcBef>
                <a:spcPts val="400"/>
              </a:spcBef>
              <a:buNone/>
            </a:pPr>
            <a:r>
              <a:rPr lang="zh-CN" altLang="en-US" noProof="0"/>
              <a:t>单击以编辑 </a:t>
            </a:r>
          </a:p>
        </p:txBody>
      </p:sp>
      <p:sp>
        <p:nvSpPr>
          <p:cNvPr id="106" name="文本占位符 29">
            <a:extLst>
              <a:ext uri="{FF2B5EF4-FFF2-40B4-BE49-F238E27FC236}">
                <a16:creationId xmlns:a16="http://schemas.microsoft.com/office/drawing/2014/main" xmlns="" id="{A63F8454-D12E-A641-ABD0-8977D3F5EC0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001711" y="5087328"/>
            <a:ext cx="2133600" cy="369332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zh-CN" altLang="en-US" noProof="0"/>
              <a:t>单击以编辑 </a:t>
            </a:r>
          </a:p>
        </p:txBody>
      </p:sp>
      <p:sp>
        <p:nvSpPr>
          <p:cNvPr id="107" name="文本占位符 29">
            <a:extLst>
              <a:ext uri="{FF2B5EF4-FFF2-40B4-BE49-F238E27FC236}">
                <a16:creationId xmlns:a16="http://schemas.microsoft.com/office/drawing/2014/main" xmlns="" id="{F35AA15D-DBAD-9840-8764-A5B6D486A23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001711" y="4701908"/>
            <a:ext cx="2133600" cy="205837"/>
          </a:xfr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lang="en-US" sz="1800" b="1" spc="0" baseline="0" dirty="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marL="0" lvl="0" indent="0" rtl="0">
              <a:spcBef>
                <a:spcPts val="400"/>
              </a:spcBef>
              <a:buNone/>
            </a:pPr>
            <a:r>
              <a:rPr lang="zh-CN" altLang="en-US" noProof="0"/>
              <a:t>单击以编辑 </a:t>
            </a:r>
          </a:p>
        </p:txBody>
      </p:sp>
      <p:sp>
        <p:nvSpPr>
          <p:cNvPr id="108" name="文本占位符 29">
            <a:extLst>
              <a:ext uri="{FF2B5EF4-FFF2-40B4-BE49-F238E27FC236}">
                <a16:creationId xmlns:a16="http://schemas.microsoft.com/office/drawing/2014/main" xmlns="" id="{8357CA0F-1A55-B145-8305-562F0DF2254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38143" y="2934856"/>
            <a:ext cx="2133600" cy="369332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zh-CN" altLang="en-US" noProof="0"/>
              <a:t>单击以编辑 </a:t>
            </a:r>
          </a:p>
        </p:txBody>
      </p:sp>
      <p:sp>
        <p:nvSpPr>
          <p:cNvPr id="109" name="文本占位符 29">
            <a:extLst>
              <a:ext uri="{FF2B5EF4-FFF2-40B4-BE49-F238E27FC236}">
                <a16:creationId xmlns:a16="http://schemas.microsoft.com/office/drawing/2014/main" xmlns="" id="{D6C49F6F-AF28-8942-8442-8F54A1DC388B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438143" y="2568686"/>
            <a:ext cx="2133600" cy="205837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1" i="0" spc="0" baseline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zh-CN" altLang="en-US" noProof="0"/>
              <a:t>单击以编辑 </a:t>
            </a:r>
          </a:p>
        </p:txBody>
      </p:sp>
      <p:cxnSp>
        <p:nvCxnSpPr>
          <p:cNvPr id="8" name="直接连接符​​(S) 7">
            <a:extLst>
              <a:ext uri="{FF2B5EF4-FFF2-40B4-BE49-F238E27FC236}">
                <a16:creationId xmlns:a16="http://schemas.microsoft.com/office/drawing/2014/main" xmlns="" id="{4CE2724A-BCA1-604F-9D18-BF05746408C2}"/>
              </a:ext>
            </a:extLst>
          </p:cNvPr>
          <p:cNvCxnSpPr/>
          <p:nvPr userDrawn="1"/>
        </p:nvCxnSpPr>
        <p:spPr>
          <a:xfrm>
            <a:off x="967689" y="3968780"/>
            <a:ext cx="10275477" cy="0"/>
          </a:xfrm>
          <a:prstGeom prst="line">
            <a:avLst/>
          </a:prstGeom>
          <a:ln w="165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长方形 43">
            <a:extLst>
              <a:ext uri="{FF2B5EF4-FFF2-40B4-BE49-F238E27FC236}">
                <a16:creationId xmlns:a16="http://schemas.microsoft.com/office/drawing/2014/main" xmlns="" id="{4923D7D1-A9CC-C34C-86FF-43B5C8978712}"/>
              </a:ext>
            </a:extLst>
          </p:cNvPr>
          <p:cNvSpPr/>
          <p:nvPr userDrawn="1"/>
        </p:nvSpPr>
        <p:spPr>
          <a:xfrm>
            <a:off x="964323" y="3883241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7" name="长方形 46">
            <a:extLst>
              <a:ext uri="{FF2B5EF4-FFF2-40B4-BE49-F238E27FC236}">
                <a16:creationId xmlns:a16="http://schemas.microsoft.com/office/drawing/2014/main" xmlns="" id="{6119FF13-13AB-3448-B24E-58E18B3CE2B6}"/>
              </a:ext>
            </a:extLst>
          </p:cNvPr>
          <p:cNvSpPr/>
          <p:nvPr userDrawn="1"/>
        </p:nvSpPr>
        <p:spPr>
          <a:xfrm>
            <a:off x="3531590" y="3892012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7" name="长方形 26">
            <a:extLst>
              <a:ext uri="{FF2B5EF4-FFF2-40B4-BE49-F238E27FC236}">
                <a16:creationId xmlns:a16="http://schemas.microsoft.com/office/drawing/2014/main" xmlns="" id="{22F8F982-870E-AE44-B0D3-B3313BC48DB7}"/>
              </a:ext>
            </a:extLst>
          </p:cNvPr>
          <p:cNvSpPr/>
          <p:nvPr userDrawn="1"/>
        </p:nvSpPr>
        <p:spPr>
          <a:xfrm>
            <a:off x="6098857" y="3883241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9" name="长方形 28">
            <a:extLst>
              <a:ext uri="{FF2B5EF4-FFF2-40B4-BE49-F238E27FC236}">
                <a16:creationId xmlns:a16="http://schemas.microsoft.com/office/drawing/2014/main" xmlns="" id="{C549A137-DB5E-9C40-8C0A-ED607212022C}"/>
              </a:ext>
            </a:extLst>
          </p:cNvPr>
          <p:cNvSpPr/>
          <p:nvPr userDrawn="1"/>
        </p:nvSpPr>
        <p:spPr>
          <a:xfrm>
            <a:off x="8666124" y="3892012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21DC2552-C347-4C3D-8C92-4A6981227C0E}"/>
              </a:ext>
            </a:extLst>
          </p:cNvPr>
          <p:cNvSpPr>
            <a:spLocks noGrp="1"/>
          </p:cNvSpPr>
          <p:nvPr>
            <p:ph type="dt" sz="half" idx="36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F052480A-F94E-4A44-BCF4-F23CC78AD854}" type="datetime2">
              <a:rPr lang="zh-CN" altLang="en-US" smtClean="0"/>
              <a:pPr/>
              <a:t>2023年2月28日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A5B7C35C-F3E4-4522-8711-16E4F9052C2C}"/>
              </a:ext>
            </a:extLst>
          </p:cNvPr>
          <p:cNvSpPr>
            <a:spLocks noGrp="1"/>
          </p:cNvSpPr>
          <p:nvPr>
            <p:ph type="ftr" sz="quarter" idx="37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r>
              <a:rPr lang="zh-CN" altLang="en-US"/>
              <a:t>年度审核</a:t>
            </a:r>
            <a:endParaRPr lang="zh-CN" altLang="en-US" b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1F4D6BAD-56F4-42F1-A2B3-FDB73364FD40}"/>
              </a:ext>
            </a:extLst>
          </p:cNvPr>
          <p:cNvSpPr>
            <a:spLocks noGrp="1"/>
          </p:cNvSpPr>
          <p:nvPr>
            <p:ph type="sldNum" sz="quarter" idx="38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294A09A9-5501-47C1-A89A-A340965A2BE2}" type="slidenum">
              <a:rPr lang="en-US" altLang="zh-CN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86155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 xmlns="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224" userDrawn="1">
          <p15:clr>
            <a:srgbClr val="FBAE40"/>
          </p15:clr>
        </p15:guide>
        <p15:guide id="8" orient="horz" pos="3768" userDrawn="1">
          <p15:clr>
            <a:srgbClr val="FBAE40"/>
          </p15:clr>
        </p15:guide>
        <p15:guide id="9" orient="horz" pos="552" userDrawn="1">
          <p15:clr>
            <a:srgbClr val="FBAE40"/>
          </p15:clr>
        </p15:guide>
        <p15:guide id="10" orient="horz" pos="1512" userDrawn="1">
          <p15:clr>
            <a:srgbClr val="FBAE40"/>
          </p15:clr>
        </p15:guide>
        <p15:guide id="11" orient="horz" pos="283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EED84C6-50E6-6C43-8031-AFF6268E0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550" y="1825625"/>
            <a:ext cx="103822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zh-CN" altLang="en-US" noProof="0"/>
              <a:t>单击此处编辑母版文本样式</a:t>
            </a:r>
          </a:p>
          <a:p>
            <a:pPr lvl="1" rtl="0"/>
            <a:r>
              <a:rPr lang="zh-CN" altLang="en-US" noProof="0"/>
              <a:t>第二级</a:t>
            </a:r>
          </a:p>
          <a:p>
            <a:pPr lvl="2" rtl="0"/>
            <a:r>
              <a:rPr lang="zh-CN" altLang="en-US" noProof="0"/>
              <a:t>第三级</a:t>
            </a:r>
          </a:p>
          <a:p>
            <a:pPr lvl="3" rtl="0"/>
            <a:r>
              <a:rPr lang="zh-CN" altLang="en-US" noProof="0"/>
              <a:t>第四级</a:t>
            </a:r>
          </a:p>
          <a:p>
            <a:pPr lvl="4" rtl="0"/>
            <a:r>
              <a:rPr lang="zh-CN" altLang="en-US" noProof="0"/>
              <a:t>第五级</a:t>
            </a:r>
          </a:p>
        </p:txBody>
      </p:sp>
      <p:sp>
        <p:nvSpPr>
          <p:cNvPr id="12" name="标题占位符 11">
            <a:extLst>
              <a:ext uri="{FF2B5EF4-FFF2-40B4-BE49-F238E27FC236}">
                <a16:creationId xmlns:a16="http://schemas.microsoft.com/office/drawing/2014/main" xmlns="" id="{D41FC0AE-253D-D242-9C88-017078F8A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365125"/>
            <a:ext cx="104013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zh-CN" altLang="en-US" noProof="0"/>
              <a:t>单击此处编辑母版标题样式</a:t>
            </a:r>
          </a:p>
        </p:txBody>
      </p:sp>
      <p:sp>
        <p:nvSpPr>
          <p:cNvPr id="30" name="日期占位符 3">
            <a:extLst>
              <a:ext uri="{FF2B5EF4-FFF2-40B4-BE49-F238E27FC236}">
                <a16:creationId xmlns:a16="http://schemas.microsoft.com/office/drawing/2014/main" xmlns="" id="{EF47083A-6D76-4B4D-87CA-E08E212F78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92120" y="6332220"/>
            <a:ext cx="1313180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0" i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717E7595-A321-49F8-8FF1-77A8C9D13DB0}" type="datetime2">
              <a:rPr lang="zh-CN" altLang="en-US" noProof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pPr/>
              <a:t>2023年2月28日</a:t>
            </a:fld>
            <a:endParaRPr lang="zh-CN" altLang="en-US" noProof="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1" name="页脚占位符 4">
            <a:extLst>
              <a:ext uri="{FF2B5EF4-FFF2-40B4-BE49-F238E27FC236}">
                <a16:creationId xmlns:a16="http://schemas.microsoft.com/office/drawing/2014/main" xmlns="" id="{C9955F1C-C0B1-BA44-8905-6991FA0D1E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94790" y="6332220"/>
            <a:ext cx="1497330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1" i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r>
              <a:rPr lang="zh-CN" altLang="en-US" dirty="0"/>
              <a:t>年度审核</a:t>
            </a:r>
            <a:endParaRPr lang="zh-CN" altLang="en-US" b="1" dirty="0"/>
          </a:p>
        </p:txBody>
      </p:sp>
      <p:sp>
        <p:nvSpPr>
          <p:cNvPr id="32" name="幻灯片编号占位符 5">
            <a:extLst>
              <a:ext uri="{FF2B5EF4-FFF2-40B4-BE49-F238E27FC236}">
                <a16:creationId xmlns:a16="http://schemas.microsoft.com/office/drawing/2014/main" xmlns="" id="{C8ADA0DF-3751-9A48-8A21-59F01C782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1550" y="6332220"/>
            <a:ext cx="523240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0" i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294A09A9-5501-47C1-A89A-A340965A2BE2}" type="slidenum">
              <a:rPr lang="en-US" altLang="zh-CN" noProof="0" smtClean="0"/>
              <a:pPr/>
              <a:t>‹#›</a:t>
            </a:fld>
            <a:endParaRPr lang="zh-CN" altLang="en-US" noProof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58922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93" r:id="rId2"/>
    <p:sldLayoutId id="2147483671" r:id="rId3"/>
    <p:sldLayoutId id="2147483672" r:id="rId4"/>
    <p:sldLayoutId id="2147483673" r:id="rId5"/>
    <p:sldLayoutId id="2147483684" r:id="rId6"/>
    <p:sldLayoutId id="2147483675" r:id="rId7"/>
    <p:sldLayoutId id="2147483676" r:id="rId8"/>
    <p:sldLayoutId id="2147483677" r:id="rId9"/>
    <p:sldLayoutId id="2147483685" r:id="rId10"/>
    <p:sldLayoutId id="2147483688" r:id="rId11"/>
    <p:sldLayoutId id="2147483692" r:id="rId12"/>
    <p:sldLayoutId id="2147483682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spc="100" baseline="0">
          <a:solidFill>
            <a:schemeClr val="bg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bg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bg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600" userDrawn="1">
          <p15:clr>
            <a:srgbClr val="547EBF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48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  <p15:guide id="17" pos="39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93E168C-8042-5B4E-A5A4-A5BF693AE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17019" y="1265608"/>
            <a:ext cx="8772731" cy="1914217"/>
          </a:xfrm>
        </p:spPr>
        <p:txBody>
          <a:bodyPr rtlCol="0"/>
          <a:lstStyle/>
          <a:p>
            <a:pPr algn="ctr" rtl="0">
              <a:lnSpc>
                <a:spcPts val="4800"/>
              </a:lnSpc>
            </a:pPr>
            <a:r>
              <a:rPr lang="zh-CN" altLang="en-US" sz="4400" dirty="0" smtClean="0">
                <a:solidFill>
                  <a:srgbClr val="FF0000"/>
                </a:solidFill>
                <a:latin typeface="方正隶书_GBK" pitchFamily="65" charset="-122"/>
                <a:ea typeface="方正隶书_GBK" pitchFamily="65" charset="-122"/>
              </a:rPr>
              <a:t>实干</a:t>
            </a:r>
            <a:r>
              <a:rPr lang="zh-CN" altLang="en-US" sz="4400" dirty="0">
                <a:solidFill>
                  <a:srgbClr val="FF0000"/>
                </a:solidFill>
                <a:latin typeface="方正隶书_GBK" pitchFamily="65" charset="-122"/>
                <a:ea typeface="方正隶书_GBK" pitchFamily="65" charset="-122"/>
              </a:rPr>
              <a:t>精</a:t>
            </a:r>
            <a:r>
              <a:rPr lang="zh-CN" altLang="en-US" sz="4400" dirty="0" smtClean="0">
                <a:solidFill>
                  <a:srgbClr val="FF0000"/>
                </a:solidFill>
                <a:latin typeface="方正隶书_GBK" pitchFamily="65" charset="-122"/>
                <a:ea typeface="方正隶书_GBK" pitchFamily="65" charset="-122"/>
              </a:rPr>
              <a:t>干    </a:t>
            </a:r>
            <a:r>
              <a:rPr lang="zh-CN" altLang="en-US" sz="4400" dirty="0">
                <a:solidFill>
                  <a:srgbClr val="FF0000"/>
                </a:solidFill>
                <a:latin typeface="方正隶书_GBK" pitchFamily="65" charset="-122"/>
                <a:ea typeface="方正隶书_GBK" pitchFamily="65" charset="-122"/>
              </a:rPr>
              <a:t>唯实争先</a:t>
            </a:r>
            <a:br>
              <a:rPr lang="zh-CN" altLang="en-US" sz="4400" dirty="0">
                <a:solidFill>
                  <a:srgbClr val="FF0000"/>
                </a:solidFill>
                <a:latin typeface="方正隶书_GBK" pitchFamily="65" charset="-122"/>
                <a:ea typeface="方正隶书_GBK" pitchFamily="65" charset="-122"/>
              </a:rPr>
            </a:br>
            <a:r>
              <a:rPr lang="zh-CN" altLang="en-US" sz="4400" dirty="0">
                <a:solidFill>
                  <a:srgbClr val="FF0000"/>
                </a:solidFill>
                <a:latin typeface="方正隶书_GBK" pitchFamily="65" charset="-122"/>
                <a:ea typeface="方正隶书_GBK" pitchFamily="65" charset="-122"/>
              </a:rPr>
              <a:t>推动巩固拓展脱贫攻坚成果上台阶</a:t>
            </a:r>
            <a:r>
              <a:rPr lang="en-US" altLang="zh-CN" sz="4400" dirty="0">
                <a:solidFill>
                  <a:srgbClr val="FF0000"/>
                </a:solidFill>
                <a:latin typeface="方正隶书_GBK" pitchFamily="65" charset="-122"/>
                <a:ea typeface="方正隶书_GBK" pitchFamily="65" charset="-122"/>
              </a:rPr>
              <a:t/>
            </a:r>
            <a:br>
              <a:rPr lang="en-US" altLang="zh-CN" sz="4400" dirty="0">
                <a:solidFill>
                  <a:srgbClr val="FF0000"/>
                </a:solidFill>
                <a:latin typeface="方正隶书_GBK" pitchFamily="65" charset="-122"/>
                <a:ea typeface="方正隶书_GBK" pitchFamily="65" charset="-122"/>
              </a:rPr>
            </a:br>
            <a:r>
              <a:rPr lang="zh-CN" altLang="en-US" sz="4400" dirty="0">
                <a:solidFill>
                  <a:srgbClr val="FF0000"/>
                </a:solidFill>
                <a:latin typeface="方正隶书_GBK" pitchFamily="65" charset="-122"/>
                <a:ea typeface="方正隶书_GBK" pitchFamily="65" charset="-122"/>
              </a:rPr>
              <a:t>乡村振兴见实效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18E61D8-31A3-2D45-8E25-CBE846E26E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29501" y="3712191"/>
            <a:ext cx="5491570" cy="2306472"/>
          </a:xfrm>
        </p:spPr>
        <p:txBody>
          <a:bodyPr rtlCol="0"/>
          <a:lstStyle/>
          <a:p>
            <a:pPr algn="ctr" rtl="0"/>
            <a:r>
              <a:rPr lang="zh-CN" altLang="en-US" sz="2400" b="1" dirty="0" smtClean="0">
                <a:solidFill>
                  <a:srgbClr val="002060"/>
                </a:solidFill>
              </a:rPr>
              <a:t>涪陵区乡村</a:t>
            </a:r>
            <a:r>
              <a:rPr lang="zh-CN" altLang="en-US" sz="2400" b="1" dirty="0">
                <a:solidFill>
                  <a:srgbClr val="002060"/>
                </a:solidFill>
              </a:rPr>
              <a:t>振兴局</a:t>
            </a:r>
            <a:r>
              <a:rPr lang="zh-CN" altLang="en-US" sz="2400" b="1" dirty="0">
                <a:solidFill>
                  <a:srgbClr val="00206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</a:t>
            </a:r>
          </a:p>
          <a:p>
            <a:pPr algn="ctr" rtl="0"/>
            <a:endParaRPr lang="en-US" altLang="zh-CN" sz="2400" dirty="0" smtClean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ctr" rtl="0"/>
            <a:r>
              <a:rPr lang="zh-CN" altLang="en-US" sz="2400" dirty="0" smtClean="0">
                <a:solidFill>
                  <a:srgbClr val="00206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王</a:t>
            </a:r>
            <a:r>
              <a:rPr lang="zh-CN" altLang="en-US" sz="2400" dirty="0">
                <a:solidFill>
                  <a:srgbClr val="00206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松</a:t>
            </a:r>
            <a:endParaRPr lang="en-US" altLang="zh-CN" sz="2400" dirty="0">
              <a:solidFill>
                <a:srgbClr val="002060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ctr" rtl="0"/>
            <a:r>
              <a:rPr lang="en-US" altLang="zh-CN" sz="2400" dirty="0">
                <a:solidFill>
                  <a:srgbClr val="00206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2023 </a:t>
            </a:r>
            <a:r>
              <a:rPr lang="zh-CN" altLang="en-US" sz="2400" dirty="0" smtClean="0">
                <a:solidFill>
                  <a:srgbClr val="00206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年 </a:t>
            </a:r>
            <a:r>
              <a:rPr lang="en-US" altLang="zh-CN" sz="2400" dirty="0" smtClean="0">
                <a:solidFill>
                  <a:srgbClr val="00206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3 </a:t>
            </a:r>
            <a:r>
              <a:rPr lang="zh-CN" altLang="en-US" sz="2400" dirty="0" smtClean="0">
                <a:solidFill>
                  <a:srgbClr val="00206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月 </a:t>
            </a:r>
            <a:r>
              <a:rPr lang="en-US" altLang="zh-CN" sz="2400" dirty="0" smtClean="0">
                <a:solidFill>
                  <a:srgbClr val="00206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1 </a:t>
            </a:r>
            <a:r>
              <a:rPr lang="zh-CN" altLang="en-US" sz="2400" dirty="0" smtClean="0">
                <a:solidFill>
                  <a:srgbClr val="00206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日</a:t>
            </a:r>
            <a:r>
              <a:rPr lang="zh-CN" altLang="en-US" dirty="0">
                <a:solidFill>
                  <a:srgbClr val="00206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 </a:t>
            </a:r>
          </a:p>
          <a:p>
            <a:pPr rtl="0"/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095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52499" y="2300156"/>
            <a:ext cx="2063656" cy="456692"/>
          </a:xfrm>
        </p:spPr>
        <p:txBody>
          <a:bodyPr>
            <a:norm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监测户认可度</a:t>
            </a:r>
          </a:p>
          <a:p>
            <a:pPr>
              <a:lnSpc>
                <a:spcPct val="150000"/>
              </a:lnSpc>
            </a:pPr>
            <a:endParaRPr altLang="zh-CN" sz="2400" dirty="0" smtClean="0">
              <a:solidFill>
                <a:srgbClr val="FF0000"/>
              </a:solidFill>
            </a:endParaRPr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2" name="文本占位符 2">
            <a:extLst>
              <a:ext uri="{FF2B5EF4-FFF2-40B4-BE49-F238E27FC236}">
                <a16:creationId xmlns:a16="http://schemas.microsoft.com/office/drawing/2014/main" xmlns="" id="{9CD657E5-4675-E84E-840E-4F6D4868C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-US" altLang="zh-CN" sz="2800" dirty="0"/>
              <a:t>2022</a:t>
            </a:r>
            <a:r>
              <a:rPr lang="zh-CN" altLang="en-US" sz="2800" dirty="0"/>
              <a:t>年存在问题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2190" y="1555845"/>
            <a:ext cx="7124131" cy="4872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52499" y="2300156"/>
            <a:ext cx="2118247" cy="456692"/>
          </a:xfrm>
        </p:spPr>
        <p:txBody>
          <a:bodyPr>
            <a:norm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脱贫户认可度</a:t>
            </a:r>
          </a:p>
          <a:p>
            <a:pPr>
              <a:lnSpc>
                <a:spcPct val="150000"/>
              </a:lnSpc>
            </a:pPr>
            <a:endParaRPr altLang="zh-CN" sz="2400" dirty="0" smtClean="0">
              <a:solidFill>
                <a:srgbClr val="FF0000"/>
              </a:solidFill>
            </a:endParaRPr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2" name="文本占位符 2">
            <a:extLst>
              <a:ext uri="{FF2B5EF4-FFF2-40B4-BE49-F238E27FC236}">
                <a16:creationId xmlns:a16="http://schemas.microsoft.com/office/drawing/2014/main" xmlns="" id="{9CD657E5-4675-E84E-840E-4F6D4868C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-US" altLang="zh-CN" sz="2800" dirty="0"/>
              <a:t>2022</a:t>
            </a:r>
            <a:r>
              <a:rPr lang="zh-CN" altLang="en-US" sz="2800" dirty="0"/>
              <a:t>年存在问题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9938" y="1652588"/>
            <a:ext cx="6966826" cy="4775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741C818-62A8-BF1F-7AC5-33059EDFE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原因分析</a:t>
            </a: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xmlns="" id="{5B5B5836-1209-F26D-FB41-E1988BE826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04041" y="2109049"/>
            <a:ext cx="5849007" cy="4323282"/>
          </a:xfrm>
          <a:solidFill>
            <a:srgbClr val="00B050"/>
          </a:solidFill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800" b="1" dirty="0" smtClean="0">
                <a:solidFill>
                  <a:srgbClr val="FF0000"/>
                </a:solidFill>
              </a:rPr>
              <a:t>主观方面</a:t>
            </a:r>
            <a:endParaRPr lang="zh-CN" altLang="en-US" sz="2800" b="1" dirty="0" smtClean="0">
              <a:solidFill>
                <a:srgbClr val="FF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/>
              <a:t>1</a:t>
            </a:r>
            <a:r>
              <a:rPr lang="en-US" altLang="zh-CN" sz="2400" dirty="0"/>
              <a:t>.</a:t>
            </a:r>
            <a:r>
              <a:rPr lang="zh-CN" altLang="zh-CN" sz="2400" dirty="0"/>
              <a:t>思想重视程度不够，工作重心未落到实处。</a:t>
            </a:r>
            <a:endParaRPr lang="en-US" altLang="zh-CN" sz="24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/>
              <a:t>2.</a:t>
            </a:r>
            <a:r>
              <a:rPr lang="zh-CN" altLang="zh-CN" sz="2400" dirty="0"/>
              <a:t>责任落实不到位、工作落实效果不好。</a:t>
            </a:r>
            <a:endParaRPr lang="en-US" altLang="zh-CN" sz="24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/>
              <a:t>3.</a:t>
            </a:r>
            <a:r>
              <a:rPr lang="zh-CN" altLang="zh-CN" sz="2400" dirty="0"/>
              <a:t>工作作风不够扎实、走访排查走过场。</a:t>
            </a:r>
            <a:endParaRPr lang="en-US" altLang="zh-CN" sz="24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/>
              <a:t>4.</a:t>
            </a:r>
            <a:r>
              <a:rPr lang="zh-CN" altLang="zh-CN" sz="2400" dirty="0"/>
              <a:t>迎检工作准备不</a:t>
            </a:r>
            <a:r>
              <a:rPr lang="zh-CN" altLang="zh-CN" sz="2400" dirty="0" smtClean="0"/>
              <a:t>充分</a:t>
            </a:r>
            <a:r>
              <a:rPr lang="zh-CN" altLang="en-US" sz="2400" dirty="0" smtClean="0"/>
              <a:t>、佐证材料收集不细致</a:t>
            </a:r>
            <a:r>
              <a:rPr lang="zh-CN" altLang="zh-CN" sz="2400" dirty="0" smtClean="0"/>
              <a:t>。</a:t>
            </a:r>
            <a:endParaRPr lang="zh-CN" altLang="en-US" sz="2400" dirty="0"/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AAA96E85-AB55-0A23-46C8-754A156D6506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905298" y="2112580"/>
            <a:ext cx="4918840" cy="4367048"/>
          </a:xfrm>
          <a:solidFill>
            <a:srgbClr val="0070C0"/>
          </a:solidFill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 smtClean="0">
                <a:solidFill>
                  <a:srgbClr val="FF0000"/>
                </a:solidFill>
              </a:rPr>
              <a:t>客观方面</a:t>
            </a:r>
            <a:endParaRPr lang="zh-CN" altLang="en-US" sz="2400" b="1" dirty="0" smtClean="0">
              <a:solidFill>
                <a:srgbClr val="FF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/>
              <a:t>1</a:t>
            </a:r>
            <a:r>
              <a:rPr lang="en-US" altLang="zh-CN" sz="2400" dirty="0"/>
              <a:t>.</a:t>
            </a:r>
            <a:r>
              <a:rPr lang="zh-CN" altLang="zh-CN" sz="2400" dirty="0"/>
              <a:t>工作力量不足。</a:t>
            </a:r>
            <a:endParaRPr lang="en-US" altLang="zh-CN" sz="24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/>
              <a:t>2.</a:t>
            </a:r>
            <a:r>
              <a:rPr lang="zh-CN" altLang="zh-CN" sz="2400" dirty="0"/>
              <a:t>工作对象特殊</a:t>
            </a:r>
            <a:r>
              <a:rPr lang="zh-CN" altLang="zh-CN" sz="2400" dirty="0" smtClean="0"/>
              <a:t>。</a:t>
            </a:r>
            <a:endParaRPr lang="en-US" altLang="zh-CN" sz="24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/>
              <a:t>3.</a:t>
            </a:r>
            <a:r>
              <a:rPr lang="zh-CN" altLang="en-US" sz="2400" dirty="0" smtClean="0"/>
              <a:t>基层基础工作差距仍然较大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/>
              <a:t>4.</a:t>
            </a:r>
            <a:r>
              <a:rPr lang="zh-CN" altLang="en-US" sz="2400" dirty="0" smtClean="0"/>
              <a:t>帮扶力度减弱导致脱贫群众认可度下降。</a:t>
            </a:r>
          </a:p>
        </p:txBody>
      </p:sp>
    </p:spTree>
    <p:extLst>
      <p:ext uri="{BB962C8B-B14F-4D97-AF65-F5344CB8AC3E}">
        <p14:creationId xmlns:p14="http://schemas.microsoft.com/office/powerpoint/2010/main" xmlns="" val="22353764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10C243FC-4BD1-55E2-1143-E48DC816C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523" y="879063"/>
            <a:ext cx="5288478" cy="610863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二、建立健全机制体系</a:t>
            </a:r>
          </a:p>
        </p:txBody>
      </p:sp>
      <p:sp>
        <p:nvSpPr>
          <p:cNvPr id="7" name="文本占位符 2">
            <a:extLst>
              <a:ext uri="{FF2B5EF4-FFF2-40B4-BE49-F238E27FC236}">
                <a16:creationId xmlns:a16="http://schemas.microsoft.com/office/drawing/2014/main" xmlns="" id="{1FFF90B0-02AC-94A0-0D0F-792DFA396B91}"/>
              </a:ext>
            </a:extLst>
          </p:cNvPr>
          <p:cNvSpPr txBox="1">
            <a:spLocks/>
          </p:cNvSpPr>
          <p:nvPr/>
        </p:nvSpPr>
        <p:spPr>
          <a:xfrm>
            <a:off x="177420" y="3338212"/>
            <a:ext cx="3057099" cy="709411"/>
          </a:xfrm>
          <a:prstGeom prst="rect">
            <a:avLst/>
          </a:prstGeom>
        </p:spPr>
        <p:txBody>
          <a:bodyPr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3200" b="1" dirty="0">
                <a:solidFill>
                  <a:schemeClr val="tx2"/>
                </a:solidFill>
              </a:rPr>
              <a:t>（一）目标体系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E95FFE6-B51A-4173-48A3-14AFC1F34E01}"/>
              </a:ext>
            </a:extLst>
          </p:cNvPr>
          <p:cNvSpPr txBox="1"/>
          <p:nvPr/>
        </p:nvSpPr>
        <p:spPr>
          <a:xfrm>
            <a:off x="3330054" y="1558122"/>
            <a:ext cx="8202304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方正小标宋_GBK" pitchFamily="65" charset="-122"/>
                <a:ea typeface="方正小标宋_GBK" pitchFamily="65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方正小标宋_GBK" pitchFamily="65" charset="-122"/>
                <a:ea typeface="方正小标宋_GBK" pitchFamily="65" charset="-122"/>
              </a:rPr>
              <a:t>、三不能：</a:t>
            </a:r>
            <a:r>
              <a:rPr lang="zh-CN" altLang="en-US" sz="2000" b="1" dirty="0">
                <a:solidFill>
                  <a:schemeClr val="bg1"/>
                </a:solidFill>
              </a:rPr>
              <a:t>不能出现</a:t>
            </a:r>
            <a:r>
              <a:rPr lang="en-US" altLang="zh-CN" sz="2000" b="1" dirty="0">
                <a:solidFill>
                  <a:schemeClr val="bg1"/>
                </a:solidFill>
              </a:rPr>
              <a:t>1</a:t>
            </a:r>
            <a:r>
              <a:rPr lang="zh-CN" altLang="en-US" sz="2000" b="1" dirty="0">
                <a:solidFill>
                  <a:schemeClr val="bg1"/>
                </a:solidFill>
              </a:rPr>
              <a:t>户农户返贫致贫，不能出现</a:t>
            </a:r>
            <a:r>
              <a:rPr lang="en-US" altLang="zh-CN" sz="2000" b="1" dirty="0">
                <a:solidFill>
                  <a:schemeClr val="bg1"/>
                </a:solidFill>
              </a:rPr>
              <a:t>1</a:t>
            </a:r>
            <a:r>
              <a:rPr lang="zh-CN" altLang="en-US" sz="2000" b="1" dirty="0">
                <a:solidFill>
                  <a:schemeClr val="bg1"/>
                </a:solidFill>
              </a:rPr>
              <a:t>户脱贫户和低收入群体“三保障”及饮水安全未保障，不能出现</a:t>
            </a:r>
            <a:r>
              <a:rPr lang="en-US" altLang="zh-CN" sz="2000" b="1" dirty="0">
                <a:solidFill>
                  <a:schemeClr val="bg1"/>
                </a:solidFill>
              </a:rPr>
              <a:t>1</a:t>
            </a:r>
            <a:r>
              <a:rPr lang="zh-CN" altLang="en-US" sz="2000" b="1" dirty="0">
                <a:solidFill>
                  <a:schemeClr val="bg1"/>
                </a:solidFill>
              </a:rPr>
              <a:t>户农户应纳入监测对象而未纳入。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方正小标宋_GBK" pitchFamily="65" charset="-122"/>
                <a:ea typeface="方正小标宋_GBK" pitchFamily="65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方正小标宋_GBK" pitchFamily="65" charset="-122"/>
                <a:ea typeface="方正小标宋_GBK" pitchFamily="65" charset="-122"/>
              </a:rPr>
              <a:t>、四高于</a:t>
            </a:r>
            <a:r>
              <a:rPr lang="zh-CN" altLang="en-US" sz="2400" b="1" dirty="0" smtClean="0">
                <a:solidFill>
                  <a:srgbClr val="FF0000"/>
                </a:solidFill>
                <a:latin typeface="方正小标宋_GBK" pitchFamily="65" charset="-122"/>
                <a:ea typeface="方正小标宋_GBK" pitchFamily="65" charset="-122"/>
              </a:rPr>
              <a:t>：</a:t>
            </a:r>
            <a:r>
              <a:rPr lang="zh-CN" altLang="en-US" sz="2000" b="1" dirty="0" smtClean="0">
                <a:solidFill>
                  <a:schemeClr val="bg1"/>
                </a:solidFill>
              </a:rPr>
              <a:t>全区脱贫人口人均纯收入增速高于全市平均水平，全区脱贫人口人均纯收入增量高于全区农民可支配收入增量，脱贫村村级集体经济组织年经营收入</a:t>
            </a:r>
            <a:r>
              <a:rPr lang="en-US" altLang="en-US" sz="2000" b="1" dirty="0" smtClean="0">
                <a:solidFill>
                  <a:schemeClr val="bg1"/>
                </a:solidFill>
              </a:rPr>
              <a:t>5</a:t>
            </a:r>
            <a:r>
              <a:rPr lang="zh-CN" altLang="en-US" sz="2000" b="1" dirty="0" smtClean="0">
                <a:solidFill>
                  <a:schemeClr val="bg1"/>
                </a:solidFill>
              </a:rPr>
              <a:t>万元以上，群众（脱贫户和监测户）对巩固拓展脱贫攻坚成果综合满意度高于</a:t>
            </a:r>
            <a:r>
              <a:rPr lang="en-US" altLang="en-US" sz="2000" b="1" dirty="0" smtClean="0">
                <a:solidFill>
                  <a:schemeClr val="bg1"/>
                </a:solidFill>
              </a:rPr>
              <a:t>98%</a:t>
            </a:r>
            <a:r>
              <a:rPr lang="zh-CN" altLang="en-US" sz="2000" b="1" dirty="0" smtClean="0">
                <a:solidFill>
                  <a:schemeClr val="bg1"/>
                </a:solidFill>
              </a:rPr>
              <a:t>。</a:t>
            </a:r>
            <a:endParaRPr lang="zh-CN" altLang="en-US" sz="2000" b="1" dirty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方正小标宋_GBK" pitchFamily="65" charset="-122"/>
                <a:ea typeface="方正小标宋_GBK" pitchFamily="65" charset="-122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方正小标宋_GBK" pitchFamily="65" charset="-122"/>
                <a:ea typeface="方正小标宋_GBK" pitchFamily="65" charset="-122"/>
              </a:rPr>
              <a:t>、五到位。</a:t>
            </a:r>
            <a:r>
              <a:rPr lang="zh-CN" altLang="en-US" sz="2000" b="1" dirty="0" smtClean="0">
                <a:solidFill>
                  <a:schemeClr val="bg1"/>
                </a:solidFill>
              </a:rPr>
              <a:t>乡</a:t>
            </a:r>
            <a:r>
              <a:rPr lang="zh-CN" altLang="en-US" sz="2000" b="1" dirty="0" smtClean="0">
                <a:solidFill>
                  <a:schemeClr val="bg1"/>
                </a:solidFill>
              </a:rPr>
              <a:t>镇</a:t>
            </a:r>
            <a:r>
              <a:rPr lang="zh-CN" altLang="en-US" sz="2000" b="1" dirty="0" smtClean="0">
                <a:solidFill>
                  <a:schemeClr val="bg1"/>
                </a:solidFill>
              </a:rPr>
              <a:t>（街道</a:t>
            </a:r>
            <a:r>
              <a:rPr lang="zh-CN" altLang="en-US" sz="2000" b="1" dirty="0">
                <a:solidFill>
                  <a:schemeClr val="bg1"/>
                </a:solidFill>
              </a:rPr>
              <a:t>）、村（社区）干部和驻村工作队对村情民情和政策要点掌握到位，脱贫户和监测户各项到户到人政策落实到位，各类问题整改到位，信访矛盾处置到位，重点工作资料收集到位。</a:t>
            </a:r>
          </a:p>
        </p:txBody>
      </p:sp>
    </p:spTree>
    <p:extLst>
      <p:ext uri="{BB962C8B-B14F-4D97-AF65-F5344CB8AC3E}">
        <p14:creationId xmlns:p14="http://schemas.microsoft.com/office/powerpoint/2010/main" xmlns="" val="1798756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10C243FC-4BD1-55E2-1143-E48DC816C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523" y="879063"/>
            <a:ext cx="5288478" cy="610863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二、建立健全机制体系</a:t>
            </a:r>
          </a:p>
        </p:txBody>
      </p:sp>
      <p:sp>
        <p:nvSpPr>
          <p:cNvPr id="7" name="文本占位符 2">
            <a:extLst>
              <a:ext uri="{FF2B5EF4-FFF2-40B4-BE49-F238E27FC236}">
                <a16:creationId xmlns:a16="http://schemas.microsoft.com/office/drawing/2014/main" xmlns="" id="{1FFF90B0-02AC-94A0-0D0F-792DFA396B91}"/>
              </a:ext>
            </a:extLst>
          </p:cNvPr>
          <p:cNvSpPr txBox="1">
            <a:spLocks/>
          </p:cNvSpPr>
          <p:nvPr/>
        </p:nvSpPr>
        <p:spPr>
          <a:xfrm>
            <a:off x="288672" y="3698938"/>
            <a:ext cx="3136680" cy="709411"/>
          </a:xfrm>
          <a:prstGeom prst="rect">
            <a:avLst/>
          </a:prstGeom>
        </p:spPr>
        <p:txBody>
          <a:bodyPr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3200" b="1" dirty="0">
                <a:solidFill>
                  <a:schemeClr val="tx2"/>
                </a:solidFill>
              </a:rPr>
              <a:t>（二</a:t>
            </a:r>
            <a:r>
              <a:rPr lang="zh-CN" altLang="en-US" sz="3200" b="1" dirty="0" smtClean="0">
                <a:solidFill>
                  <a:schemeClr val="tx2"/>
                </a:solidFill>
              </a:rPr>
              <a:t>）政策体系</a:t>
            </a:r>
            <a:endParaRPr lang="zh-CN" altLang="en-US" sz="3200" b="1" dirty="0">
              <a:solidFill>
                <a:schemeClr val="tx2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E95FFE6-B51A-4173-48A3-14AFC1F34E01}"/>
              </a:ext>
            </a:extLst>
          </p:cNvPr>
          <p:cNvSpPr txBox="1"/>
          <p:nvPr/>
        </p:nvSpPr>
        <p:spPr>
          <a:xfrm>
            <a:off x="4026261" y="2569779"/>
            <a:ext cx="676370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altLang="zh-CN" sz="2400" b="1" dirty="0">
                <a:solidFill>
                  <a:srgbClr val="FF0000"/>
                </a:solidFill>
              </a:rPr>
              <a:t>1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、</a:t>
            </a:r>
            <a:r>
              <a:rPr lang="en-US" altLang="en-US" sz="2400" b="1" dirty="0" smtClean="0">
                <a:solidFill>
                  <a:srgbClr val="FF0000"/>
                </a:solidFill>
              </a:rPr>
              <a:t> 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持续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完善防止返贫监测帮扶政策。</a:t>
            </a:r>
            <a:endParaRPr lang="en-US" altLang="zh-CN" sz="2400" b="1" dirty="0">
              <a:solidFill>
                <a:srgbClr val="FF0000"/>
              </a:solidFill>
            </a:endParaRPr>
          </a:p>
          <a:p>
            <a:pPr algn="just">
              <a:lnSpc>
                <a:spcPct val="200000"/>
              </a:lnSpc>
            </a:pPr>
            <a:r>
              <a:rPr lang="en-US" altLang="zh-CN" sz="2400" b="1" dirty="0">
                <a:solidFill>
                  <a:srgbClr val="FF0000"/>
                </a:solidFill>
              </a:rPr>
              <a:t>2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、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持续完善“三保障”及饮水安全保障政策。</a:t>
            </a:r>
            <a:endParaRPr lang="en-US" altLang="zh-CN" sz="2400" b="1" dirty="0">
              <a:solidFill>
                <a:srgbClr val="FF0000"/>
              </a:solidFill>
            </a:endParaRPr>
          </a:p>
          <a:p>
            <a:pPr algn="just">
              <a:lnSpc>
                <a:spcPct val="200000"/>
              </a:lnSpc>
            </a:pPr>
            <a:r>
              <a:rPr lang="en-US" altLang="zh-CN" sz="2400" b="1" dirty="0">
                <a:solidFill>
                  <a:srgbClr val="FF0000"/>
                </a:solidFill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</a:rPr>
              <a:t>、持续促进增收政策。</a:t>
            </a:r>
            <a:endParaRPr lang="en-US" altLang="zh-CN" sz="2400" b="1" dirty="0">
              <a:solidFill>
                <a:srgbClr val="FF0000"/>
              </a:solidFill>
            </a:endParaRPr>
          </a:p>
          <a:p>
            <a:pPr algn="just">
              <a:lnSpc>
                <a:spcPct val="200000"/>
              </a:lnSpc>
            </a:pPr>
            <a:r>
              <a:rPr lang="en-US" altLang="zh-CN" sz="2400" b="1" dirty="0">
                <a:solidFill>
                  <a:srgbClr val="FF0000"/>
                </a:solidFill>
              </a:rPr>
              <a:t>4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、持续完善满意度提升政策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。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3204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10C243FC-4BD1-55E2-1143-E48DC816C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523" y="879063"/>
            <a:ext cx="5288478" cy="610863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二、建立健全机制体系</a:t>
            </a:r>
          </a:p>
        </p:txBody>
      </p:sp>
      <p:sp>
        <p:nvSpPr>
          <p:cNvPr id="7" name="文本占位符 2">
            <a:extLst>
              <a:ext uri="{FF2B5EF4-FFF2-40B4-BE49-F238E27FC236}">
                <a16:creationId xmlns:a16="http://schemas.microsoft.com/office/drawing/2014/main" xmlns="" id="{1FFF90B0-02AC-94A0-0D0F-792DFA396B91}"/>
              </a:ext>
            </a:extLst>
          </p:cNvPr>
          <p:cNvSpPr txBox="1">
            <a:spLocks/>
          </p:cNvSpPr>
          <p:nvPr/>
        </p:nvSpPr>
        <p:spPr>
          <a:xfrm>
            <a:off x="335969" y="3825062"/>
            <a:ext cx="3136680" cy="709411"/>
          </a:xfrm>
          <a:prstGeom prst="rect">
            <a:avLst/>
          </a:prstGeom>
        </p:spPr>
        <p:txBody>
          <a:bodyPr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3200" b="1" dirty="0" smtClean="0">
                <a:solidFill>
                  <a:schemeClr val="tx2"/>
                </a:solidFill>
              </a:rPr>
              <a:t>（三）</a:t>
            </a:r>
            <a:r>
              <a:rPr lang="zh-CN" altLang="en-US" sz="3200" b="1" dirty="0">
                <a:solidFill>
                  <a:schemeClr val="tx2"/>
                </a:solidFill>
              </a:rPr>
              <a:t>工作体系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E95FFE6-B51A-4173-48A3-14AFC1F34E01}"/>
              </a:ext>
            </a:extLst>
          </p:cNvPr>
          <p:cNvSpPr txBox="1"/>
          <p:nvPr/>
        </p:nvSpPr>
        <p:spPr>
          <a:xfrm>
            <a:off x="3294994" y="2068343"/>
            <a:ext cx="841878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</a:rPr>
              <a:t>1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、强化组织领导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。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主要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领导靠前指挥，班子成员分工协作，原则上由</a:t>
            </a:r>
            <a:r>
              <a:rPr lang="en-US" altLang="en-US" sz="2400" b="1" dirty="0" smtClean="0">
                <a:solidFill>
                  <a:schemeClr val="bg1"/>
                </a:solidFill>
              </a:rPr>
              <a:t>1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名领导分管巩固脱贫攻坚成果、乡村建设、乡村治理等工作，乡村振兴办（马鞍街道除外）至少有</a:t>
            </a:r>
            <a:r>
              <a:rPr lang="en-US" altLang="en-US" sz="2400" b="1" dirty="0" smtClean="0">
                <a:solidFill>
                  <a:schemeClr val="bg1"/>
                </a:solidFill>
              </a:rPr>
              <a:t>2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名专职干部（不包括部门负责人）、村（社区）固定</a:t>
            </a:r>
            <a:r>
              <a:rPr lang="en-US" altLang="en-US" sz="2400" b="1" dirty="0" smtClean="0">
                <a:solidFill>
                  <a:schemeClr val="bg1"/>
                </a:solidFill>
              </a:rPr>
              <a:t>1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名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干部。</a:t>
            </a:r>
            <a:endParaRPr lang="en-US" altLang="zh-CN" sz="2400" b="1" dirty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</a:rPr>
              <a:t>2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、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强化风险排查。</a:t>
            </a:r>
            <a:endParaRPr lang="en-US" altLang="zh-CN" sz="2400" b="1" dirty="0">
              <a:solidFill>
                <a:srgbClr val="FF000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</a:rPr>
              <a:t>3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、强化联系帮扶。</a:t>
            </a:r>
            <a:endParaRPr lang="en-US" altLang="zh-CN" sz="2400" b="1" dirty="0">
              <a:solidFill>
                <a:srgbClr val="FF000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</a:rPr>
              <a:t>4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、强化资金投入。</a:t>
            </a:r>
            <a:endParaRPr lang="en-US" altLang="zh-CN" sz="2400" b="1" dirty="0" smtClean="0">
              <a:solidFill>
                <a:srgbClr val="FF000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en-US" sz="2400" b="1" dirty="0" smtClean="0">
                <a:solidFill>
                  <a:srgbClr val="FF0000"/>
                </a:solidFill>
              </a:rPr>
              <a:t>5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、强化责任落实。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32046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10C243FC-4BD1-55E2-1143-E48DC816C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523" y="879063"/>
            <a:ext cx="5288478" cy="610863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二、建立健全机制体系</a:t>
            </a:r>
          </a:p>
        </p:txBody>
      </p:sp>
      <p:sp>
        <p:nvSpPr>
          <p:cNvPr id="7" name="文本占位符 2">
            <a:extLst>
              <a:ext uri="{FF2B5EF4-FFF2-40B4-BE49-F238E27FC236}">
                <a16:creationId xmlns:a16="http://schemas.microsoft.com/office/drawing/2014/main" xmlns="" id="{1FFF90B0-02AC-94A0-0D0F-792DFA396B91}"/>
              </a:ext>
            </a:extLst>
          </p:cNvPr>
          <p:cNvSpPr txBox="1">
            <a:spLocks/>
          </p:cNvSpPr>
          <p:nvPr/>
        </p:nvSpPr>
        <p:spPr>
          <a:xfrm>
            <a:off x="581864" y="3836592"/>
            <a:ext cx="3217625" cy="709411"/>
          </a:xfrm>
          <a:prstGeom prst="rect">
            <a:avLst/>
          </a:prstGeom>
        </p:spPr>
        <p:txBody>
          <a:bodyPr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3200" b="1" dirty="0" smtClean="0">
                <a:solidFill>
                  <a:schemeClr val="tx2"/>
                </a:solidFill>
              </a:rPr>
              <a:t>（四）</a:t>
            </a:r>
            <a:r>
              <a:rPr lang="zh-CN" altLang="en-US" sz="3200" b="1" dirty="0">
                <a:solidFill>
                  <a:schemeClr val="tx2"/>
                </a:solidFill>
              </a:rPr>
              <a:t>评价体系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E95FFE6-B51A-4173-48A3-14AFC1F34E01}"/>
              </a:ext>
            </a:extLst>
          </p:cNvPr>
          <p:cNvSpPr txBox="1"/>
          <p:nvPr/>
        </p:nvSpPr>
        <p:spPr>
          <a:xfrm>
            <a:off x="4824718" y="2972154"/>
            <a:ext cx="43876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altLang="zh-CN" sz="2400" b="1" dirty="0">
                <a:solidFill>
                  <a:srgbClr val="FF0000"/>
                </a:solidFill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</a:rPr>
              <a:t>、评价对象及内容。</a:t>
            </a:r>
            <a:endParaRPr lang="en-US" altLang="zh-CN" sz="2400" b="1" dirty="0">
              <a:solidFill>
                <a:srgbClr val="FF0000"/>
              </a:solidFill>
            </a:endParaRPr>
          </a:p>
          <a:p>
            <a:pPr algn="just">
              <a:lnSpc>
                <a:spcPct val="200000"/>
              </a:lnSpc>
            </a:pPr>
            <a:r>
              <a:rPr lang="en-US" altLang="zh-CN" sz="2400" b="1" dirty="0">
                <a:solidFill>
                  <a:srgbClr val="FF0000"/>
                </a:solidFill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</a:rPr>
              <a:t>、评价方式。</a:t>
            </a:r>
            <a:endParaRPr lang="en-US" altLang="zh-CN" sz="2400" b="1" dirty="0">
              <a:solidFill>
                <a:srgbClr val="FF0000"/>
              </a:solidFill>
            </a:endParaRPr>
          </a:p>
          <a:p>
            <a:pPr algn="just">
              <a:lnSpc>
                <a:spcPct val="200000"/>
              </a:lnSpc>
            </a:pPr>
            <a:r>
              <a:rPr lang="en-US" altLang="zh-CN" sz="2400" b="1" dirty="0">
                <a:solidFill>
                  <a:srgbClr val="FF0000"/>
                </a:solidFill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</a:rPr>
              <a:t>、评价结果运用。</a:t>
            </a:r>
            <a:r>
              <a:rPr lang="zh-CN" altLang="en-US" sz="2400" dirty="0"/>
              <a:t>集</a:t>
            </a:r>
            <a:r>
              <a:rPr lang="zh-CN" altLang="en-US" dirty="0"/>
              <a:t>到位。</a:t>
            </a:r>
          </a:p>
        </p:txBody>
      </p:sp>
    </p:spTree>
    <p:extLst>
      <p:ext uri="{BB962C8B-B14F-4D97-AF65-F5344CB8AC3E}">
        <p14:creationId xmlns:p14="http://schemas.microsoft.com/office/powerpoint/2010/main" xmlns="" val="2580868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B1766FBB-CAE0-06D8-3336-A7A6166CB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499" y="469075"/>
            <a:ext cx="9515600" cy="1020851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三、</a:t>
            </a:r>
            <a:r>
              <a:rPr lang="en-US" altLang="zh-CN" dirty="0"/>
              <a:t>2023</a:t>
            </a:r>
            <a:r>
              <a:rPr lang="zh-CN" altLang="en-US" dirty="0"/>
              <a:t>年巩固拓展脱贫攻坚成果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zh-CN" altLang="en-US" dirty="0"/>
              <a:t>同乡村振兴有效衔接主要工作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F01B5EF1-7FAD-BDC3-08BE-59B22BBB27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499" y="2060812"/>
            <a:ext cx="10429734" cy="4299046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（一）持续强化“两不愁三保障”及饮水安全政策落实。</a:t>
            </a:r>
            <a:endParaRPr lang="en-US" altLang="zh-CN" sz="2400" dirty="0">
              <a:solidFill>
                <a:srgbClr val="002060"/>
              </a:solidFill>
              <a:latin typeface="方正小标宋_GBK" pitchFamily="65" charset="-122"/>
              <a:ea typeface="方正小标宋_GBK" pitchFamily="65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2400" dirty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（二）进一步加强防止返贫监测帮扶</a:t>
            </a:r>
            <a:r>
              <a:rPr lang="zh-CN" altLang="zh-CN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。</a:t>
            </a:r>
            <a:r>
              <a:rPr lang="zh-CN" altLang="en-US" sz="2400" dirty="0" smtClean="0">
                <a:solidFill>
                  <a:srgbClr val="FF0000"/>
                </a:solidFill>
                <a:latin typeface="方正小标宋_GBK" pitchFamily="65" charset="-122"/>
                <a:ea typeface="方正小标宋_GBK" pitchFamily="65" charset="-122"/>
              </a:rPr>
              <a:t>（预警并收集佐证材料、识别、帮扶、更新完善基础资料）</a:t>
            </a:r>
            <a:endParaRPr lang="en-US" altLang="zh-CN" sz="2400" dirty="0">
              <a:solidFill>
                <a:srgbClr val="FF0000"/>
              </a:solidFill>
              <a:latin typeface="方正小标宋_GBK" pitchFamily="65" charset="-122"/>
              <a:ea typeface="方正小标宋_GBK" pitchFamily="65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2400" dirty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（三）加快推动“一户一策”政策落地见效。对象是未消除风险监测对象以及乡镇街道确定的</a:t>
            </a:r>
            <a:r>
              <a:rPr lang="zh-CN" altLang="zh-CN" sz="2400" b="1" dirty="0">
                <a:solidFill>
                  <a:srgbClr val="FF0000"/>
                </a:solidFill>
                <a:latin typeface="方正小标宋_GBK" pitchFamily="65" charset="-122"/>
                <a:ea typeface="方正小标宋_GBK" pitchFamily="65" charset="-122"/>
              </a:rPr>
              <a:t>其他特殊风险</a:t>
            </a:r>
            <a:r>
              <a:rPr lang="zh-CN" altLang="zh-CN" sz="2400" b="1" dirty="0" smtClean="0">
                <a:solidFill>
                  <a:srgbClr val="FF0000"/>
                </a:solidFill>
                <a:latin typeface="方正小标宋_GBK" pitchFamily="65" charset="-122"/>
                <a:ea typeface="方正小标宋_GBK" pitchFamily="65" charset="-122"/>
              </a:rPr>
              <a:t>对象</a:t>
            </a:r>
            <a:r>
              <a:rPr lang="zh-CN" altLang="en-US" sz="2400" b="1" dirty="0" smtClean="0">
                <a:solidFill>
                  <a:srgbClr val="FF0000"/>
                </a:solidFill>
                <a:latin typeface="方正小标宋_GBK" pitchFamily="65" charset="-122"/>
                <a:ea typeface="方正小标宋_GBK" pitchFamily="65" charset="-122"/>
              </a:rPr>
              <a:t>（低收入脱贫户）</a:t>
            </a:r>
            <a:r>
              <a:rPr lang="zh-CN" altLang="zh-CN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。</a:t>
            </a:r>
            <a:endParaRPr lang="en-US" altLang="zh-CN" sz="2400" dirty="0">
              <a:solidFill>
                <a:srgbClr val="002060"/>
              </a:solidFill>
              <a:latin typeface="方正小标宋_GBK" pitchFamily="65" charset="-122"/>
              <a:ea typeface="方正小标宋_GBK" pitchFamily="65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（四）持续推进农村人居环境整治提升，创建宜居宜业和美乡村</a:t>
            </a:r>
            <a:r>
              <a:rPr lang="en-US" altLang="zh-CN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3</a:t>
            </a:r>
            <a:r>
              <a:rPr lang="zh-CN" altLang="zh-CN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个。</a:t>
            </a:r>
            <a:endParaRPr lang="en-US" altLang="zh-CN" sz="2400" dirty="0" smtClean="0">
              <a:solidFill>
                <a:srgbClr val="002060"/>
              </a:solidFill>
              <a:latin typeface="方正小标宋_GBK" pitchFamily="65" charset="-122"/>
              <a:ea typeface="方正小标宋_GBK" pitchFamily="65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229680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B1766FBB-CAE0-06D8-3336-A7A6166CB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499" y="469075"/>
            <a:ext cx="9515600" cy="1020851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三、</a:t>
            </a:r>
            <a:r>
              <a:rPr lang="en-US" altLang="zh-CN" dirty="0"/>
              <a:t>2023</a:t>
            </a:r>
            <a:r>
              <a:rPr lang="zh-CN" altLang="en-US" dirty="0"/>
              <a:t>年巩固拓展脱贫攻坚成果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zh-CN" altLang="en-US" dirty="0"/>
              <a:t>同乡村振兴有效衔接主要工作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C0649755-A8E6-9274-175F-A4FADE67D5E0}"/>
              </a:ext>
            </a:extLst>
          </p:cNvPr>
          <p:cNvSpPr txBox="1"/>
          <p:nvPr/>
        </p:nvSpPr>
        <p:spPr>
          <a:xfrm>
            <a:off x="1759254" y="2207174"/>
            <a:ext cx="959191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400" dirty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（五）深入推广运用积分制。</a:t>
            </a:r>
            <a:endParaRPr lang="en-US" altLang="zh-CN" sz="2400" dirty="0">
              <a:solidFill>
                <a:srgbClr val="002060"/>
              </a:solidFill>
              <a:latin typeface="方正小标宋_GBK" pitchFamily="65" charset="-122"/>
              <a:ea typeface="方正小标宋_GBK" pitchFamily="65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（六）健全完善清单制。</a:t>
            </a:r>
            <a:endParaRPr lang="en-US" altLang="zh-CN" sz="2400" dirty="0">
              <a:solidFill>
                <a:srgbClr val="002060"/>
              </a:solidFill>
              <a:latin typeface="方正小标宋_GBK" pitchFamily="65" charset="-122"/>
              <a:ea typeface="方正小标宋_GBK" pitchFamily="65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（七</a:t>
            </a:r>
            <a:r>
              <a:rPr lang="zh-CN" altLang="en-US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）关于衔接资金</a:t>
            </a:r>
            <a:r>
              <a:rPr lang="zh-CN" altLang="en-US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项目工作</a:t>
            </a:r>
            <a:r>
              <a:rPr lang="zh-CN" altLang="en-US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要求</a:t>
            </a:r>
            <a:r>
              <a:rPr lang="zh-CN" altLang="en-US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。</a:t>
            </a:r>
            <a:endParaRPr lang="en-US" altLang="zh-CN" sz="2400" dirty="0" smtClean="0">
              <a:solidFill>
                <a:srgbClr val="002060"/>
              </a:solidFill>
              <a:latin typeface="方正小标宋_GBK" pitchFamily="65" charset="-122"/>
              <a:ea typeface="方正小标宋_GBK" pitchFamily="65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           1</a:t>
            </a:r>
            <a:r>
              <a:rPr lang="zh-CN" altLang="en-US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、全力推进</a:t>
            </a:r>
            <a:r>
              <a:rPr lang="en-US" altLang="zh-CN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2023</a:t>
            </a:r>
            <a:r>
              <a:rPr lang="zh-CN" altLang="en-US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年项目实施（抓实项目实施、加快资金拨付、规范档案资料）</a:t>
            </a:r>
            <a:endParaRPr lang="en-US" altLang="zh-CN" sz="2400" dirty="0" smtClean="0">
              <a:solidFill>
                <a:srgbClr val="002060"/>
              </a:solidFill>
              <a:latin typeface="方正小标宋_GBK" pitchFamily="65" charset="-122"/>
              <a:ea typeface="方正小标宋_GBK" pitchFamily="65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          2</a:t>
            </a:r>
            <a:r>
              <a:rPr lang="zh-CN" altLang="en-US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、积极谋划</a:t>
            </a:r>
            <a:r>
              <a:rPr lang="en-US" altLang="en-US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2024</a:t>
            </a:r>
            <a:r>
              <a:rPr lang="zh-CN" altLang="en-US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年项目入库工作</a:t>
            </a:r>
            <a:r>
              <a:rPr lang="zh-CN" altLang="en-US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。（明确</a:t>
            </a:r>
            <a:r>
              <a:rPr lang="zh-CN" altLang="en-US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入库</a:t>
            </a:r>
            <a:r>
              <a:rPr lang="zh-CN" altLang="en-US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时间、落实</a:t>
            </a:r>
            <a:r>
              <a:rPr lang="zh-CN" altLang="en-US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申报</a:t>
            </a:r>
            <a:r>
              <a:rPr lang="zh-CN" altLang="en-US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程序、加强</a:t>
            </a:r>
            <a:r>
              <a:rPr lang="zh-CN" altLang="en-US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项目</a:t>
            </a:r>
            <a:r>
              <a:rPr lang="zh-CN" altLang="en-US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谋划、严格</a:t>
            </a:r>
            <a:r>
              <a:rPr lang="zh-CN" altLang="en-US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审核</a:t>
            </a:r>
            <a:r>
              <a:rPr lang="zh-CN" altLang="en-US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把关、动态</a:t>
            </a:r>
            <a:r>
              <a:rPr lang="zh-CN" altLang="en-US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调整</a:t>
            </a:r>
            <a:r>
              <a:rPr lang="zh-CN" altLang="en-US" sz="2400" dirty="0" smtClean="0">
                <a:solidFill>
                  <a:srgbClr val="002060"/>
                </a:solidFill>
                <a:latin typeface="方正小标宋_GBK" pitchFamily="65" charset="-122"/>
                <a:ea typeface="方正小标宋_GBK" pitchFamily="65" charset="-122"/>
              </a:rPr>
              <a:t>滚动）</a:t>
            </a:r>
            <a:endParaRPr lang="zh-CN" altLang="en-US" sz="2400" dirty="0" smtClean="0">
              <a:solidFill>
                <a:srgbClr val="002060"/>
              </a:solidFill>
              <a:latin typeface="方正小标宋_GBK" pitchFamily="65" charset="-122"/>
              <a:ea typeface="方正小标宋_GBK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680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C2BA6D62-0D35-A1F6-9432-35A2CA4D5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6297738" cy="610863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四、迎接考核检查注意事项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49B0195-E6BE-50A5-B0DD-4C709B956D1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499" y="2060812"/>
            <a:ext cx="10388791" cy="4107976"/>
          </a:xfrm>
        </p:spPr>
        <p:txBody>
          <a:bodyPr/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（一）检查前</a:t>
            </a:r>
            <a:endParaRPr lang="zh-CN" altLang="en-US" sz="2400" dirty="0" smtClean="0">
              <a:solidFill>
                <a:srgbClr val="FF0000"/>
              </a:solidFill>
            </a:endParaRPr>
          </a:p>
          <a:p>
            <a:r>
              <a:rPr lang="en-US" sz="2400" b="1" dirty="0" smtClean="0">
                <a:solidFill>
                  <a:srgbClr val="002060"/>
                </a:solidFill>
              </a:rPr>
              <a:t>1</a:t>
            </a:r>
            <a:r>
              <a:rPr lang="zh-CN" altLang="en-US" sz="2400" b="1" dirty="0" smtClean="0">
                <a:solidFill>
                  <a:srgbClr val="002060"/>
                </a:solidFill>
              </a:rPr>
              <a:t>、做好入户调查准备。</a:t>
            </a:r>
            <a:r>
              <a:rPr lang="zh-CN" altLang="en-US" sz="2400" dirty="0" smtClean="0">
                <a:solidFill>
                  <a:srgbClr val="002060"/>
                </a:solidFill>
              </a:rPr>
              <a:t>突出重点群体、突出重点内容、突出分类处置。</a:t>
            </a:r>
          </a:p>
          <a:p>
            <a:r>
              <a:rPr lang="en-US" sz="2400" b="1" dirty="0" smtClean="0">
                <a:solidFill>
                  <a:srgbClr val="002060"/>
                </a:solidFill>
              </a:rPr>
              <a:t>2</a:t>
            </a:r>
            <a:r>
              <a:rPr lang="zh-CN" altLang="en-US" sz="2400" b="1" dirty="0" smtClean="0">
                <a:solidFill>
                  <a:srgbClr val="002060"/>
                </a:solidFill>
              </a:rPr>
              <a:t>、做好资料查阅资料准备。</a:t>
            </a:r>
            <a:r>
              <a:rPr lang="zh-CN" altLang="en-US" sz="2400" dirty="0" smtClean="0">
                <a:solidFill>
                  <a:srgbClr val="002060"/>
                </a:solidFill>
              </a:rPr>
              <a:t>全面、真实、规范、熟悉。</a:t>
            </a:r>
            <a:endParaRPr lang="en-US" altLang="zh-CN" sz="2400" dirty="0" smtClean="0">
              <a:solidFill>
                <a:srgbClr val="002060"/>
              </a:solidFill>
            </a:endParaRPr>
          </a:p>
          <a:p>
            <a:r>
              <a:rPr lang="en-US" sz="2400" b="1" dirty="0" smtClean="0">
                <a:solidFill>
                  <a:srgbClr val="002060"/>
                </a:solidFill>
              </a:rPr>
              <a:t>3</a:t>
            </a:r>
            <a:r>
              <a:rPr lang="zh-CN" altLang="en-US" sz="2400" b="1" dirty="0" smtClean="0">
                <a:solidFill>
                  <a:srgbClr val="002060"/>
                </a:solidFill>
              </a:rPr>
              <a:t>、做好访谈准备。</a:t>
            </a:r>
            <a:r>
              <a:rPr lang="zh-CN" altLang="en-US" sz="2400" dirty="0" smtClean="0">
                <a:solidFill>
                  <a:srgbClr val="002060"/>
                </a:solidFill>
              </a:rPr>
              <a:t>要熟悉镇情、村情、民情，熟悉工作推进情况，熟悉政策要点。</a:t>
            </a:r>
          </a:p>
          <a:p>
            <a:r>
              <a:rPr lang="zh-CN" altLang="en-US" sz="2400" dirty="0" smtClean="0">
                <a:solidFill>
                  <a:srgbClr val="FF0000"/>
                </a:solidFill>
              </a:rPr>
              <a:t>特别强调：</a:t>
            </a:r>
            <a:r>
              <a:rPr lang="zh-CN" altLang="en-US" sz="2400" dirty="0" smtClean="0">
                <a:solidFill>
                  <a:srgbClr val="002060"/>
                </a:solidFill>
              </a:rPr>
              <a:t>落脚点在农户。考核发现问题的主要途径是入户调查，除了住房和环境卫生可通过肉眼看以外，其他均是听农户回答。不能侥幸。都要按照被抽中来准备，抽中后（出发当天告知）根本来不及准备。</a:t>
            </a:r>
            <a:endParaRPr lang="zh-CN" alt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569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DD54756-A790-C845-A85F-35391529E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</p:spPr>
        <p:txBody>
          <a:bodyPr rtlCol="0"/>
          <a:lstStyle/>
          <a:p>
            <a:pPr rtl="0"/>
            <a:r>
              <a:rPr lang="zh-CN" altLang="en-US" dirty="0"/>
              <a:t>目录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C7EC6698-132B-1143-A2A9-00A97D9572D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2499" y="2209800"/>
            <a:ext cx="4314207" cy="369332"/>
          </a:xfrm>
        </p:spPr>
        <p:txBody>
          <a:bodyPr rtlCol="0"/>
          <a:lstStyle/>
          <a:p>
            <a:pPr rtl="0"/>
            <a:r>
              <a:rPr lang="zh-CN" altLang="en-US" sz="2800" dirty="0"/>
              <a:t>一、</a:t>
            </a:r>
            <a:r>
              <a:rPr lang="en-US" altLang="zh-CN" sz="2800" dirty="0"/>
              <a:t>2022</a:t>
            </a:r>
            <a:r>
              <a:rPr lang="zh-CN" altLang="en-US" sz="2800" dirty="0"/>
              <a:t>年工作情况</a:t>
            </a:r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xmlns="" id="{C0015C52-08ED-464E-B7E8-24892D9C131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69817" y="2907895"/>
            <a:ext cx="3767943" cy="369332"/>
          </a:xfrm>
        </p:spPr>
        <p:txBody>
          <a:bodyPr rtlCol="0"/>
          <a:lstStyle/>
          <a:p>
            <a:r>
              <a:rPr lang="zh-CN" altLang="en-US" sz="2800" dirty="0"/>
              <a:t>二、建立健全机制体系</a:t>
            </a:r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xmlns="" id="{B32B0C1D-C221-7C47-B7D6-77E7BDB4174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52499" y="3708554"/>
            <a:ext cx="11023766" cy="369332"/>
          </a:xfrm>
        </p:spPr>
        <p:txBody>
          <a:bodyPr rtlCol="0"/>
          <a:lstStyle/>
          <a:p>
            <a:r>
              <a:rPr lang="zh-CN" altLang="en-US" sz="2800" dirty="0"/>
              <a:t>三、</a:t>
            </a:r>
            <a:r>
              <a:rPr lang="en-US" altLang="zh-CN" sz="2800" dirty="0"/>
              <a:t>2023</a:t>
            </a:r>
            <a:r>
              <a:rPr lang="zh-CN" altLang="en-US" sz="2800" dirty="0"/>
              <a:t>年巩固拓展脱贫攻坚成果同乡村振兴有效衔接主要工作</a:t>
            </a:r>
          </a:p>
        </p:txBody>
      </p:sp>
      <p:sp>
        <p:nvSpPr>
          <p:cNvPr id="10" name="文本占位符 9">
            <a:extLst>
              <a:ext uri="{FF2B5EF4-FFF2-40B4-BE49-F238E27FC236}">
                <a16:creationId xmlns:a16="http://schemas.microsoft.com/office/drawing/2014/main" xmlns="" id="{69BD3932-D1D0-1045-BD96-8B26F11B851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52499" y="4571208"/>
            <a:ext cx="5293922" cy="369332"/>
          </a:xfrm>
        </p:spPr>
        <p:txBody>
          <a:bodyPr rtlCol="0"/>
          <a:lstStyle/>
          <a:p>
            <a:pPr rtl="0"/>
            <a:r>
              <a:rPr lang="zh-CN" altLang="en-US" sz="2800" dirty="0"/>
              <a:t>四、迎接考核检查注意事项</a:t>
            </a:r>
          </a:p>
        </p:txBody>
      </p:sp>
      <p:sp>
        <p:nvSpPr>
          <p:cNvPr id="15" name="灯片编号占位符 14">
            <a:extLst>
              <a:ext uri="{FF2B5EF4-FFF2-40B4-BE49-F238E27FC236}">
                <a16:creationId xmlns:a16="http://schemas.microsoft.com/office/drawing/2014/main" xmlns="" id="{329469AE-B59A-AA41-9085-106D011808F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71550" y="6332220"/>
            <a:ext cx="523240" cy="247651"/>
          </a:xfrm>
        </p:spPr>
        <p:txBody>
          <a:bodyPr rtlCol="0"/>
          <a:lstStyle/>
          <a:p>
            <a:pPr rtl="0"/>
            <a:fld id="{294A09A9-5501-47C1-A89A-A340965A2BE2}" type="slidenum">
              <a:rPr lang="en-US" altLang="zh-CN" smtClean="0"/>
              <a:pPr rtl="0"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986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C2BA6D62-0D35-A1F6-9432-35A2CA4D5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6297738" cy="610863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四、迎接考核检查注意事项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49B0195-E6BE-50A5-B0DD-4C709B956D1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28049" y="2047164"/>
            <a:ext cx="10481480" cy="3037431"/>
          </a:xfrm>
        </p:spPr>
        <p:txBody>
          <a:bodyPr/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（二）检查中（抽中之后）</a:t>
            </a:r>
            <a:endParaRPr lang="zh-CN" altLang="en-US" sz="2400" dirty="0" smtClean="0">
              <a:solidFill>
                <a:srgbClr val="FF0000"/>
              </a:solidFill>
            </a:endParaRPr>
          </a:p>
          <a:p>
            <a:r>
              <a:rPr lang="en-US" sz="2400" b="1" dirty="0" smtClean="0"/>
              <a:t>1</a:t>
            </a:r>
            <a:r>
              <a:rPr lang="zh-CN" altLang="en-US" sz="2400" b="1" dirty="0" smtClean="0"/>
              <a:t>、入户调查时。</a:t>
            </a:r>
            <a:r>
              <a:rPr lang="zh-CN" altLang="en-US" sz="2400" dirty="0" smtClean="0"/>
              <a:t>五要：要尽快掌握抽查名单、要选好带路人员、要有前战队伍、要尽快掌握调查内容、要有回访组</a:t>
            </a:r>
            <a:r>
              <a:rPr lang="zh-CN" altLang="en-US" sz="2400" b="1" dirty="0" smtClean="0"/>
              <a:t>。</a:t>
            </a:r>
            <a:endParaRPr lang="zh-CN" altLang="en-US" sz="2400" dirty="0" smtClean="0"/>
          </a:p>
          <a:p>
            <a:r>
              <a:rPr lang="en-US" sz="2400" dirty="0" smtClean="0"/>
              <a:t>2</a:t>
            </a:r>
            <a:r>
              <a:rPr lang="zh-CN" altLang="en-US" sz="2400" dirty="0" smtClean="0"/>
              <a:t>、查阅资料时：资料分类存放，一目了然。</a:t>
            </a:r>
          </a:p>
          <a:p>
            <a:r>
              <a:rPr lang="en-US" sz="2400" dirty="0" smtClean="0"/>
              <a:t>3</a:t>
            </a:r>
            <a:r>
              <a:rPr lang="zh-CN" altLang="en-US" sz="2400" dirty="0" smtClean="0"/>
              <a:t>、访谈干部时。</a:t>
            </a:r>
            <a:r>
              <a:rPr lang="zh-CN" altLang="en-US" sz="2400" b="1" dirty="0" smtClean="0"/>
              <a:t>谨慎回答、要有敏感性。</a:t>
            </a:r>
            <a:endParaRPr lang="zh-CN" altLang="en-US" sz="2400" dirty="0" smtClean="0"/>
          </a:p>
          <a:p>
            <a:r>
              <a:rPr lang="zh-CN" altLang="en-US" sz="2400" b="1" dirty="0" smtClean="0">
                <a:solidFill>
                  <a:srgbClr val="FF0000"/>
                </a:solidFill>
              </a:rPr>
              <a:t>特别强调：</a:t>
            </a:r>
            <a:r>
              <a:rPr lang="zh-CN" altLang="en-US" sz="2400" b="1" dirty="0" smtClean="0"/>
              <a:t>指挥部前移</a:t>
            </a:r>
            <a:r>
              <a:rPr lang="zh-CN" altLang="en-US" sz="2400" dirty="0" smtClean="0"/>
              <a:t>。指挥部设在村办公室，一般抽</a:t>
            </a:r>
            <a:r>
              <a:rPr lang="en-US" sz="2400" dirty="0" smtClean="0"/>
              <a:t>2</a:t>
            </a:r>
            <a:r>
              <a:rPr lang="zh-CN" altLang="en-US" sz="2400" dirty="0" smtClean="0"/>
              <a:t>个村，每个村一个主要领导、包村领导要在村办公室统筹协调（安排协调镇部门和有关干部），每个村有一个镇上熟悉业务的干部。</a:t>
            </a:r>
            <a:r>
              <a:rPr lang="zh-CN" altLang="en-US" sz="2400" b="1" dirty="0" smtClean="0"/>
              <a:t>态度要端正</a:t>
            </a:r>
            <a:r>
              <a:rPr lang="zh-CN" altLang="en-US" sz="2400" dirty="0" smtClean="0"/>
              <a:t>。全过程态度务必要好，不能出现不耐烦、不理睬、不配合。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60569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C2BA6D62-0D35-A1F6-9432-35A2CA4D5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6297738" cy="610863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四、迎接考核检查注意事项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49B0195-E6BE-50A5-B0DD-4C709B956D1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07090" y="2057350"/>
            <a:ext cx="10620802" cy="400225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</a:rPr>
              <a:t>（三）检查后（提供疑似问题佐证材料）</a:t>
            </a:r>
            <a:r>
              <a:rPr lang="zh-CN" altLang="en-US" sz="2400" dirty="0" smtClean="0">
                <a:solidFill>
                  <a:srgbClr val="FF0000"/>
                </a:solidFill>
              </a:rPr>
              <a:t>：</a:t>
            </a: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F0000"/>
                </a:solidFill>
              </a:rPr>
              <a:t>       快：</a:t>
            </a:r>
            <a:r>
              <a:rPr lang="zh-CN" altLang="en-US" sz="2400" dirty="0" smtClean="0"/>
              <a:t>在村上反馈的疑似问题。最好在离村前、最迟在离涪前佐证说明。离涪后反馈的疑似问题，在</a:t>
            </a:r>
            <a:r>
              <a:rPr lang="en-US" sz="2400" dirty="0" smtClean="0"/>
              <a:t>1</a:t>
            </a:r>
            <a:r>
              <a:rPr lang="zh-CN" altLang="en-US" sz="2400" dirty="0" smtClean="0"/>
              <a:t>天内佐证说明。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F0000"/>
                </a:solidFill>
              </a:rPr>
              <a:t>     </a:t>
            </a:r>
            <a:r>
              <a:rPr lang="zh-CN" altLang="en-US" sz="2400" dirty="0" smtClean="0">
                <a:solidFill>
                  <a:srgbClr val="FF0000"/>
                </a:solidFill>
              </a:rPr>
              <a:t>  </a:t>
            </a:r>
            <a:r>
              <a:rPr lang="zh-CN" altLang="en-US" sz="2400" dirty="0" smtClean="0">
                <a:solidFill>
                  <a:srgbClr val="FF0000"/>
                </a:solidFill>
              </a:rPr>
              <a:t>准：</a:t>
            </a:r>
            <a:r>
              <a:rPr lang="zh-CN" altLang="en-US" sz="2400" dirty="0" smtClean="0"/>
              <a:t>对照反馈疑似问题的内容，针对性佐证，不能偏题、答非所问。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F0000"/>
                </a:solidFill>
              </a:rPr>
              <a:t>      </a:t>
            </a:r>
            <a:r>
              <a:rPr lang="zh-CN" altLang="en-US" sz="2400" dirty="0" smtClean="0">
                <a:solidFill>
                  <a:srgbClr val="FF0000"/>
                </a:solidFill>
              </a:rPr>
              <a:t> 真</a:t>
            </a:r>
            <a:r>
              <a:rPr lang="zh-CN" altLang="en-US" sz="2400" dirty="0" smtClean="0">
                <a:solidFill>
                  <a:srgbClr val="FF0000"/>
                </a:solidFill>
              </a:rPr>
              <a:t>：</a:t>
            </a:r>
            <a:r>
              <a:rPr lang="zh-CN" altLang="en-US" sz="2400" dirty="0" smtClean="0"/>
              <a:t>不能造假，特别是检查人员已取证的资料，不能再去编造。佐证要客观、有说服力，仅仅是一个农户签字的情况说明是主观的，说服力不足的。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60569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C2BA6D62-0D35-A1F6-9432-35A2CA4D5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6297738" cy="610863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四、迎接考核检查注意事项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49B0195-E6BE-50A5-B0DD-4C709B956D1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28049" y="2074460"/>
            <a:ext cx="10426888" cy="4783540"/>
          </a:xfrm>
        </p:spPr>
        <p:txBody>
          <a:bodyPr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佐证资料很关键：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/>
              <a:t>      1.</a:t>
            </a:r>
            <a:r>
              <a:rPr lang="zh-CN" altLang="en-US" sz="2400" dirty="0" smtClean="0"/>
              <a:t>佐证时每户农户一个情况说明，附佐证材料，均要盖章签字。</a:t>
            </a:r>
          </a:p>
          <a:p>
            <a:r>
              <a:rPr lang="en-US" sz="2400" dirty="0" smtClean="0"/>
              <a:t>      2.</a:t>
            </a:r>
            <a:r>
              <a:rPr lang="zh-CN" altLang="en-US" sz="2400" dirty="0" smtClean="0"/>
              <a:t>应纳未纳方面，要充分佐证收入超过监测范围，有稳定收入来源且无长期大额支出，基本生活不存在困难，“三保障”及饮水安全有保障。</a:t>
            </a:r>
          </a:p>
          <a:p>
            <a:r>
              <a:rPr lang="en-US" sz="2400" dirty="0" smtClean="0"/>
              <a:t>      3.</a:t>
            </a:r>
            <a:r>
              <a:rPr lang="zh-CN" altLang="en-US" sz="2400" dirty="0" smtClean="0"/>
              <a:t>收入方面，最有用的佐证是银行流水、经济核查报告。其他包括生产经营的图片、流转合同，务工的工资条、社保缴费、单位收入证明，赡养收入的转移性收入转账记录等。</a:t>
            </a:r>
          </a:p>
          <a:p>
            <a:r>
              <a:rPr lang="en-US" sz="2400" dirty="0" smtClean="0"/>
              <a:t>     4.</a:t>
            </a:r>
            <a:r>
              <a:rPr lang="zh-CN" altLang="en-US" sz="2400" dirty="0" smtClean="0"/>
              <a:t>住房方面，提供住房安全等级鉴定报告。</a:t>
            </a:r>
          </a:p>
          <a:p>
            <a:r>
              <a:rPr lang="en-US" sz="2400" dirty="0" smtClean="0"/>
              <a:t>     5.</a:t>
            </a:r>
            <a:r>
              <a:rPr lang="zh-CN" altLang="en-US" sz="2400" dirty="0" smtClean="0"/>
              <a:t>政策未享受的，提供项目验收文件，到户补助打款记录等。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60569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78052" y="358410"/>
            <a:ext cx="3807726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98634"/>
            <a:ext cx="7381875" cy="521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60569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1DF3D98-3C30-4CFC-8643-C81E829C8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3070" y="2046722"/>
            <a:ext cx="4903377" cy="2303570"/>
          </a:xfrm>
        </p:spPr>
        <p:txBody>
          <a:bodyPr rtlCol="0">
            <a:noAutofit/>
          </a:bodyPr>
          <a:lstStyle/>
          <a:p>
            <a:pPr algn="ctr" rtl="0"/>
            <a:r>
              <a:rPr lang="zh-CN" altLang="en-US" sz="9600" dirty="0" smtClean="0">
                <a:solidFill>
                  <a:srgbClr val="002060"/>
                </a:solidFill>
                <a:latin typeface="方正隶书_GBK" pitchFamily="65" charset="-122"/>
                <a:ea typeface="方正隶书_GBK" pitchFamily="65" charset="-122"/>
              </a:rPr>
              <a:t>谢谢！</a:t>
            </a:r>
            <a:endParaRPr lang="zh-CN" altLang="en-US" sz="9600" dirty="0">
              <a:solidFill>
                <a:srgbClr val="002060"/>
              </a:solidFill>
              <a:latin typeface="方正隶书_GBK" pitchFamily="65" charset="-122"/>
              <a:ea typeface="方正隶书_GBK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667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B1766FBB-CAE0-06D8-3336-A7A6166CB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499" y="469075"/>
            <a:ext cx="4953001" cy="1020851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一、</a:t>
            </a:r>
            <a:r>
              <a:rPr lang="en-US" altLang="zh-CN" dirty="0"/>
              <a:t>2022</a:t>
            </a:r>
            <a:r>
              <a:rPr lang="zh-CN" altLang="en-US" dirty="0"/>
              <a:t>年工作情况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F01B5EF1-7FAD-BDC3-08BE-59B22BBB27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92323" y="1970690"/>
            <a:ext cx="9154353" cy="4607529"/>
          </a:xfrm>
        </p:spPr>
        <p:txBody>
          <a:bodyPr/>
          <a:lstStyle/>
          <a:p>
            <a:pPr indent="457200" algn="just">
              <a:lnSpc>
                <a:spcPct val="150000"/>
              </a:lnSpc>
            </a:pPr>
            <a:r>
              <a:rPr lang="en-US" altLang="zh-CN" sz="2400" dirty="0" smtClean="0">
                <a:solidFill>
                  <a:srgbClr val="002060"/>
                </a:solidFill>
              </a:rPr>
              <a:t>  </a:t>
            </a:r>
            <a:r>
              <a:rPr lang="en-US" altLang="zh-CN" sz="2800" dirty="0" smtClean="0">
                <a:solidFill>
                  <a:srgbClr val="002060"/>
                </a:solidFill>
              </a:rPr>
              <a:t>2022</a:t>
            </a:r>
            <a:r>
              <a:rPr lang="zh-CN" altLang="en-US" sz="2800" dirty="0" smtClean="0">
                <a:solidFill>
                  <a:srgbClr val="002060"/>
                </a:solidFill>
              </a:rPr>
              <a:t>年，</a:t>
            </a:r>
            <a:r>
              <a:rPr lang="zh-CN" altLang="en-US" sz="2800" dirty="0">
                <a:solidFill>
                  <a:srgbClr val="002060"/>
                </a:solidFill>
              </a:rPr>
              <a:t>我们深入学习贯彻习近平总书记关于“三农”工作的重要论述，坚持把巩固拓展脱贫攻坚成果作为乡村振兴的首要前提，围绕“守底线、抓衔接、促振兴”工作总基调，聚焦责任落实、政策落实、工作落实和成果巩固，进一步健全完善工作机制，细化工作举措，努力克服旱情疫情影响，脱贫攻坚成果持续巩固拓展，乡村振兴有效衔接稳步推进</a:t>
            </a:r>
            <a:r>
              <a:rPr lang="zh-CN" altLang="en-US" sz="2800" dirty="0" smtClean="0">
                <a:solidFill>
                  <a:srgbClr val="002060"/>
                </a:solidFill>
              </a:rPr>
              <a:t>。</a:t>
            </a:r>
            <a:endParaRPr lang="zh-CN" altLang="en-US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71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B1766FBB-CAE0-06D8-3336-A7A6166CB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499" y="469075"/>
            <a:ext cx="4953001" cy="1020851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一、</a:t>
            </a:r>
            <a:r>
              <a:rPr lang="en-US" altLang="zh-CN" dirty="0"/>
              <a:t>2022</a:t>
            </a:r>
            <a:r>
              <a:rPr lang="zh-CN" altLang="en-US" dirty="0"/>
              <a:t>年工作情况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24597A1-1F00-B6DB-EF6F-349F946A52F7}"/>
              </a:ext>
            </a:extLst>
          </p:cNvPr>
          <p:cNvSpPr txBox="1"/>
          <p:nvPr/>
        </p:nvSpPr>
        <p:spPr>
          <a:xfrm>
            <a:off x="2630089" y="2320239"/>
            <a:ext cx="800151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2060"/>
                </a:solidFill>
              </a:rPr>
              <a:t>（一）着力强化落实责任，工作合力逐渐形成</a:t>
            </a:r>
            <a:r>
              <a:rPr lang="zh-CN" altLang="en-US" sz="2400" b="1" dirty="0" smtClean="0">
                <a:solidFill>
                  <a:srgbClr val="002060"/>
                </a:solidFill>
              </a:rPr>
              <a:t>。</a:t>
            </a:r>
            <a:endParaRPr lang="en-US" altLang="zh-CN" sz="2400" b="1" dirty="0" smtClean="0">
              <a:solidFill>
                <a:srgbClr val="002060"/>
              </a:solidFill>
            </a:endParaRPr>
          </a:p>
          <a:p>
            <a:endParaRPr lang="en-US" altLang="zh-CN" sz="2400" b="1" dirty="0" smtClean="0">
              <a:solidFill>
                <a:srgbClr val="002060"/>
              </a:solidFill>
            </a:endParaRPr>
          </a:p>
          <a:p>
            <a:r>
              <a:rPr lang="zh-CN" altLang="en-US" sz="2400" b="1" dirty="0" smtClean="0">
                <a:solidFill>
                  <a:srgbClr val="002060"/>
                </a:solidFill>
              </a:rPr>
              <a:t>（二）着力强化防止返贫监测和帮扶，工作机制不断完善。</a:t>
            </a:r>
            <a:endParaRPr lang="en-US" altLang="zh-CN" sz="2400" b="1" dirty="0" smtClean="0">
              <a:solidFill>
                <a:srgbClr val="002060"/>
              </a:solidFill>
            </a:endParaRPr>
          </a:p>
          <a:p>
            <a:endParaRPr lang="en-US" altLang="zh-CN" sz="2400" b="1" dirty="0" smtClean="0">
              <a:solidFill>
                <a:srgbClr val="002060"/>
              </a:solidFill>
            </a:endParaRPr>
          </a:p>
          <a:p>
            <a:r>
              <a:rPr lang="zh-CN" altLang="en-US" sz="2400" b="1" dirty="0" smtClean="0">
                <a:solidFill>
                  <a:srgbClr val="002060"/>
                </a:solidFill>
              </a:rPr>
              <a:t>（三）着力强化产业就业，脱贫群众收入稳步增加。</a:t>
            </a:r>
            <a:endParaRPr lang="en-US" altLang="zh-CN" sz="2400" b="1" dirty="0" smtClean="0">
              <a:solidFill>
                <a:srgbClr val="002060"/>
              </a:solidFill>
            </a:endParaRPr>
          </a:p>
          <a:p>
            <a:endParaRPr lang="en-US" altLang="zh-CN" sz="2400" b="1" dirty="0" smtClean="0">
              <a:solidFill>
                <a:srgbClr val="002060"/>
              </a:solidFill>
            </a:endParaRPr>
          </a:p>
          <a:p>
            <a:r>
              <a:rPr lang="zh-CN" altLang="en-US" sz="2400" b="1" dirty="0" smtClean="0">
                <a:solidFill>
                  <a:srgbClr val="002060"/>
                </a:solidFill>
              </a:rPr>
              <a:t>（四）着力强化资金统筹，项目建设有序实施。</a:t>
            </a:r>
            <a:endParaRPr lang="en-US" altLang="zh-CN" sz="2400" b="1" dirty="0" smtClean="0">
              <a:solidFill>
                <a:srgbClr val="002060"/>
              </a:solidFill>
            </a:endParaRPr>
          </a:p>
          <a:p>
            <a:endParaRPr lang="en-US" altLang="zh-CN" sz="2400" b="1" dirty="0" smtClean="0">
              <a:solidFill>
                <a:srgbClr val="002060"/>
              </a:solidFill>
            </a:endParaRPr>
          </a:p>
          <a:p>
            <a:r>
              <a:rPr lang="zh-CN" altLang="en-US" sz="2400" b="1" dirty="0" smtClean="0">
                <a:solidFill>
                  <a:srgbClr val="002060"/>
                </a:solidFill>
              </a:rPr>
              <a:t>（五）着力强化有效衔接，乡村振兴稳步推进。</a:t>
            </a:r>
          </a:p>
          <a:p>
            <a:endParaRPr lang="zh-CN" altLang="en-US" dirty="0" smtClean="0">
              <a:solidFill>
                <a:schemeClr val="bg1"/>
              </a:solidFill>
            </a:endParaRPr>
          </a:p>
          <a:p>
            <a:endParaRPr lang="zh-CN" altLang="en-US" dirty="0" smtClean="0">
              <a:solidFill>
                <a:schemeClr val="bg1"/>
              </a:solidFill>
            </a:endParaRPr>
          </a:p>
          <a:p>
            <a:endParaRPr lang="zh-CN" altLang="en-US" dirty="0" smtClean="0">
              <a:solidFill>
                <a:schemeClr val="bg1"/>
              </a:solidFill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71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8F0FA04-6227-9040-92A6-9514A59B8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5240834" cy="610863"/>
          </a:xfrm>
        </p:spPr>
        <p:txBody>
          <a:bodyPr rtlCol="0">
            <a:normAutofit fontScale="90000"/>
          </a:bodyPr>
          <a:lstStyle/>
          <a:p>
            <a:pPr rtl="0"/>
            <a:r>
              <a:rPr lang="zh-CN" altLang="en-US" dirty="0"/>
              <a:t>一、</a:t>
            </a:r>
            <a:r>
              <a:rPr lang="en-US" altLang="zh-CN" dirty="0"/>
              <a:t>2022</a:t>
            </a:r>
            <a:r>
              <a:rPr lang="zh-CN" altLang="en-US" dirty="0"/>
              <a:t>年工作情况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CD657E5-4675-E84E-840E-4F6D4868C5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-US" altLang="zh-CN" sz="2800" dirty="0"/>
              <a:t>2022</a:t>
            </a:r>
            <a:r>
              <a:rPr lang="zh-CN" altLang="en-US" sz="2800" dirty="0"/>
              <a:t>年存在问题</a:t>
            </a: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xmlns="" id="{0B4B9306-DDC0-AD4F-A9C2-739C6AEB01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4022" y="3012077"/>
            <a:ext cx="9885947" cy="3224950"/>
          </a:xfrm>
        </p:spPr>
        <p:txBody>
          <a:bodyPr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</a:rPr>
              <a:t>总体来看，</a:t>
            </a:r>
            <a:r>
              <a:rPr lang="zh-CN" altLang="en-US" sz="2400" dirty="0"/>
              <a:t>在镇村责任落实、防止返贫监测帮扶、住房安全保障、产业帮扶、稳岗就业、人居环境等方面存在的问题和不足较突出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  <a:p>
            <a:pPr>
              <a:lnSpc>
                <a:spcPct val="150000"/>
              </a:lnSpc>
              <a:buNone/>
            </a:pPr>
            <a:r>
              <a:rPr lang="zh-CN" altLang="en-US" sz="2400" dirty="0" smtClean="0"/>
              <a:t>   围绕责任落实、政策落实、工作落实、巩固成效考核内容，共梳理出</a:t>
            </a:r>
            <a:r>
              <a:rPr lang="en-US" sz="2400" dirty="0" smtClean="0"/>
              <a:t>14</a:t>
            </a:r>
            <a:r>
              <a:rPr lang="zh-CN" altLang="en-US" sz="2400" dirty="0" smtClean="0"/>
              <a:t>方面</a:t>
            </a:r>
            <a:r>
              <a:rPr lang="en-US" sz="2400" dirty="0" smtClean="0"/>
              <a:t>35</a:t>
            </a:r>
            <a:r>
              <a:rPr lang="zh-CN" altLang="en-US" sz="2400" dirty="0" smtClean="0"/>
              <a:t>条问题</a:t>
            </a:r>
            <a:r>
              <a:rPr lang="en-US" sz="2400" dirty="0" smtClean="0"/>
              <a:t>360</a:t>
            </a:r>
            <a:r>
              <a:rPr lang="zh-CN" altLang="en-US" sz="2400" dirty="0" smtClean="0"/>
              <a:t>个问题点。</a:t>
            </a:r>
            <a:endParaRPr lang="en-US" altLang="zh-CN" sz="2400" dirty="0" smtClean="0"/>
          </a:p>
          <a:p>
            <a:pPr>
              <a:lnSpc>
                <a:spcPct val="150000"/>
              </a:lnSpc>
              <a:buNone/>
            </a:pPr>
            <a:r>
              <a:rPr lang="zh-CN" altLang="en-US" sz="2400" dirty="0" smtClean="0">
                <a:solidFill>
                  <a:srgbClr val="FF0000"/>
                </a:solidFill>
              </a:rPr>
              <a:t>                     （不包括后评估的问题）</a:t>
            </a:r>
            <a:endParaRPr lang="en-US" altLang="zh-CN" sz="2400" dirty="0">
              <a:solidFill>
                <a:srgbClr val="FF0000"/>
              </a:solidFill>
            </a:endParaRPr>
          </a:p>
          <a:p>
            <a:pPr rt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76767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5ABDF8F-0AD5-5C43-9EF3-8679B9897E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549" y="629392"/>
            <a:ext cx="6141770" cy="837212"/>
          </a:xfrm>
        </p:spPr>
        <p:txBody>
          <a:bodyPr rtlCol="0">
            <a:noAutofit/>
          </a:bodyPr>
          <a:lstStyle/>
          <a:p>
            <a:pPr rtl="0"/>
            <a:r>
              <a:rPr lang="zh-CN" altLang="en-US" sz="4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具体问题表现（</a:t>
            </a:r>
            <a:r>
              <a:rPr lang="en-US" altLang="zh-CN" sz="4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14</a:t>
            </a:r>
            <a:r>
              <a:rPr lang="zh-CN" altLang="en-US" sz="4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个方面）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7782A119-28D1-B54D-A879-A0DDEC2966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1695" y="2029309"/>
            <a:ext cx="10426890" cy="4112183"/>
          </a:xfrm>
        </p:spPr>
        <p:txBody>
          <a:bodyPr rtlCol="0">
            <a:normAutofit fontScale="92500"/>
          </a:bodyPr>
          <a:lstStyle/>
          <a:p>
            <a:pPr marL="0" indent="0" algn="just" rtl="0">
              <a:lnSpc>
                <a:spcPct val="140000"/>
              </a:lnSpc>
              <a:buNone/>
            </a:pPr>
            <a:r>
              <a:rPr lang="en-US" altLang="zh-CN" sz="2600" b="1" dirty="0">
                <a:solidFill>
                  <a:srgbClr val="FF0000"/>
                </a:solidFill>
              </a:rPr>
              <a:t>1</a:t>
            </a:r>
            <a:r>
              <a:rPr lang="zh-CN" altLang="en-US" sz="2600" b="1" dirty="0">
                <a:solidFill>
                  <a:srgbClr val="FF0000"/>
                </a:solidFill>
              </a:rPr>
              <a:t>、镇村直接责任方面：</a:t>
            </a:r>
            <a:r>
              <a:rPr lang="zh-CN" altLang="en-US" sz="2600" dirty="0"/>
              <a:t>未成立和运行专项工作组。未开展专项考核、干部对考核情况不清楚。干部对政策不熟悉。走访帮扶不到位。政策宣传不够到位。</a:t>
            </a:r>
          </a:p>
          <a:p>
            <a:pPr marL="0" indent="0" algn="just" rtl="0">
              <a:lnSpc>
                <a:spcPct val="140000"/>
              </a:lnSpc>
              <a:buNone/>
            </a:pPr>
            <a:r>
              <a:rPr lang="en-US" altLang="zh-CN" sz="2600" b="1" dirty="0">
                <a:solidFill>
                  <a:srgbClr val="FF0000"/>
                </a:solidFill>
              </a:rPr>
              <a:t>2</a:t>
            </a:r>
            <a:r>
              <a:rPr lang="zh-CN" altLang="en-US" sz="2600" b="1" dirty="0">
                <a:solidFill>
                  <a:srgbClr val="FF0000"/>
                </a:solidFill>
              </a:rPr>
              <a:t>、驻村帮扶责任方面：</a:t>
            </a:r>
            <a:r>
              <a:rPr lang="zh-CN" altLang="en-US" sz="2600" dirty="0"/>
              <a:t>管理不够到位。政策不够熟悉。</a:t>
            </a:r>
          </a:p>
          <a:p>
            <a:pPr marL="0" indent="0" algn="just" rtl="0">
              <a:lnSpc>
                <a:spcPct val="140000"/>
              </a:lnSpc>
              <a:buNone/>
            </a:pPr>
            <a:r>
              <a:rPr lang="en-US" altLang="zh-CN" sz="2600" b="1" dirty="0">
                <a:solidFill>
                  <a:srgbClr val="FF0000"/>
                </a:solidFill>
              </a:rPr>
              <a:t>3</a:t>
            </a:r>
            <a:r>
              <a:rPr lang="zh-CN" altLang="en-US" sz="2600" b="1" dirty="0">
                <a:solidFill>
                  <a:srgbClr val="FF0000"/>
                </a:solidFill>
              </a:rPr>
              <a:t>、教育保障方面：</a:t>
            </a:r>
            <a:r>
              <a:rPr lang="zh-CN" altLang="en-US" sz="2600" dirty="0"/>
              <a:t>送教上门不规范。</a:t>
            </a:r>
          </a:p>
          <a:p>
            <a:pPr marL="0" indent="0" algn="just" rtl="0">
              <a:lnSpc>
                <a:spcPct val="140000"/>
              </a:lnSpc>
              <a:buNone/>
            </a:pPr>
            <a:r>
              <a:rPr lang="en-US" altLang="zh-CN" sz="2600" b="1" dirty="0">
                <a:solidFill>
                  <a:srgbClr val="FF0000"/>
                </a:solidFill>
              </a:rPr>
              <a:t>4</a:t>
            </a:r>
            <a:r>
              <a:rPr lang="zh-CN" altLang="en-US" sz="2600" b="1" dirty="0">
                <a:solidFill>
                  <a:srgbClr val="FF0000"/>
                </a:solidFill>
              </a:rPr>
              <a:t>、住房保障方面：</a:t>
            </a:r>
            <a:r>
              <a:rPr lang="zh-CN" altLang="en-US" sz="2600" dirty="0"/>
              <a:t>住房存在安全隐患。危旧房内有生产活动。危房鉴定标识牌未拆除。</a:t>
            </a:r>
          </a:p>
          <a:p>
            <a:pPr marL="0" indent="0" algn="just" rtl="0">
              <a:lnSpc>
                <a:spcPct val="140000"/>
              </a:lnSpc>
              <a:buNone/>
            </a:pPr>
            <a:r>
              <a:rPr lang="en-US" altLang="zh-CN" sz="2600" b="1" dirty="0">
                <a:solidFill>
                  <a:srgbClr val="FF0000"/>
                </a:solidFill>
              </a:rPr>
              <a:t>5</a:t>
            </a:r>
            <a:r>
              <a:rPr lang="zh-CN" altLang="en-US" sz="2600" b="1" dirty="0">
                <a:solidFill>
                  <a:srgbClr val="FF0000"/>
                </a:solidFill>
              </a:rPr>
              <a:t>、医疗保障方面</a:t>
            </a:r>
            <a:r>
              <a:rPr lang="zh-CN" altLang="en-US" sz="2600" dirty="0"/>
              <a:t>：医疗救助不够到位。家庭医生签约服务不够到位。</a:t>
            </a:r>
          </a:p>
          <a:p>
            <a:pPr marL="0" indent="0" rtl="0">
              <a:buNone/>
            </a:pPr>
            <a:endParaRPr lang="zh-CN" altLang="en-US" sz="1500" b="1" dirty="0">
              <a:solidFill>
                <a:srgbClr val="FF0000"/>
              </a:solidFill>
            </a:endParaRPr>
          </a:p>
          <a:p>
            <a:pPr rt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9548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5ABDF8F-0AD5-5C43-9EF3-8679B9897E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549" y="629392"/>
            <a:ext cx="6141770" cy="837212"/>
          </a:xfrm>
        </p:spPr>
        <p:txBody>
          <a:bodyPr rtlCol="0">
            <a:noAutofit/>
          </a:bodyPr>
          <a:lstStyle/>
          <a:p>
            <a:pPr rtl="0"/>
            <a:r>
              <a:rPr lang="zh-CN" altLang="en-US" sz="4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具体问题表现（</a:t>
            </a:r>
            <a:r>
              <a:rPr lang="en-US" altLang="zh-CN" sz="4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14</a:t>
            </a:r>
            <a:r>
              <a:rPr lang="zh-CN" altLang="en-US" sz="4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个方面）</a:t>
            </a:r>
          </a:p>
        </p:txBody>
      </p:sp>
      <p:sp>
        <p:nvSpPr>
          <p:cNvPr id="20" name="内容占位符 3">
            <a:extLst>
              <a:ext uri="{FF2B5EF4-FFF2-40B4-BE49-F238E27FC236}">
                <a16:creationId xmlns:a16="http://schemas.microsoft.com/office/drawing/2014/main" xmlns="" id="{531F8AFD-0FA9-84A7-A23B-097C9BD3FBE6}"/>
              </a:ext>
            </a:extLst>
          </p:cNvPr>
          <p:cNvSpPr txBox="1">
            <a:spLocks/>
          </p:cNvSpPr>
          <p:nvPr/>
        </p:nvSpPr>
        <p:spPr>
          <a:xfrm>
            <a:off x="941696" y="2006222"/>
            <a:ext cx="10467832" cy="462659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857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itchFamily="2" charset="2"/>
              <a:buChar char="§"/>
              <a:defRPr sz="1600" b="0" i="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0" i="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40000"/>
              </a:lnSpc>
              <a:buNone/>
            </a:pPr>
            <a:r>
              <a:rPr lang="en-US" altLang="zh-CN" sz="2400" b="1" dirty="0">
                <a:solidFill>
                  <a:srgbClr val="FF0000"/>
                </a:solidFill>
              </a:rPr>
              <a:t>6</a:t>
            </a:r>
            <a:r>
              <a:rPr lang="zh-CN" altLang="en-US" sz="2400" b="1" dirty="0">
                <a:solidFill>
                  <a:srgbClr val="FF0000"/>
                </a:solidFill>
              </a:rPr>
              <a:t>、饮水安全保障方面：</a:t>
            </a:r>
            <a:r>
              <a:rPr lang="zh-CN" altLang="en-US" sz="2400" dirty="0"/>
              <a:t>存在季节性缺水。水质不够好。</a:t>
            </a:r>
          </a:p>
          <a:p>
            <a:pPr marL="0" indent="0" algn="just">
              <a:lnSpc>
                <a:spcPct val="140000"/>
              </a:lnSpc>
              <a:buNone/>
            </a:pPr>
            <a:r>
              <a:rPr lang="en-US" altLang="zh-CN" sz="2400" b="1" dirty="0">
                <a:solidFill>
                  <a:srgbClr val="FF0000"/>
                </a:solidFill>
              </a:rPr>
              <a:t>7</a:t>
            </a:r>
            <a:r>
              <a:rPr lang="zh-CN" altLang="en-US" sz="2400" b="1" dirty="0">
                <a:solidFill>
                  <a:srgbClr val="FF0000"/>
                </a:solidFill>
              </a:rPr>
              <a:t>、防止返贫动态监测和帮扶方面：</a:t>
            </a:r>
            <a:r>
              <a:rPr lang="zh-CN" altLang="en-US" sz="2400" dirty="0"/>
              <a:t>村级每月研判会议落实不到位。走访排查不够到位。监测对象存在应纳未纳风险。监测对象纳入监测不及时。帮扶措施针对性不强。</a:t>
            </a:r>
          </a:p>
          <a:p>
            <a:pPr marL="0" indent="0" algn="just">
              <a:lnSpc>
                <a:spcPct val="140000"/>
              </a:lnSpc>
              <a:buNone/>
            </a:pPr>
            <a:r>
              <a:rPr lang="en-US" altLang="zh-CN" sz="2400" b="1" dirty="0">
                <a:solidFill>
                  <a:srgbClr val="FF0000"/>
                </a:solidFill>
              </a:rPr>
              <a:t>8</a:t>
            </a:r>
            <a:r>
              <a:rPr lang="zh-CN" altLang="en-US" sz="2400" b="1" dirty="0">
                <a:solidFill>
                  <a:srgbClr val="FF0000"/>
                </a:solidFill>
              </a:rPr>
              <a:t>、产业帮扶方面：</a:t>
            </a:r>
            <a:r>
              <a:rPr lang="zh-CN" altLang="en-US" sz="2400" dirty="0"/>
              <a:t>联农带农机制落实不到位。产业帮扶政策落实不到位。村集体经济运营不正常、管理不规范。经营性扶贫资产管理不够到位。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zh-CN" sz="2400" b="1" dirty="0">
                <a:solidFill>
                  <a:srgbClr val="FF0000"/>
                </a:solidFill>
              </a:rPr>
              <a:t>9</a:t>
            </a:r>
            <a:r>
              <a:rPr lang="zh-CN" altLang="zh-CN" sz="2400" b="1" dirty="0">
                <a:solidFill>
                  <a:srgbClr val="FF0000"/>
                </a:solidFill>
              </a:rPr>
              <a:t>、稳岗就业方面：</a:t>
            </a:r>
            <a:r>
              <a:rPr lang="zh-CN" altLang="zh-CN" sz="2400" dirty="0"/>
              <a:t>促进就业有差距。交通补助不够到位。公益性岗位管理不够规范。“雨露计划”落实不够到位</a:t>
            </a:r>
            <a:r>
              <a:rPr lang="zh-CN" altLang="zh-CN" sz="2400" dirty="0" smtClean="0"/>
              <a:t>。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49548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5ABDF8F-0AD5-5C43-9EF3-8679B9897E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549" y="629392"/>
            <a:ext cx="6141770" cy="837212"/>
          </a:xfrm>
        </p:spPr>
        <p:txBody>
          <a:bodyPr rtlCol="0">
            <a:noAutofit/>
          </a:bodyPr>
          <a:lstStyle/>
          <a:p>
            <a:pPr rtl="0"/>
            <a:r>
              <a:rPr lang="zh-CN" altLang="en-US" sz="4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具体问题表现（</a:t>
            </a:r>
            <a:r>
              <a:rPr lang="en-US" altLang="zh-CN" sz="4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14</a:t>
            </a:r>
            <a:r>
              <a:rPr lang="zh-CN" altLang="en-US" sz="4000" dirty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个方面）</a:t>
            </a:r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xmlns="" id="{7F52F621-1B1F-5E49-939F-12BD1A0FD522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941697" y="2157052"/>
            <a:ext cx="9526136" cy="3869675"/>
          </a:xfrm>
        </p:spPr>
        <p:txBody>
          <a:bodyPr rtlCol="0">
            <a:normAutofit/>
          </a:bodyPr>
          <a:lstStyle/>
          <a:p>
            <a:pPr marL="0" indent="0" rtl="0">
              <a:lnSpc>
                <a:spcPct val="150000"/>
              </a:lnSpc>
              <a:buNone/>
            </a:pPr>
            <a:r>
              <a:rPr lang="en-US" altLang="zh-CN" sz="2400" b="1" dirty="0">
                <a:solidFill>
                  <a:srgbClr val="FF0000"/>
                </a:solidFill>
              </a:rPr>
              <a:t>10</a:t>
            </a:r>
            <a:r>
              <a:rPr lang="zh-CN" altLang="en-US" sz="2400" b="1" dirty="0">
                <a:solidFill>
                  <a:srgbClr val="FF0000"/>
                </a:solidFill>
              </a:rPr>
              <a:t>、人居环境治理方面：</a:t>
            </a:r>
            <a:r>
              <a:rPr lang="zh-CN" altLang="en-US" sz="2400" dirty="0"/>
              <a:t>农户环境卫生较差。村庄垃圾治理不够到位。</a:t>
            </a:r>
            <a:endParaRPr lang="en-US" altLang="zh-CN" sz="2400" dirty="0"/>
          </a:p>
          <a:p>
            <a:pPr marL="0" indent="0" rtl="0">
              <a:lnSpc>
                <a:spcPct val="150000"/>
              </a:lnSpc>
              <a:buNone/>
            </a:pPr>
            <a:r>
              <a:rPr lang="en-US" altLang="zh-CN" sz="2400" b="1" dirty="0">
                <a:solidFill>
                  <a:srgbClr val="FF0000"/>
                </a:solidFill>
              </a:rPr>
              <a:t>11</a:t>
            </a:r>
            <a:r>
              <a:rPr lang="zh-CN" altLang="zh-CN" sz="2400" b="1" dirty="0">
                <a:solidFill>
                  <a:srgbClr val="FF0000"/>
                </a:solidFill>
              </a:rPr>
              <a:t>、乡村治理方面：</a:t>
            </a:r>
            <a:r>
              <a:rPr lang="zh-CN" altLang="zh-CN" sz="2400" dirty="0"/>
              <a:t>“积分制”“清单制”推广应用有差距。</a:t>
            </a:r>
            <a:endParaRPr lang="en-US" altLang="zh-CN" sz="2400" dirty="0"/>
          </a:p>
          <a:p>
            <a:pPr marL="0" indent="0" rtl="0">
              <a:lnSpc>
                <a:spcPct val="150000"/>
              </a:lnSpc>
              <a:buNone/>
            </a:pPr>
            <a:r>
              <a:rPr lang="en-US" altLang="zh-CN" sz="2400" b="1" dirty="0">
                <a:solidFill>
                  <a:srgbClr val="FF0000"/>
                </a:solidFill>
              </a:rPr>
              <a:t>12</a:t>
            </a:r>
            <a:r>
              <a:rPr lang="zh-CN" altLang="zh-CN" sz="2400" b="1" dirty="0">
                <a:solidFill>
                  <a:srgbClr val="FF0000"/>
                </a:solidFill>
              </a:rPr>
              <a:t>、问题整改方面：</a:t>
            </a:r>
            <a:r>
              <a:rPr lang="zh-CN" altLang="zh-CN" sz="2400" dirty="0"/>
              <a:t>问题整改落实有差距。</a:t>
            </a:r>
            <a:endParaRPr lang="en-US" altLang="zh-CN" sz="2400" dirty="0"/>
          </a:p>
          <a:p>
            <a:pPr marL="0" indent="0" rtl="0">
              <a:lnSpc>
                <a:spcPct val="150000"/>
              </a:lnSpc>
              <a:buNone/>
            </a:pPr>
            <a:r>
              <a:rPr lang="en-US" altLang="zh-CN" sz="2400" b="1" dirty="0">
                <a:solidFill>
                  <a:srgbClr val="FF0000"/>
                </a:solidFill>
              </a:rPr>
              <a:t>13</a:t>
            </a:r>
            <a:r>
              <a:rPr lang="zh-CN" altLang="zh-CN" sz="2400" b="1" dirty="0">
                <a:solidFill>
                  <a:srgbClr val="FF0000"/>
                </a:solidFill>
              </a:rPr>
              <a:t>、收入方面：</a:t>
            </a:r>
            <a:r>
              <a:rPr lang="zh-CN" altLang="zh-CN" sz="2400" dirty="0"/>
              <a:t>收入数据填报不准确。</a:t>
            </a:r>
            <a:endParaRPr lang="en-US" altLang="zh-CN" sz="2400" dirty="0"/>
          </a:p>
          <a:p>
            <a:pPr marL="0" indent="0" rtl="0">
              <a:lnSpc>
                <a:spcPct val="150000"/>
              </a:lnSpc>
              <a:buNone/>
            </a:pPr>
            <a:r>
              <a:rPr lang="en-US" altLang="zh-CN" sz="2400" b="1" dirty="0">
                <a:solidFill>
                  <a:srgbClr val="FF0000"/>
                </a:solidFill>
              </a:rPr>
              <a:t>14</a:t>
            </a:r>
            <a:r>
              <a:rPr lang="zh-CN" altLang="zh-CN" sz="2400" b="1" dirty="0">
                <a:solidFill>
                  <a:srgbClr val="FF0000"/>
                </a:solidFill>
              </a:rPr>
              <a:t>、基础台账资料方面：</a:t>
            </a:r>
            <a:r>
              <a:rPr lang="zh-CN" altLang="zh-CN" sz="2400" dirty="0"/>
              <a:t>台账资料不够完善、基础数据采集不准确。</a:t>
            </a:r>
            <a:endParaRPr lang="zh-CN" altLang="en-US" sz="2400" dirty="0"/>
          </a:p>
          <a:p>
            <a:pPr marL="0" indent="0" rtl="0">
              <a:buNone/>
            </a:pPr>
            <a:endParaRPr lang="zh-CN" altLang="en-US" dirty="0"/>
          </a:p>
          <a:p>
            <a:pPr rt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9548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52499" y="2300156"/>
            <a:ext cx="7577352" cy="2394674"/>
          </a:xfrm>
        </p:spPr>
        <p:txBody>
          <a:bodyPr>
            <a:norm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巩固脱贫成果认可度调查结果不容乐观。</a:t>
            </a:r>
            <a:endParaRPr altLang="zh-CN" sz="24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endParaRPr altLang="zh-CN" sz="24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</a:rPr>
              <a:t>总体认可度得分为</a:t>
            </a:r>
            <a:r>
              <a:rPr sz="2400" dirty="0" smtClean="0">
                <a:solidFill>
                  <a:schemeClr val="bg1"/>
                </a:solidFill>
              </a:rPr>
              <a:t>94.10</a:t>
            </a:r>
            <a:r>
              <a:rPr lang="zh-CN" altLang="en-US" sz="2400" dirty="0" smtClean="0">
                <a:solidFill>
                  <a:schemeClr val="bg1"/>
                </a:solidFill>
              </a:rPr>
              <a:t>分。其中监测户的认可度得分为</a:t>
            </a:r>
            <a:r>
              <a:rPr sz="2400" dirty="0" smtClean="0">
                <a:solidFill>
                  <a:schemeClr val="bg1"/>
                </a:solidFill>
              </a:rPr>
              <a:t>94.46</a:t>
            </a:r>
            <a:r>
              <a:rPr lang="zh-CN" altLang="en-US" sz="2400" dirty="0" smtClean="0">
                <a:solidFill>
                  <a:schemeClr val="bg1"/>
                </a:solidFill>
              </a:rPr>
              <a:t>分，脱贫户的认可度得分为</a:t>
            </a:r>
            <a:r>
              <a:rPr sz="2400" dirty="0" smtClean="0">
                <a:solidFill>
                  <a:schemeClr val="bg1"/>
                </a:solidFill>
              </a:rPr>
              <a:t>93.75</a:t>
            </a:r>
            <a:r>
              <a:rPr lang="zh-CN" altLang="en-US" sz="2400" dirty="0" smtClean="0">
                <a:solidFill>
                  <a:schemeClr val="bg1"/>
                </a:solidFill>
              </a:rPr>
              <a:t>分。</a:t>
            </a:r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2" name="文本占位符 2">
            <a:extLst>
              <a:ext uri="{FF2B5EF4-FFF2-40B4-BE49-F238E27FC236}">
                <a16:creationId xmlns:a16="http://schemas.microsoft.com/office/drawing/2014/main" xmlns="" id="{9CD657E5-4675-E84E-840E-4F6D4868C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-US" altLang="zh-CN" sz="2800" dirty="0"/>
              <a:t>2022</a:t>
            </a:r>
            <a:r>
              <a:rPr lang="zh-CN" altLang="en-US" sz="2800" dirty="0"/>
              <a:t>年存在问题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主题 1">
  <a:themeElements>
    <a:clrScheme name="Swiss">
      <a:dk1>
        <a:srgbClr val="000000"/>
      </a:dk1>
      <a:lt1>
        <a:srgbClr val="FFFFFF"/>
      </a:lt1>
      <a:dk2>
        <a:srgbClr val="E4E4E4"/>
      </a:dk2>
      <a:lt2>
        <a:srgbClr val="7CA655"/>
      </a:lt2>
      <a:accent1>
        <a:srgbClr val="A9D4DB"/>
      </a:accent1>
      <a:accent2>
        <a:srgbClr val="FBE284"/>
      </a:accent2>
      <a:accent3>
        <a:srgbClr val="4495A2"/>
      </a:accent3>
      <a:accent4>
        <a:srgbClr val="AA5881"/>
      </a:accent4>
      <a:accent5>
        <a:srgbClr val="E06742"/>
      </a:accent5>
      <a:accent6>
        <a:srgbClr val="F9D448"/>
      </a:accent6>
      <a:hlink>
        <a:srgbClr val="4495A2"/>
      </a:hlink>
      <a:folHlink>
        <a:srgbClr val="AA5881"/>
      </a:folHlink>
    </a:clrScheme>
    <a:fontScheme name="Custom 175">
      <a:majorFont>
        <a:latin typeface="Franklin Gothic Demi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49129312_TF78853419_Win32.potx" id="{FEA4CB16-C2D0-46F5-9641-B9A026203A1A}" vid="{5C498265-2782-41B8-A880-232BDCBBAE6E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1D20B6E4-879E-4E6C-BDE7-261540CD376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4F21D10-BD83-491A-AAA6-945C2DB1EB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9EC1AB0-9704-404D-B6D3-819D938AC55B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几何图形年度演示文稿</Template>
  <TotalTime>675</TotalTime>
  <Words>1943</Words>
  <Application>Microsoft Office PowerPoint</Application>
  <PresentationFormat>自定义</PresentationFormat>
  <Paragraphs>132</Paragraphs>
  <Slides>24</Slides>
  <Notes>7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主题 1</vt:lpstr>
      <vt:lpstr>实干精干    唯实争先 推动巩固拓展脱贫攻坚成果上台阶 乡村振兴见实效</vt:lpstr>
      <vt:lpstr>目录</vt:lpstr>
      <vt:lpstr>一、2022年工作情况</vt:lpstr>
      <vt:lpstr>一、2022年工作情况</vt:lpstr>
      <vt:lpstr>一、2022年工作情况</vt:lpstr>
      <vt:lpstr>幻灯片 6</vt:lpstr>
      <vt:lpstr>幻灯片 7</vt:lpstr>
      <vt:lpstr>幻灯片 8</vt:lpstr>
      <vt:lpstr>2022年存在问题</vt:lpstr>
      <vt:lpstr>2022年存在问题</vt:lpstr>
      <vt:lpstr>2022年存在问题</vt:lpstr>
      <vt:lpstr>原因分析</vt:lpstr>
      <vt:lpstr>二、建立健全机制体系</vt:lpstr>
      <vt:lpstr>二、建立健全机制体系</vt:lpstr>
      <vt:lpstr>二、建立健全机制体系</vt:lpstr>
      <vt:lpstr>二、建立健全机制体系</vt:lpstr>
      <vt:lpstr>三、2023年巩固拓展脱贫攻坚成果 同乡村振兴有效衔接主要工作</vt:lpstr>
      <vt:lpstr>三、2023年巩固拓展脱贫攻坚成果 同乡村振兴有效衔接主要工作</vt:lpstr>
      <vt:lpstr>四、迎接考核检查注意事项</vt:lpstr>
      <vt:lpstr>四、迎接考核检查注意事项</vt:lpstr>
      <vt:lpstr>四、迎接考核检查注意事项</vt:lpstr>
      <vt:lpstr>四、迎接考核检查注意事项</vt:lpstr>
      <vt:lpstr>幻灯片 23</vt:lpstr>
      <vt:lpstr>谢谢！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年度审核</dc:title>
  <dc:creator>z a</dc:creator>
  <cp:lastModifiedBy>王松</cp:lastModifiedBy>
  <cp:revision>69</cp:revision>
  <dcterms:created xsi:type="dcterms:W3CDTF">2023-02-24T01:21:38Z</dcterms:created>
  <dcterms:modified xsi:type="dcterms:W3CDTF">2023-02-28T06:32:45Z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